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5.xml" ContentType="application/vnd.openxmlformats-officedocument.presentationml.notesSlide+xml"/>
  <Override PartName="/ppt/comments/modernComment_7F3E8EAC_D6DC4D4D.xml" ContentType="application/vnd.ms-powerpoint.comment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09" r:id="rId5"/>
  </p:sldMasterIdLst>
  <p:notesMasterIdLst>
    <p:notesMasterId r:id="rId56"/>
  </p:notesMasterIdLst>
  <p:sldIdLst>
    <p:sldId id="2134806136" r:id="rId6"/>
    <p:sldId id="2134806185" r:id="rId7"/>
    <p:sldId id="257" r:id="rId8"/>
    <p:sldId id="2134806191" r:id="rId9"/>
    <p:sldId id="2134806193" r:id="rId10"/>
    <p:sldId id="376" r:id="rId11"/>
    <p:sldId id="308" r:id="rId12"/>
    <p:sldId id="2134806199" r:id="rId13"/>
    <p:sldId id="2134806203" r:id="rId14"/>
    <p:sldId id="901" r:id="rId15"/>
    <p:sldId id="824" r:id="rId16"/>
    <p:sldId id="566" r:id="rId17"/>
    <p:sldId id="2134806207" r:id="rId18"/>
    <p:sldId id="2768" r:id="rId19"/>
    <p:sldId id="2769" r:id="rId20"/>
    <p:sldId id="2134806188" r:id="rId21"/>
    <p:sldId id="2134806189" r:id="rId22"/>
    <p:sldId id="297" r:id="rId23"/>
    <p:sldId id="294" r:id="rId24"/>
    <p:sldId id="6519" r:id="rId25"/>
    <p:sldId id="4672" r:id="rId26"/>
    <p:sldId id="275" r:id="rId27"/>
    <p:sldId id="276" r:id="rId28"/>
    <p:sldId id="277" r:id="rId29"/>
    <p:sldId id="278" r:id="rId30"/>
    <p:sldId id="4678" r:id="rId31"/>
    <p:sldId id="256" r:id="rId32"/>
    <p:sldId id="4679" r:id="rId33"/>
    <p:sldId id="4680" r:id="rId34"/>
    <p:sldId id="4681" r:id="rId35"/>
    <p:sldId id="4682" r:id="rId36"/>
    <p:sldId id="4683" r:id="rId37"/>
    <p:sldId id="273" r:id="rId38"/>
    <p:sldId id="267" r:id="rId39"/>
    <p:sldId id="4684" r:id="rId40"/>
    <p:sldId id="272" r:id="rId41"/>
    <p:sldId id="274" r:id="rId42"/>
    <p:sldId id="4693" r:id="rId43"/>
    <p:sldId id="4694" r:id="rId44"/>
    <p:sldId id="4686" r:id="rId45"/>
    <p:sldId id="4687" r:id="rId46"/>
    <p:sldId id="4689" r:id="rId47"/>
    <p:sldId id="4690" r:id="rId48"/>
    <p:sldId id="279" r:id="rId49"/>
    <p:sldId id="396" r:id="rId50"/>
    <p:sldId id="4691" r:id="rId51"/>
    <p:sldId id="4692" r:id="rId52"/>
    <p:sldId id="2134806208" r:id="rId53"/>
    <p:sldId id="2134806181" r:id="rId54"/>
    <p:sldId id="280" r:id="rId55"/>
  </p:sldIdLst>
  <p:sldSz cx="12192000" cy="6858000"/>
  <p:notesSz cx="6858000" cy="9144000"/>
  <p:embeddedFontLst>
    <p:embeddedFont>
      <p:font typeface="Arial Unicode MS" panose="020B0600070205080204" charset="-128"/>
      <p:regular r:id="rId57"/>
    </p:embeddedFont>
    <p:embeddedFont>
      <p:font typeface="MS PGothic" panose="020B0600070205080204" pitchFamily="34" charset="-128"/>
      <p:regular r:id="rId58"/>
    </p:embeddedFont>
    <p:embeddedFont>
      <p:font typeface="Arial Black" panose="020B0A04020102020204" pitchFamily="34" charset="0"/>
      <p:bold r:id="rId59"/>
    </p:embeddedFont>
    <p:embeddedFont>
      <p:font typeface="Century Gothic" panose="020B0502020202020204" pitchFamily="34" charset="0"/>
      <p:regular r:id="rId60"/>
      <p:bold r:id="rId61"/>
      <p:italic r:id="rId62"/>
      <p:boldItalic r:id="rId63"/>
    </p:embeddedFont>
    <p:embeddedFont>
      <p:font typeface="Tahoma" panose="020B0604030504040204" pitchFamily="34" charset="0"/>
      <p:regular r:id="rId64"/>
      <p:bold r:id="rId65"/>
    </p:embeddedFont>
    <p:embeddedFont>
      <p:font typeface="VeluxForOffice" panose="020B060402020202020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4864A2-618F-2711-9F10-870C61B0B999}" name="Carl O'Donnell" initials="CO" userId="S::carl.odonnell@excelerateds2p.com::5301fb78-58cd-439a-a5f7-aad278ef84c1" providerId="AD"/>
  <p188:author id="{459276F3-04A3-B1FE-6CA9-8E92AFDC2A18}" name="Ian Barker" initials="IB" userId="S::ian.barker@excelerateds2p.com::09a2a965-b276-4327-b457-4028cec354f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im Marshall" initials="TM" lastIdx="5" clrIdx="0">
    <p:extLst>
      <p:ext uri="{19B8F6BF-5375-455C-9EA6-DF929625EA0E}">
        <p15:presenceInfo xmlns:p15="http://schemas.microsoft.com/office/powerpoint/2012/main" userId="S::tim.marshall@excelerateds2p.com::cf874bf9-3a17-402e-9d4b-6b2a23196dbb" providerId="AD"/>
      </p:ext>
    </p:extLst>
  </p:cmAuthor>
  <p:cmAuthor id="2" name="Ian Barker" initials="IB" lastIdx="5" clrIdx="1">
    <p:extLst>
      <p:ext uri="{19B8F6BF-5375-455C-9EA6-DF929625EA0E}">
        <p15:presenceInfo xmlns:p15="http://schemas.microsoft.com/office/powerpoint/2012/main" userId="S::ian.barker@excelerateds2p.com::09a2a965-b276-4327-b457-4028cec354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6F6F6"/>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5.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comments/modernComment_7F3E8EAC_D6DC4D4D.xml><?xml version="1.0" encoding="utf-8"?>
<p188:cmLst xmlns:a="http://schemas.openxmlformats.org/drawingml/2006/main" xmlns:r="http://schemas.openxmlformats.org/officeDocument/2006/relationships" xmlns:p188="http://schemas.microsoft.com/office/powerpoint/2018/8/main">
  <p188:cm id="{40119BEC-3317-4174-9B74-BAA08704B5E5}" authorId="{E44864A2-618F-2711-9F10-870C61B0B999}" created="2021-12-22T14:18:30.617">
    <ac:txMkLst xmlns:ac="http://schemas.microsoft.com/office/drawing/2013/main/command">
      <pc:docMk xmlns:pc="http://schemas.microsoft.com/office/powerpoint/2013/main/command"/>
      <pc:sldMk xmlns:pc="http://schemas.microsoft.com/office/powerpoint/2013/main/command" cId="3604761933" sldId="2134806188"/>
      <ac:graphicFrameMk id="3" creationId="{488B6A10-DB88-4EA7-9E36-87F2AECE1DDD}"/>
      <ac:tblMk/>
      <ac:tcMk rowId="10000" colId="1601032618"/>
      <ac:txMk cp="0" len="4">
        <ac:context len="5" hash="61077106"/>
      </ac:txMk>
    </ac:txMkLst>
    <p188:pos x="3351646" y="305667"/>
    <p188:replyLst>
      <p188:reply id="{7A56949B-B9C7-4939-999C-435AF5764E0D}" authorId="{459276F3-04A3-B1FE-6CA9-8E92AFDC2A18}" created="2022-01-10T09:22:27.473">
        <p188:txBody>
          <a:bodyPr/>
          <a:lstStyle/>
          <a:p>
            <a:r>
              <a:rPr lang="en-GB"/>
              <a:t>Update with months</a:t>
            </a:r>
          </a:p>
        </p188:txBody>
      </p188:reply>
    </p188:replyLst>
    <p188:txBody>
      <a:bodyPr/>
      <a:lstStyle/>
      <a:p>
        <a:r>
          <a:rPr lang="en-GB"/>
          <a:t>[@Ian Barker] should these be 2022 dates?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50171-9F88-408B-AE94-EC849AE3E6B7}"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GB"/>
        </a:p>
      </dgm:t>
    </dgm:pt>
    <dgm:pt modelId="{F2C8284F-5D56-4ED9-A600-071A0BF07F2F}">
      <dgm:prSet phldrT="[Text]" custT="1"/>
      <dgm:spPr/>
      <dgm:t>
        <a:bodyPr/>
        <a:lstStyle/>
        <a:p>
          <a:r>
            <a:rPr lang="en-GB" sz="2400">
              <a:solidFill>
                <a:schemeClr val="accent1"/>
              </a:solidFill>
            </a:rPr>
            <a:t>Lessons Learned </a:t>
          </a:r>
        </a:p>
      </dgm:t>
    </dgm:pt>
    <dgm:pt modelId="{927FCE99-8094-4056-B955-345429DC282F}" type="parTrans" cxnId="{F9B9144C-3FB4-4D25-8EA1-9778B79AD3D0}">
      <dgm:prSet/>
      <dgm:spPr/>
      <dgm:t>
        <a:bodyPr/>
        <a:lstStyle/>
        <a:p>
          <a:endParaRPr lang="en-GB" sz="1600"/>
        </a:p>
      </dgm:t>
    </dgm:pt>
    <dgm:pt modelId="{7F7E14D6-E929-4E0D-81FB-2C30E40C7C9E}" type="sibTrans" cxnId="{F9B9144C-3FB4-4D25-8EA1-9778B79AD3D0}">
      <dgm:prSet/>
      <dgm:spPr/>
      <dgm:t>
        <a:bodyPr/>
        <a:lstStyle/>
        <a:p>
          <a:endParaRPr lang="en-GB" sz="1600"/>
        </a:p>
      </dgm:t>
    </dgm:pt>
    <dgm:pt modelId="{DCF1B513-0D04-4BB5-B21B-9068DF3B6A7C}">
      <dgm:prSet phldrT="[Text]" custT="1"/>
      <dgm:spPr/>
      <dgm:t>
        <a:bodyPr/>
        <a:lstStyle/>
        <a:p>
          <a:pPr marL="0">
            <a:buFont typeface="Arial" panose="020B0604020202020204" pitchFamily="34" charset="0"/>
            <a:buChar char="•"/>
          </a:pPr>
          <a:r>
            <a:rPr lang="en-GB" sz="1400"/>
            <a:t>Positive feedback on blended approach</a:t>
          </a:r>
        </a:p>
      </dgm:t>
    </dgm:pt>
    <dgm:pt modelId="{2C51B551-62B1-4A4E-AA56-86A05DD2B7B3}" type="parTrans" cxnId="{5D7A26CF-9D67-46D1-A78C-177AB73BBA73}">
      <dgm:prSet/>
      <dgm:spPr/>
      <dgm:t>
        <a:bodyPr/>
        <a:lstStyle/>
        <a:p>
          <a:endParaRPr lang="en-GB" sz="1600"/>
        </a:p>
      </dgm:t>
    </dgm:pt>
    <dgm:pt modelId="{1321585B-7154-42F1-8431-EA712F0F5489}" type="sibTrans" cxnId="{5D7A26CF-9D67-46D1-A78C-177AB73BBA73}">
      <dgm:prSet/>
      <dgm:spPr/>
      <dgm:t>
        <a:bodyPr/>
        <a:lstStyle/>
        <a:p>
          <a:endParaRPr lang="en-GB" sz="1600"/>
        </a:p>
      </dgm:t>
    </dgm:pt>
    <dgm:pt modelId="{58996042-EFE7-4AC3-9E87-04AD417736AA}">
      <dgm:prSet phldrT="[Text]" custT="1"/>
      <dgm:spPr/>
      <dgm:t>
        <a:bodyPr/>
        <a:lstStyle/>
        <a:p>
          <a:r>
            <a:rPr lang="en-GB" sz="2400">
              <a:solidFill>
                <a:schemeClr val="accent1"/>
              </a:solidFill>
            </a:rPr>
            <a:t>Assets</a:t>
          </a:r>
        </a:p>
      </dgm:t>
    </dgm:pt>
    <dgm:pt modelId="{7769030D-3748-4AC0-AE60-6CE646F1EF41}" type="parTrans" cxnId="{0C67739E-F34B-4BF1-829C-CD0EE4228693}">
      <dgm:prSet/>
      <dgm:spPr/>
      <dgm:t>
        <a:bodyPr/>
        <a:lstStyle/>
        <a:p>
          <a:endParaRPr lang="en-GB" sz="1600"/>
        </a:p>
      </dgm:t>
    </dgm:pt>
    <dgm:pt modelId="{366BC93F-3342-4209-B879-17F12BB30C8A}" type="sibTrans" cxnId="{0C67739E-F34B-4BF1-829C-CD0EE4228693}">
      <dgm:prSet/>
      <dgm:spPr/>
      <dgm:t>
        <a:bodyPr/>
        <a:lstStyle/>
        <a:p>
          <a:endParaRPr lang="en-GB" sz="1600"/>
        </a:p>
      </dgm:t>
    </dgm:pt>
    <dgm:pt modelId="{39F7A48D-65DE-4736-A95D-9C5DD935F528}">
      <dgm:prSet phldrT="[Text]" custT="1"/>
      <dgm:spPr/>
      <dgm:t>
        <a:bodyPr/>
        <a:lstStyle/>
        <a:p>
          <a:r>
            <a:rPr lang="en-GB" sz="1400"/>
            <a:t>Brand pack and style</a:t>
          </a:r>
        </a:p>
      </dgm:t>
    </dgm:pt>
    <dgm:pt modelId="{8B61E400-8F66-4EEC-9053-8617818D8096}" type="parTrans" cxnId="{0EE33A81-97DD-4BA8-8800-D403E1D3F5DE}">
      <dgm:prSet/>
      <dgm:spPr/>
      <dgm:t>
        <a:bodyPr/>
        <a:lstStyle/>
        <a:p>
          <a:endParaRPr lang="en-GB" sz="1600"/>
        </a:p>
      </dgm:t>
    </dgm:pt>
    <dgm:pt modelId="{6DA0A6E4-5AE9-42EF-A88C-8801411E038C}" type="sibTrans" cxnId="{0EE33A81-97DD-4BA8-8800-D403E1D3F5DE}">
      <dgm:prSet/>
      <dgm:spPr/>
      <dgm:t>
        <a:bodyPr/>
        <a:lstStyle/>
        <a:p>
          <a:endParaRPr lang="en-GB" sz="1600"/>
        </a:p>
      </dgm:t>
    </dgm:pt>
    <dgm:pt modelId="{90469AB2-66DB-4309-9293-A17EF9CC61C2}">
      <dgm:prSet phldrT="[Text]" custT="1"/>
      <dgm:spPr/>
      <dgm:t>
        <a:bodyPr/>
        <a:lstStyle/>
        <a:p>
          <a:r>
            <a:rPr lang="en-GB" sz="1400"/>
            <a:t>Comms templates</a:t>
          </a:r>
        </a:p>
      </dgm:t>
    </dgm:pt>
    <dgm:pt modelId="{7E436823-7757-4DB1-9F28-38CCC8FF70AD}" type="parTrans" cxnId="{2A26088B-9297-47FA-92CF-043AAF72D1EF}">
      <dgm:prSet/>
      <dgm:spPr/>
      <dgm:t>
        <a:bodyPr/>
        <a:lstStyle/>
        <a:p>
          <a:endParaRPr lang="en-GB" sz="1600"/>
        </a:p>
      </dgm:t>
    </dgm:pt>
    <dgm:pt modelId="{C615A281-B11D-4E93-9355-A06BEAF3C41D}" type="sibTrans" cxnId="{2A26088B-9297-47FA-92CF-043AAF72D1EF}">
      <dgm:prSet/>
      <dgm:spPr/>
      <dgm:t>
        <a:bodyPr/>
        <a:lstStyle/>
        <a:p>
          <a:endParaRPr lang="en-GB" sz="1600"/>
        </a:p>
      </dgm:t>
    </dgm:pt>
    <dgm:pt modelId="{75825427-C363-44E7-8670-7D5B04102F3A}">
      <dgm:prSet phldrT="[Text]" custT="1"/>
      <dgm:spPr/>
      <dgm:t>
        <a:bodyPr/>
        <a:lstStyle/>
        <a:p>
          <a:r>
            <a:rPr lang="en-GB" sz="2400">
              <a:solidFill>
                <a:schemeClr val="accent1"/>
              </a:solidFill>
            </a:rPr>
            <a:t>Methodology</a:t>
          </a:r>
        </a:p>
      </dgm:t>
    </dgm:pt>
    <dgm:pt modelId="{BB54CDD5-4096-425E-829D-5F0B708846B9}" type="parTrans" cxnId="{6475E16D-9802-4380-B51F-FAE54CC84C05}">
      <dgm:prSet/>
      <dgm:spPr/>
      <dgm:t>
        <a:bodyPr/>
        <a:lstStyle/>
        <a:p>
          <a:endParaRPr lang="en-GB" sz="1600"/>
        </a:p>
      </dgm:t>
    </dgm:pt>
    <dgm:pt modelId="{E39C21B4-0E48-4D3A-B1C0-1E74758FC551}" type="sibTrans" cxnId="{6475E16D-9802-4380-B51F-FAE54CC84C05}">
      <dgm:prSet/>
      <dgm:spPr/>
      <dgm:t>
        <a:bodyPr/>
        <a:lstStyle/>
        <a:p>
          <a:endParaRPr lang="en-GB" sz="1600"/>
        </a:p>
      </dgm:t>
    </dgm:pt>
    <dgm:pt modelId="{57EE080F-7192-40BE-93E1-DE2791D557D0}">
      <dgm:prSet custT="1"/>
      <dgm:spPr/>
      <dgm:t>
        <a:bodyPr/>
        <a:lstStyle/>
        <a:p>
          <a:r>
            <a:rPr lang="en-GB" sz="2400">
              <a:solidFill>
                <a:schemeClr val="accent1"/>
              </a:solidFill>
            </a:rPr>
            <a:t>P2P Differences</a:t>
          </a:r>
        </a:p>
      </dgm:t>
    </dgm:pt>
    <dgm:pt modelId="{25C09F4C-7531-4B38-9803-8726084C118C}" type="parTrans" cxnId="{47BED523-C0F6-4FA6-A04B-7D26838F15B4}">
      <dgm:prSet/>
      <dgm:spPr/>
      <dgm:t>
        <a:bodyPr/>
        <a:lstStyle/>
        <a:p>
          <a:endParaRPr lang="en-GB" sz="1600"/>
        </a:p>
      </dgm:t>
    </dgm:pt>
    <dgm:pt modelId="{12D9477E-2FF1-49BD-9281-92831E1551F6}" type="sibTrans" cxnId="{47BED523-C0F6-4FA6-A04B-7D26838F15B4}">
      <dgm:prSet/>
      <dgm:spPr/>
      <dgm:t>
        <a:bodyPr/>
        <a:lstStyle/>
        <a:p>
          <a:endParaRPr lang="en-GB" sz="1600"/>
        </a:p>
      </dgm:t>
    </dgm:pt>
    <dgm:pt modelId="{C0183D36-81D4-4173-9020-2717EA096319}">
      <dgm:prSet custT="1"/>
      <dgm:spPr/>
      <dgm:t>
        <a:bodyPr/>
        <a:lstStyle/>
        <a:p>
          <a:r>
            <a:rPr lang="en-GB" sz="1400"/>
            <a:t>Broader stakeholder group</a:t>
          </a:r>
        </a:p>
      </dgm:t>
    </dgm:pt>
    <dgm:pt modelId="{0FEDDCF5-3848-4392-9D10-B2CE282AB71E}" type="parTrans" cxnId="{0A2F9771-3F97-49D9-BFF1-3274185537CB}">
      <dgm:prSet/>
      <dgm:spPr/>
      <dgm:t>
        <a:bodyPr/>
        <a:lstStyle/>
        <a:p>
          <a:endParaRPr lang="en-GB" sz="1600"/>
        </a:p>
      </dgm:t>
    </dgm:pt>
    <dgm:pt modelId="{B8B3543B-38D3-4F08-A192-4CCCACB28C28}" type="sibTrans" cxnId="{0A2F9771-3F97-49D9-BFF1-3274185537CB}">
      <dgm:prSet/>
      <dgm:spPr/>
      <dgm:t>
        <a:bodyPr/>
        <a:lstStyle/>
        <a:p>
          <a:endParaRPr lang="en-GB" sz="1600"/>
        </a:p>
      </dgm:t>
    </dgm:pt>
    <dgm:pt modelId="{DC96A4D8-290D-4DCD-BD07-DCD406D50A4F}">
      <dgm:prSet custT="1"/>
      <dgm:spPr/>
      <dgm:t>
        <a:bodyPr/>
        <a:lstStyle/>
        <a:p>
          <a:r>
            <a:rPr lang="en-GB" sz="1400"/>
            <a:t>Broader and more varied audience group</a:t>
          </a:r>
        </a:p>
      </dgm:t>
    </dgm:pt>
    <dgm:pt modelId="{B1C84ADB-FA8D-401E-BF3B-0885773192BD}" type="parTrans" cxnId="{836258D0-0877-4D49-8700-FACA0245308E}">
      <dgm:prSet/>
      <dgm:spPr/>
      <dgm:t>
        <a:bodyPr/>
        <a:lstStyle/>
        <a:p>
          <a:endParaRPr lang="en-GB" sz="1600"/>
        </a:p>
      </dgm:t>
    </dgm:pt>
    <dgm:pt modelId="{B8DF2ADE-5CFE-4B25-8006-DE41634BE23A}" type="sibTrans" cxnId="{836258D0-0877-4D49-8700-FACA0245308E}">
      <dgm:prSet/>
      <dgm:spPr/>
      <dgm:t>
        <a:bodyPr/>
        <a:lstStyle/>
        <a:p>
          <a:endParaRPr lang="en-GB" sz="1600"/>
        </a:p>
      </dgm:t>
    </dgm:pt>
    <dgm:pt modelId="{2D61DF44-D5FF-410F-9BCF-1F56788195A7}">
      <dgm:prSet custT="1"/>
      <dgm:spPr/>
      <dgm:t>
        <a:bodyPr/>
        <a:lstStyle/>
        <a:p>
          <a:r>
            <a:rPr lang="en-GB" sz="1400"/>
            <a:t>Target Operating Model changes require more planning, roll out and adoption support</a:t>
          </a:r>
        </a:p>
      </dgm:t>
    </dgm:pt>
    <dgm:pt modelId="{94F1285A-3770-408F-BBBF-CC14C9317AA9}" type="parTrans" cxnId="{29A47A72-8CB5-4794-8250-5D9BCEFDC1DC}">
      <dgm:prSet/>
      <dgm:spPr/>
      <dgm:t>
        <a:bodyPr/>
        <a:lstStyle/>
        <a:p>
          <a:endParaRPr lang="en-GB" sz="1600"/>
        </a:p>
      </dgm:t>
    </dgm:pt>
    <dgm:pt modelId="{9F8D349F-A367-4BED-B810-7C663411843D}" type="sibTrans" cxnId="{29A47A72-8CB5-4794-8250-5D9BCEFDC1DC}">
      <dgm:prSet/>
      <dgm:spPr/>
      <dgm:t>
        <a:bodyPr/>
        <a:lstStyle/>
        <a:p>
          <a:endParaRPr lang="en-GB" sz="1600"/>
        </a:p>
      </dgm:t>
    </dgm:pt>
    <dgm:pt modelId="{36EC884A-A1D6-4DEB-8ECC-A8E29796CD6B}">
      <dgm:prSet phldrT="[Text]" custT="1"/>
      <dgm:spPr/>
      <dgm:t>
        <a:bodyPr/>
        <a:lstStyle/>
        <a:p>
          <a:r>
            <a:rPr lang="en-GB" sz="1400"/>
            <a:t>Three stage change methodology works – awareness, embedding, adoption</a:t>
          </a:r>
        </a:p>
      </dgm:t>
    </dgm:pt>
    <dgm:pt modelId="{4E154A5A-7E0F-4C8C-B6A4-371F7AAE756E}" type="sibTrans" cxnId="{30EA66E3-A73F-415F-AC8A-DE925BC5F320}">
      <dgm:prSet/>
      <dgm:spPr/>
      <dgm:t>
        <a:bodyPr/>
        <a:lstStyle/>
        <a:p>
          <a:endParaRPr lang="en-GB" sz="1600"/>
        </a:p>
      </dgm:t>
    </dgm:pt>
    <dgm:pt modelId="{C68FEC29-0651-4B32-A9B6-DB86E41E7972}" type="parTrans" cxnId="{30EA66E3-A73F-415F-AC8A-DE925BC5F320}">
      <dgm:prSet/>
      <dgm:spPr/>
      <dgm:t>
        <a:bodyPr/>
        <a:lstStyle/>
        <a:p>
          <a:endParaRPr lang="en-GB" sz="1600"/>
        </a:p>
      </dgm:t>
    </dgm:pt>
    <dgm:pt modelId="{E40EBC31-958A-4B4F-89D5-E819C30AB663}">
      <dgm:prSet phldrT="[Text]" custT="1"/>
      <dgm:spPr/>
      <dgm:t>
        <a:bodyPr/>
        <a:lstStyle/>
        <a:p>
          <a:r>
            <a:rPr lang="en-GB" sz="1400"/>
            <a:t>Templated activities covering all three stages</a:t>
          </a:r>
        </a:p>
      </dgm:t>
    </dgm:pt>
    <dgm:pt modelId="{F699BA85-F5FE-4666-BA0C-23D6AAA59315}" type="sibTrans" cxnId="{F0F45C16-B917-4227-9844-4C18AE9D2782}">
      <dgm:prSet/>
      <dgm:spPr/>
      <dgm:t>
        <a:bodyPr/>
        <a:lstStyle/>
        <a:p>
          <a:endParaRPr lang="en-GB" sz="1600"/>
        </a:p>
      </dgm:t>
    </dgm:pt>
    <dgm:pt modelId="{E78B1D8D-EAE8-49CE-8DEC-3CD9437A7908}" type="parTrans" cxnId="{F0F45C16-B917-4227-9844-4C18AE9D2782}">
      <dgm:prSet/>
      <dgm:spPr/>
      <dgm:t>
        <a:bodyPr/>
        <a:lstStyle/>
        <a:p>
          <a:endParaRPr lang="en-GB" sz="1600"/>
        </a:p>
      </dgm:t>
    </dgm:pt>
    <dgm:pt modelId="{7880A1CD-FC93-4ADA-8F14-DF9586BD51DC}">
      <dgm:prSet phldrT="[Text]" custT="1"/>
      <dgm:spPr/>
      <dgm:t>
        <a:bodyPr/>
        <a:lstStyle/>
        <a:p>
          <a:pPr marL="174625" indent="-174625">
            <a:buFont typeface="Arial" panose="020B0604020202020204" pitchFamily="34" charset="0"/>
            <a:buChar char="•"/>
          </a:pPr>
          <a:r>
            <a:rPr lang="en-GB" sz="1400"/>
            <a:t>in person sessions, </a:t>
          </a:r>
        </a:p>
      </dgm:t>
    </dgm:pt>
    <dgm:pt modelId="{D5BBAD48-0019-4EF2-99E1-A9E3B7193B0F}" type="parTrans" cxnId="{53BA9135-FA36-46F4-8726-15B28AE726D8}">
      <dgm:prSet/>
      <dgm:spPr/>
      <dgm:t>
        <a:bodyPr/>
        <a:lstStyle/>
        <a:p>
          <a:endParaRPr lang="en-GB" sz="1600"/>
        </a:p>
      </dgm:t>
    </dgm:pt>
    <dgm:pt modelId="{8E61278A-395C-4AD6-A038-6584FEF87106}" type="sibTrans" cxnId="{53BA9135-FA36-46F4-8726-15B28AE726D8}">
      <dgm:prSet/>
      <dgm:spPr/>
      <dgm:t>
        <a:bodyPr/>
        <a:lstStyle/>
        <a:p>
          <a:endParaRPr lang="en-GB" sz="1600"/>
        </a:p>
      </dgm:t>
    </dgm:pt>
    <dgm:pt modelId="{64AD796D-3B33-43DD-A223-786F6C9FC64A}">
      <dgm:prSet phldrT="[Text]" custT="1"/>
      <dgm:spPr/>
      <dgm:t>
        <a:bodyPr/>
        <a:lstStyle/>
        <a:p>
          <a:r>
            <a:rPr lang="en-GB" sz="1400"/>
            <a:t>Established and repeatable stakeholder management strategy and materials</a:t>
          </a:r>
        </a:p>
        <a:p>
          <a:r>
            <a:rPr lang="en-GB" sz="1400"/>
            <a:t>Learning journey template in cornerstone</a:t>
          </a:r>
        </a:p>
        <a:p>
          <a:r>
            <a:rPr lang="en-GB" sz="1400"/>
            <a:t>Stakeholder briefing templates</a:t>
          </a:r>
        </a:p>
        <a:p>
          <a:r>
            <a:rPr lang="en-GB" sz="1400"/>
            <a:t>Supplier briefing templates</a:t>
          </a:r>
        </a:p>
        <a:p>
          <a:r>
            <a:rPr lang="en-GB" sz="1400"/>
            <a:t>Evaluation templates</a:t>
          </a:r>
        </a:p>
      </dgm:t>
    </dgm:pt>
    <dgm:pt modelId="{6B03B520-8018-4FB5-ADBA-86BFCA9B62DF}" type="parTrans" cxnId="{4C63B535-37F2-4DBB-B85B-38F5FE023E39}">
      <dgm:prSet/>
      <dgm:spPr/>
      <dgm:t>
        <a:bodyPr/>
        <a:lstStyle/>
        <a:p>
          <a:endParaRPr lang="en-GB" sz="1600"/>
        </a:p>
      </dgm:t>
    </dgm:pt>
    <dgm:pt modelId="{F87F816B-306C-41DE-B9C1-30C84EA80877}" type="sibTrans" cxnId="{4C63B535-37F2-4DBB-B85B-38F5FE023E39}">
      <dgm:prSet/>
      <dgm:spPr/>
      <dgm:t>
        <a:bodyPr/>
        <a:lstStyle/>
        <a:p>
          <a:endParaRPr lang="en-GB" sz="1600"/>
        </a:p>
      </dgm:t>
    </dgm:pt>
    <dgm:pt modelId="{6FE1A23F-3DAF-4723-B100-F0C60CCBA74B}">
      <dgm:prSet phldrT="[Text]" custT="1"/>
      <dgm:spPr/>
      <dgm:t>
        <a:bodyPr/>
        <a:lstStyle/>
        <a:p>
          <a:r>
            <a:rPr lang="en-GB" sz="1400"/>
            <a:t>Roles and responsibilities within change established (lead, project manager, practitioner, SME)</a:t>
          </a:r>
        </a:p>
      </dgm:t>
    </dgm:pt>
    <dgm:pt modelId="{744AE1DF-B4EE-4DE6-A0D1-DE2B16505EC8}" type="parTrans" cxnId="{AA05BFDC-0ED1-472A-A336-0DD12207996B}">
      <dgm:prSet/>
      <dgm:spPr/>
      <dgm:t>
        <a:bodyPr/>
        <a:lstStyle/>
        <a:p>
          <a:endParaRPr lang="en-GB" sz="1600"/>
        </a:p>
      </dgm:t>
    </dgm:pt>
    <dgm:pt modelId="{1C68345B-1EB6-402F-BD9F-956F8A756031}" type="sibTrans" cxnId="{AA05BFDC-0ED1-472A-A336-0DD12207996B}">
      <dgm:prSet/>
      <dgm:spPr/>
      <dgm:t>
        <a:bodyPr/>
        <a:lstStyle/>
        <a:p>
          <a:endParaRPr lang="en-GB" sz="1600"/>
        </a:p>
      </dgm:t>
    </dgm:pt>
    <dgm:pt modelId="{658200F4-8B45-4070-AFE9-58E4D184C0A0}">
      <dgm:prSet custT="1"/>
      <dgm:spPr/>
      <dgm:t>
        <a:bodyPr/>
        <a:lstStyle/>
        <a:p>
          <a:r>
            <a:rPr lang="en-GB" sz="1400"/>
            <a:t>End user engagement more limited (part of thier role as opposed to all/most of their role) requires different focus</a:t>
          </a:r>
        </a:p>
        <a:p>
          <a:r>
            <a:rPr lang="en-GB" sz="1400"/>
            <a:t>Local language needs makes the change network critical</a:t>
          </a:r>
        </a:p>
      </dgm:t>
    </dgm:pt>
    <dgm:pt modelId="{646CC2B4-89E1-45F5-97AA-482D02155517}" type="parTrans" cxnId="{FFB652CA-0BAD-45D8-BFCF-AB017D8E3FAE}">
      <dgm:prSet/>
      <dgm:spPr/>
      <dgm:t>
        <a:bodyPr/>
        <a:lstStyle/>
        <a:p>
          <a:endParaRPr lang="en-GB" sz="1600"/>
        </a:p>
      </dgm:t>
    </dgm:pt>
    <dgm:pt modelId="{B5B0AED0-9626-4BE9-8855-1A53DD29E234}" type="sibTrans" cxnId="{FFB652CA-0BAD-45D8-BFCF-AB017D8E3FAE}">
      <dgm:prSet/>
      <dgm:spPr/>
      <dgm:t>
        <a:bodyPr/>
        <a:lstStyle/>
        <a:p>
          <a:endParaRPr lang="en-GB" sz="1600"/>
        </a:p>
      </dgm:t>
    </dgm:pt>
    <dgm:pt modelId="{C1F9F856-E093-4163-A9EF-26966213765E}">
      <dgm:prSet phldrT="[Text]" custT="1"/>
      <dgm:spPr/>
      <dgm:t>
        <a:bodyPr/>
        <a:lstStyle/>
        <a:p>
          <a:pPr marL="0">
            <a:buFont typeface="Arial" panose="020B0604020202020204" pitchFamily="34" charset="0"/>
            <a:buChar char="•"/>
          </a:pPr>
          <a:r>
            <a:rPr lang="en-GB" sz="1400"/>
            <a:t>How to get ‘the right level’ of comms and engagement – not too much, not to little, in line with known Velux culture</a:t>
          </a:r>
        </a:p>
      </dgm:t>
    </dgm:pt>
    <dgm:pt modelId="{DA6D53FA-DA4B-4A91-A810-61158759FCFD}" type="parTrans" cxnId="{0123BDCA-257D-4259-B16B-E6FE954C1CBE}">
      <dgm:prSet/>
      <dgm:spPr/>
      <dgm:t>
        <a:bodyPr/>
        <a:lstStyle/>
        <a:p>
          <a:endParaRPr lang="en-GB"/>
        </a:p>
      </dgm:t>
    </dgm:pt>
    <dgm:pt modelId="{9EED8491-7730-47D2-903B-939C0DB245B0}" type="sibTrans" cxnId="{0123BDCA-257D-4259-B16B-E6FE954C1CBE}">
      <dgm:prSet/>
      <dgm:spPr/>
      <dgm:t>
        <a:bodyPr/>
        <a:lstStyle/>
        <a:p>
          <a:endParaRPr lang="en-GB"/>
        </a:p>
      </dgm:t>
    </dgm:pt>
    <dgm:pt modelId="{5EB28631-1506-46BB-B2F6-D007BBC16E2F}">
      <dgm:prSet phldrT="[Text]" custT="1"/>
      <dgm:spPr/>
      <dgm:t>
        <a:bodyPr/>
        <a:lstStyle/>
        <a:p>
          <a:pPr marL="174625" indent="-174625">
            <a:buFont typeface="Arial" panose="020B0604020202020204" pitchFamily="34" charset="0"/>
            <a:buChar char="•"/>
          </a:pPr>
          <a:r>
            <a:rPr lang="en-GB" sz="1400"/>
            <a:t>online support in teams, </a:t>
          </a:r>
        </a:p>
      </dgm:t>
    </dgm:pt>
    <dgm:pt modelId="{774C23D9-2492-4CE0-8B54-7455AAD1F820}" type="sibTrans" cxnId="{419A4299-1AED-40F3-B319-A27DECC054E8}">
      <dgm:prSet/>
      <dgm:spPr/>
      <dgm:t>
        <a:bodyPr/>
        <a:lstStyle/>
        <a:p>
          <a:endParaRPr lang="en-GB" sz="1600"/>
        </a:p>
      </dgm:t>
    </dgm:pt>
    <dgm:pt modelId="{F02DBB37-2BE3-4A1D-89A2-823631E43960}" type="parTrans" cxnId="{419A4299-1AED-40F3-B319-A27DECC054E8}">
      <dgm:prSet/>
      <dgm:spPr/>
      <dgm:t>
        <a:bodyPr/>
        <a:lstStyle/>
        <a:p>
          <a:endParaRPr lang="en-GB" sz="1600"/>
        </a:p>
      </dgm:t>
    </dgm:pt>
    <dgm:pt modelId="{D628AE30-019C-4CEB-9F02-0365ABA571D6}">
      <dgm:prSet phldrT="[Text]" custT="1"/>
      <dgm:spPr/>
      <dgm:t>
        <a:bodyPr/>
        <a:lstStyle/>
        <a:p>
          <a:pPr marL="174625" indent="-174625">
            <a:buFont typeface="Arial" panose="020B0604020202020204" pitchFamily="34" charset="0"/>
            <a:buChar char="•"/>
          </a:pPr>
          <a:r>
            <a:rPr lang="en-GB" sz="1400"/>
            <a:t>super users, </a:t>
          </a:r>
        </a:p>
      </dgm:t>
    </dgm:pt>
    <dgm:pt modelId="{479C7E1B-3058-43B0-8D27-B155BCE6C9BC}" type="sibTrans" cxnId="{39694CFF-FB77-49C2-90A8-40E577C6DF33}">
      <dgm:prSet/>
      <dgm:spPr/>
      <dgm:t>
        <a:bodyPr/>
        <a:lstStyle/>
        <a:p>
          <a:endParaRPr lang="en-GB" sz="1600"/>
        </a:p>
      </dgm:t>
    </dgm:pt>
    <dgm:pt modelId="{6087CDBE-780E-4476-9845-114991A281F9}" type="parTrans" cxnId="{39694CFF-FB77-49C2-90A8-40E577C6DF33}">
      <dgm:prSet/>
      <dgm:spPr/>
      <dgm:t>
        <a:bodyPr/>
        <a:lstStyle/>
        <a:p>
          <a:endParaRPr lang="en-GB" sz="1600"/>
        </a:p>
      </dgm:t>
    </dgm:pt>
    <dgm:pt modelId="{545AF0CF-AC4C-4427-AC1F-E8231D0FE258}">
      <dgm:prSet phldrT="[Text]" custT="1"/>
      <dgm:spPr/>
      <dgm:t>
        <a:bodyPr/>
        <a:lstStyle/>
        <a:p>
          <a:pPr marL="174625" indent="-174625">
            <a:buFont typeface="Arial" panose="020B0604020202020204" pitchFamily="34" charset="0"/>
            <a:buChar char="•"/>
          </a:pPr>
          <a:r>
            <a:rPr lang="en-GB" sz="1400"/>
            <a:t>Learning journeys</a:t>
          </a:r>
        </a:p>
      </dgm:t>
    </dgm:pt>
    <dgm:pt modelId="{80FD9747-A8F6-4556-982D-5464C700E059}" type="sibTrans" cxnId="{26873580-48A0-4779-A668-390A8E91F5F7}">
      <dgm:prSet/>
      <dgm:spPr/>
      <dgm:t>
        <a:bodyPr/>
        <a:lstStyle/>
        <a:p>
          <a:endParaRPr lang="en-GB" sz="1600"/>
        </a:p>
      </dgm:t>
    </dgm:pt>
    <dgm:pt modelId="{EC419529-0436-4687-9FDF-7F534D9B1E16}" type="parTrans" cxnId="{26873580-48A0-4779-A668-390A8E91F5F7}">
      <dgm:prSet/>
      <dgm:spPr/>
      <dgm:t>
        <a:bodyPr/>
        <a:lstStyle/>
        <a:p>
          <a:endParaRPr lang="en-GB" sz="1600"/>
        </a:p>
      </dgm:t>
    </dgm:pt>
    <dgm:pt modelId="{FD28F0B9-A6FF-44CC-925E-470A1D3D117C}">
      <dgm:prSet phldrT="[Text]" custT="1"/>
      <dgm:spPr/>
      <dgm:t>
        <a:bodyPr/>
        <a:lstStyle/>
        <a:p>
          <a:pPr marL="174625" indent="-174625">
            <a:buFont typeface="Arial" panose="020B0604020202020204" pitchFamily="34" charset="0"/>
            <a:buChar char="•"/>
          </a:pPr>
          <a:r>
            <a:rPr lang="en-GB" sz="1400"/>
            <a:t>quick guides,</a:t>
          </a:r>
        </a:p>
      </dgm:t>
    </dgm:pt>
    <dgm:pt modelId="{0B99384E-88D3-4C48-90C5-85BE1287B1CD}" type="sibTrans" cxnId="{921BD47F-134E-419D-8933-B6A3E246461B}">
      <dgm:prSet/>
      <dgm:spPr/>
      <dgm:t>
        <a:bodyPr/>
        <a:lstStyle/>
        <a:p>
          <a:endParaRPr lang="en-GB" sz="1600"/>
        </a:p>
      </dgm:t>
    </dgm:pt>
    <dgm:pt modelId="{1BCA98F8-58D0-4ED3-9766-BBF3943314EC}" type="parTrans" cxnId="{921BD47F-134E-419D-8933-B6A3E246461B}">
      <dgm:prSet/>
      <dgm:spPr/>
      <dgm:t>
        <a:bodyPr/>
        <a:lstStyle/>
        <a:p>
          <a:endParaRPr lang="en-GB" sz="1600"/>
        </a:p>
      </dgm:t>
    </dgm:pt>
    <dgm:pt modelId="{E04409B6-7C31-4212-9218-65100B19C62F}">
      <dgm:prSet phldrT="[Text]" custT="1"/>
      <dgm:spPr/>
      <dgm:t>
        <a:bodyPr/>
        <a:lstStyle/>
        <a:p>
          <a:pPr marL="174625" indent="-174625">
            <a:buFont typeface="Arial" panose="020B0604020202020204" pitchFamily="34" charset="0"/>
            <a:buChar char="•"/>
          </a:pPr>
          <a:r>
            <a:rPr lang="en-GB" sz="1400"/>
            <a:t>adoption support</a:t>
          </a:r>
        </a:p>
      </dgm:t>
    </dgm:pt>
    <dgm:pt modelId="{A783D5B7-E75B-4845-B4EE-8AEC0B90CF70}" type="sibTrans" cxnId="{0D8C3917-8C4F-4D66-95EA-C0A612669125}">
      <dgm:prSet/>
      <dgm:spPr/>
      <dgm:t>
        <a:bodyPr/>
        <a:lstStyle/>
        <a:p>
          <a:endParaRPr lang="en-GB" sz="1600"/>
        </a:p>
      </dgm:t>
    </dgm:pt>
    <dgm:pt modelId="{6CC82AE7-AF3E-43FC-BC76-6AA068261A2D}" type="parTrans" cxnId="{0D8C3917-8C4F-4D66-95EA-C0A612669125}">
      <dgm:prSet/>
      <dgm:spPr/>
      <dgm:t>
        <a:bodyPr/>
        <a:lstStyle/>
        <a:p>
          <a:endParaRPr lang="en-GB" sz="1600"/>
        </a:p>
      </dgm:t>
    </dgm:pt>
    <dgm:pt modelId="{EB3E83BB-E939-49EA-98DB-7A8F844EC23A}" type="pres">
      <dgm:prSet presAssocID="{DA450171-9F88-408B-AE94-EC849AE3E6B7}" presName="Name0" presStyleCnt="0">
        <dgm:presLayoutVars>
          <dgm:chMax val="7"/>
          <dgm:chPref val="7"/>
          <dgm:dir/>
          <dgm:animOne val="branch"/>
          <dgm:animLvl val="lvl"/>
        </dgm:presLayoutVars>
      </dgm:prSet>
      <dgm:spPr/>
    </dgm:pt>
    <dgm:pt modelId="{5948B9E1-2892-4E01-AF9A-27A43C5E99DB}" type="pres">
      <dgm:prSet presAssocID="{F2C8284F-5D56-4ED9-A600-071A0BF07F2F}" presName="ParentComposite" presStyleCnt="0"/>
      <dgm:spPr/>
    </dgm:pt>
    <dgm:pt modelId="{6FE919DF-A4FA-4E47-B47B-D40BFA4F9E81}" type="pres">
      <dgm:prSet presAssocID="{F2C8284F-5D56-4ED9-A600-071A0BF07F2F}" presName="Chord" presStyleLbl="bgShp" presStyleIdx="0" presStyleCnt="4"/>
      <dgm:spPr/>
    </dgm:pt>
    <dgm:pt modelId="{9CF86E60-64B6-4F21-A1C1-C9A683C0BD4C}" type="pres">
      <dgm:prSet presAssocID="{F2C8284F-5D56-4ED9-A600-071A0BF07F2F}" presName="Pie" presStyleLbl="alignNode1" presStyleIdx="0" presStyleCnt="4"/>
      <dgm:spPr/>
    </dgm:pt>
    <dgm:pt modelId="{648CA629-6246-4614-80D4-A07C99A15F56}" type="pres">
      <dgm:prSet presAssocID="{F2C8284F-5D56-4ED9-A600-071A0BF07F2F}" presName="Parent" presStyleLbl="revTx" presStyleIdx="0" presStyleCnt="8">
        <dgm:presLayoutVars>
          <dgm:chMax val="1"/>
          <dgm:chPref val="1"/>
          <dgm:bulletEnabled val="1"/>
        </dgm:presLayoutVars>
      </dgm:prSet>
      <dgm:spPr/>
    </dgm:pt>
    <dgm:pt modelId="{3E68CC5C-0A7A-4B5C-8D7A-13F283C245E4}" type="pres">
      <dgm:prSet presAssocID="{1321585B-7154-42F1-8431-EA712F0F5489}" presName="negSibTrans" presStyleCnt="0"/>
      <dgm:spPr/>
    </dgm:pt>
    <dgm:pt modelId="{1B800F7F-E563-48BE-B817-02EA12083C84}" type="pres">
      <dgm:prSet presAssocID="{F2C8284F-5D56-4ED9-A600-071A0BF07F2F}" presName="composite" presStyleCnt="0"/>
      <dgm:spPr/>
    </dgm:pt>
    <dgm:pt modelId="{7B55166D-4829-4687-A13A-8F6839864228}" type="pres">
      <dgm:prSet presAssocID="{F2C8284F-5D56-4ED9-A600-071A0BF07F2F}" presName="Child" presStyleLbl="revTx" presStyleIdx="1" presStyleCnt="8">
        <dgm:presLayoutVars>
          <dgm:chMax val="0"/>
          <dgm:chPref val="0"/>
          <dgm:bulletEnabled val="1"/>
        </dgm:presLayoutVars>
      </dgm:prSet>
      <dgm:spPr/>
    </dgm:pt>
    <dgm:pt modelId="{FEE2CEF1-20DF-474C-907F-D657E75B7239}" type="pres">
      <dgm:prSet presAssocID="{7F7E14D6-E929-4E0D-81FB-2C30E40C7C9E}" presName="sibTrans" presStyleCnt="0"/>
      <dgm:spPr/>
    </dgm:pt>
    <dgm:pt modelId="{F46AF713-6266-4B22-9C1F-018A89C94400}" type="pres">
      <dgm:prSet presAssocID="{58996042-EFE7-4AC3-9E87-04AD417736AA}" presName="ParentComposite" presStyleCnt="0"/>
      <dgm:spPr/>
    </dgm:pt>
    <dgm:pt modelId="{500C7304-A8D7-4067-A2DA-479AC9951A41}" type="pres">
      <dgm:prSet presAssocID="{58996042-EFE7-4AC3-9E87-04AD417736AA}" presName="Chord" presStyleLbl="bgShp" presStyleIdx="1" presStyleCnt="4"/>
      <dgm:spPr/>
    </dgm:pt>
    <dgm:pt modelId="{6FB14B94-3811-459D-8B85-6E6E7D9405FA}" type="pres">
      <dgm:prSet presAssocID="{58996042-EFE7-4AC3-9E87-04AD417736AA}" presName="Pie" presStyleLbl="alignNode1" presStyleIdx="1" presStyleCnt="4"/>
      <dgm:spPr/>
    </dgm:pt>
    <dgm:pt modelId="{82BA5109-E58C-4C19-9493-6E90F71E259E}" type="pres">
      <dgm:prSet presAssocID="{58996042-EFE7-4AC3-9E87-04AD417736AA}" presName="Parent" presStyleLbl="revTx" presStyleIdx="2" presStyleCnt="8">
        <dgm:presLayoutVars>
          <dgm:chMax val="1"/>
          <dgm:chPref val="1"/>
          <dgm:bulletEnabled val="1"/>
        </dgm:presLayoutVars>
      </dgm:prSet>
      <dgm:spPr/>
    </dgm:pt>
    <dgm:pt modelId="{459041EF-A757-462E-A5BC-4D80EA3C3753}" type="pres">
      <dgm:prSet presAssocID="{6DA0A6E4-5AE9-42EF-A88C-8801411E038C}" presName="negSibTrans" presStyleCnt="0"/>
      <dgm:spPr/>
    </dgm:pt>
    <dgm:pt modelId="{1FA5D316-8CC7-47E1-82A2-EB6341C56D1A}" type="pres">
      <dgm:prSet presAssocID="{58996042-EFE7-4AC3-9E87-04AD417736AA}" presName="composite" presStyleCnt="0"/>
      <dgm:spPr/>
    </dgm:pt>
    <dgm:pt modelId="{423C2E31-98BB-4CC7-86A8-1B61BC29DD1F}" type="pres">
      <dgm:prSet presAssocID="{58996042-EFE7-4AC3-9E87-04AD417736AA}" presName="Child" presStyleLbl="revTx" presStyleIdx="3" presStyleCnt="8">
        <dgm:presLayoutVars>
          <dgm:chMax val="0"/>
          <dgm:chPref val="0"/>
          <dgm:bulletEnabled val="1"/>
        </dgm:presLayoutVars>
      </dgm:prSet>
      <dgm:spPr/>
    </dgm:pt>
    <dgm:pt modelId="{DFA1A0FF-0956-4145-A0B0-D8BEF8E86581}" type="pres">
      <dgm:prSet presAssocID="{366BC93F-3342-4209-B879-17F12BB30C8A}" presName="sibTrans" presStyleCnt="0"/>
      <dgm:spPr/>
    </dgm:pt>
    <dgm:pt modelId="{DE67AA1D-3FA8-4D8D-819B-AFD52D24AC74}" type="pres">
      <dgm:prSet presAssocID="{75825427-C363-44E7-8670-7D5B04102F3A}" presName="ParentComposite" presStyleCnt="0"/>
      <dgm:spPr/>
    </dgm:pt>
    <dgm:pt modelId="{C0C8E166-8738-414C-BB95-ABA221896FB2}" type="pres">
      <dgm:prSet presAssocID="{75825427-C363-44E7-8670-7D5B04102F3A}" presName="Chord" presStyleLbl="bgShp" presStyleIdx="2" presStyleCnt="4"/>
      <dgm:spPr/>
    </dgm:pt>
    <dgm:pt modelId="{ACA415E2-8F79-4D96-816D-5F581A72F914}" type="pres">
      <dgm:prSet presAssocID="{75825427-C363-44E7-8670-7D5B04102F3A}" presName="Pie" presStyleLbl="alignNode1" presStyleIdx="2" presStyleCnt="4"/>
      <dgm:spPr/>
    </dgm:pt>
    <dgm:pt modelId="{0569A969-BEA0-43ED-B3DE-7B708099C1EB}" type="pres">
      <dgm:prSet presAssocID="{75825427-C363-44E7-8670-7D5B04102F3A}" presName="Parent" presStyleLbl="revTx" presStyleIdx="4" presStyleCnt="8">
        <dgm:presLayoutVars>
          <dgm:chMax val="1"/>
          <dgm:chPref val="1"/>
          <dgm:bulletEnabled val="1"/>
        </dgm:presLayoutVars>
      </dgm:prSet>
      <dgm:spPr/>
    </dgm:pt>
    <dgm:pt modelId="{7E4F89C9-C861-418E-B6F3-3DEC3F0B6F3A}" type="pres">
      <dgm:prSet presAssocID="{4E154A5A-7E0F-4C8C-B6A4-371F7AAE756E}" presName="negSibTrans" presStyleCnt="0"/>
      <dgm:spPr/>
    </dgm:pt>
    <dgm:pt modelId="{42B19D2E-8004-4D83-8DED-EEDBCD794E0D}" type="pres">
      <dgm:prSet presAssocID="{75825427-C363-44E7-8670-7D5B04102F3A}" presName="composite" presStyleCnt="0"/>
      <dgm:spPr/>
    </dgm:pt>
    <dgm:pt modelId="{D0D0122E-7A1C-4683-B22E-A5D7D3B823A4}" type="pres">
      <dgm:prSet presAssocID="{75825427-C363-44E7-8670-7D5B04102F3A}" presName="Child" presStyleLbl="revTx" presStyleIdx="5" presStyleCnt="8">
        <dgm:presLayoutVars>
          <dgm:chMax val="0"/>
          <dgm:chPref val="0"/>
          <dgm:bulletEnabled val="1"/>
        </dgm:presLayoutVars>
      </dgm:prSet>
      <dgm:spPr/>
    </dgm:pt>
    <dgm:pt modelId="{8D2D7ADB-13B1-4345-BC3A-280B588F1952}" type="pres">
      <dgm:prSet presAssocID="{E39C21B4-0E48-4D3A-B1C0-1E74758FC551}" presName="sibTrans" presStyleCnt="0"/>
      <dgm:spPr/>
    </dgm:pt>
    <dgm:pt modelId="{CC3A0F6B-3375-454F-8984-E1064D523046}" type="pres">
      <dgm:prSet presAssocID="{57EE080F-7192-40BE-93E1-DE2791D557D0}" presName="ParentComposite" presStyleCnt="0"/>
      <dgm:spPr/>
    </dgm:pt>
    <dgm:pt modelId="{466EEA96-89DB-419C-B9BB-926968B86EE5}" type="pres">
      <dgm:prSet presAssocID="{57EE080F-7192-40BE-93E1-DE2791D557D0}" presName="Chord" presStyleLbl="bgShp" presStyleIdx="3" presStyleCnt="4"/>
      <dgm:spPr/>
    </dgm:pt>
    <dgm:pt modelId="{5F281059-525F-405E-BA91-EF3DC1CEC7E1}" type="pres">
      <dgm:prSet presAssocID="{57EE080F-7192-40BE-93E1-DE2791D557D0}" presName="Pie" presStyleLbl="alignNode1" presStyleIdx="3" presStyleCnt="4"/>
      <dgm:spPr/>
    </dgm:pt>
    <dgm:pt modelId="{9219857E-9EDF-461E-B056-ABB18C115F4E}" type="pres">
      <dgm:prSet presAssocID="{57EE080F-7192-40BE-93E1-DE2791D557D0}" presName="Parent" presStyleLbl="revTx" presStyleIdx="6" presStyleCnt="8">
        <dgm:presLayoutVars>
          <dgm:chMax val="1"/>
          <dgm:chPref val="1"/>
          <dgm:bulletEnabled val="1"/>
        </dgm:presLayoutVars>
      </dgm:prSet>
      <dgm:spPr/>
    </dgm:pt>
    <dgm:pt modelId="{B0772BE7-1211-48A6-977E-9763022CFEC9}" type="pres">
      <dgm:prSet presAssocID="{B8B3543B-38D3-4F08-A192-4CCCACB28C28}" presName="negSibTrans" presStyleCnt="0"/>
      <dgm:spPr/>
    </dgm:pt>
    <dgm:pt modelId="{D2C10023-DD9C-48B7-937A-F4E879804687}" type="pres">
      <dgm:prSet presAssocID="{57EE080F-7192-40BE-93E1-DE2791D557D0}" presName="composite" presStyleCnt="0"/>
      <dgm:spPr/>
    </dgm:pt>
    <dgm:pt modelId="{57DD7E9F-F293-47E7-B6DB-65658E490192}" type="pres">
      <dgm:prSet presAssocID="{57EE080F-7192-40BE-93E1-DE2791D557D0}" presName="Child" presStyleLbl="revTx" presStyleIdx="7" presStyleCnt="8">
        <dgm:presLayoutVars>
          <dgm:chMax val="0"/>
          <dgm:chPref val="0"/>
          <dgm:bulletEnabled val="1"/>
        </dgm:presLayoutVars>
      </dgm:prSet>
      <dgm:spPr/>
    </dgm:pt>
  </dgm:ptLst>
  <dgm:cxnLst>
    <dgm:cxn modelId="{00D21605-EE97-4458-BF4F-032586D85283}" type="presOf" srcId="{DCF1B513-0D04-4BB5-B21B-9068DF3B6A7C}" destId="{7B55166D-4829-4687-A13A-8F6839864228}" srcOrd="0" destOrd="0" presId="urn:microsoft.com/office/officeart/2009/3/layout/PieProcess"/>
    <dgm:cxn modelId="{8DA7610C-C1AC-4FA2-92F9-CD4E4ECFFE42}" type="presOf" srcId="{2D61DF44-D5FF-410F-9BCF-1F56788195A7}" destId="{57DD7E9F-F293-47E7-B6DB-65658E490192}" srcOrd="0" destOrd="2" presId="urn:microsoft.com/office/officeart/2009/3/layout/PieProcess"/>
    <dgm:cxn modelId="{9DED2214-5237-4D11-B006-9A98BAC77ADC}" type="presOf" srcId="{7880A1CD-FC93-4ADA-8F14-DF9586BD51DC}" destId="{7B55166D-4829-4687-A13A-8F6839864228}" srcOrd="0" destOrd="1" presId="urn:microsoft.com/office/officeart/2009/3/layout/PieProcess"/>
    <dgm:cxn modelId="{F0F45C16-B917-4227-9844-4C18AE9D2782}" srcId="{75825427-C363-44E7-8670-7D5B04102F3A}" destId="{E40EBC31-958A-4B4F-89D5-E819C30AB663}" srcOrd="1" destOrd="0" parTransId="{E78B1D8D-EAE8-49CE-8DEC-3CD9437A7908}" sibTransId="{F699BA85-F5FE-4666-BA0C-23D6AAA59315}"/>
    <dgm:cxn modelId="{0D8C3917-8C4F-4D66-95EA-C0A612669125}" srcId="{DCF1B513-0D04-4BB5-B21B-9068DF3B6A7C}" destId="{E04409B6-7C31-4212-9218-65100B19C62F}" srcOrd="5" destOrd="0" parTransId="{6CC82AE7-AF3E-43FC-BC76-6AA068261A2D}" sibTransId="{A783D5B7-E75B-4845-B4EE-8AEC0B90CF70}"/>
    <dgm:cxn modelId="{623BA11B-365F-40EE-9544-63A731C5DA01}" type="presOf" srcId="{DA450171-9F88-408B-AE94-EC849AE3E6B7}" destId="{EB3E83BB-E939-49EA-98DB-7A8F844EC23A}" srcOrd="0" destOrd="0" presId="urn:microsoft.com/office/officeart/2009/3/layout/PieProcess"/>
    <dgm:cxn modelId="{47BED523-C0F6-4FA6-A04B-7D26838F15B4}" srcId="{DA450171-9F88-408B-AE94-EC849AE3E6B7}" destId="{57EE080F-7192-40BE-93E1-DE2791D557D0}" srcOrd="3" destOrd="0" parTransId="{25C09F4C-7531-4B38-9803-8726084C118C}" sibTransId="{12D9477E-2FF1-49BD-9281-92831E1551F6}"/>
    <dgm:cxn modelId="{2E3ADE2B-0591-4987-B011-184FFD10068F}" type="presOf" srcId="{545AF0CF-AC4C-4427-AC1F-E8231D0FE258}" destId="{7B55166D-4829-4687-A13A-8F6839864228}" srcOrd="0" destOrd="4" presId="urn:microsoft.com/office/officeart/2009/3/layout/PieProcess"/>
    <dgm:cxn modelId="{53BA9135-FA36-46F4-8726-15B28AE726D8}" srcId="{DCF1B513-0D04-4BB5-B21B-9068DF3B6A7C}" destId="{7880A1CD-FC93-4ADA-8F14-DF9586BD51DC}" srcOrd="0" destOrd="0" parTransId="{D5BBAD48-0019-4EF2-99E1-A9E3B7193B0F}" sibTransId="{8E61278A-395C-4AD6-A038-6584FEF87106}"/>
    <dgm:cxn modelId="{4C63B535-37F2-4DBB-B85B-38F5FE023E39}" srcId="{58996042-EFE7-4AC3-9E87-04AD417736AA}" destId="{64AD796D-3B33-43DD-A223-786F6C9FC64A}" srcOrd="2" destOrd="0" parTransId="{6B03B520-8018-4FB5-ADBA-86BFCA9B62DF}" sibTransId="{F87F816B-306C-41DE-B9C1-30C84EA80877}"/>
    <dgm:cxn modelId="{A81BC339-8E21-4300-B173-1F8E1AB48F1C}" type="presOf" srcId="{64AD796D-3B33-43DD-A223-786F6C9FC64A}" destId="{423C2E31-98BB-4CC7-86A8-1B61BC29DD1F}" srcOrd="0" destOrd="2" presId="urn:microsoft.com/office/officeart/2009/3/layout/PieProcess"/>
    <dgm:cxn modelId="{9BD6125B-4800-429E-AC6E-81B0133097C4}" type="presOf" srcId="{E40EBC31-958A-4B4F-89D5-E819C30AB663}" destId="{D0D0122E-7A1C-4683-B22E-A5D7D3B823A4}" srcOrd="0" destOrd="1" presId="urn:microsoft.com/office/officeart/2009/3/layout/PieProcess"/>
    <dgm:cxn modelId="{7FDC2B6B-5077-48F3-9828-E023E0B1A8DB}" type="presOf" srcId="{C0183D36-81D4-4173-9020-2717EA096319}" destId="{57DD7E9F-F293-47E7-B6DB-65658E490192}" srcOrd="0" destOrd="0" presId="urn:microsoft.com/office/officeart/2009/3/layout/PieProcess"/>
    <dgm:cxn modelId="{F9B9144C-3FB4-4D25-8EA1-9778B79AD3D0}" srcId="{DA450171-9F88-408B-AE94-EC849AE3E6B7}" destId="{F2C8284F-5D56-4ED9-A600-071A0BF07F2F}" srcOrd="0" destOrd="0" parTransId="{927FCE99-8094-4056-B955-345429DC282F}" sibTransId="{7F7E14D6-E929-4E0D-81FB-2C30E40C7C9E}"/>
    <dgm:cxn modelId="{6475E16D-9802-4380-B51F-FAE54CC84C05}" srcId="{DA450171-9F88-408B-AE94-EC849AE3E6B7}" destId="{75825427-C363-44E7-8670-7D5B04102F3A}" srcOrd="2" destOrd="0" parTransId="{BB54CDD5-4096-425E-829D-5F0B708846B9}" sibTransId="{E39C21B4-0E48-4D3A-B1C0-1E74758FC551}"/>
    <dgm:cxn modelId="{B5F5BA70-885B-406D-818E-D0A537B342E0}" type="presOf" srcId="{90469AB2-66DB-4309-9293-A17EF9CC61C2}" destId="{423C2E31-98BB-4CC7-86A8-1B61BC29DD1F}" srcOrd="0" destOrd="1" presId="urn:microsoft.com/office/officeart/2009/3/layout/PieProcess"/>
    <dgm:cxn modelId="{EA036451-6749-4E7E-8640-F75CB2CB2B34}" type="presOf" srcId="{D628AE30-019C-4CEB-9F02-0365ABA571D6}" destId="{7B55166D-4829-4687-A13A-8F6839864228}" srcOrd="0" destOrd="3" presId="urn:microsoft.com/office/officeart/2009/3/layout/PieProcess"/>
    <dgm:cxn modelId="{0A2F9771-3F97-49D9-BFF1-3274185537CB}" srcId="{57EE080F-7192-40BE-93E1-DE2791D557D0}" destId="{C0183D36-81D4-4173-9020-2717EA096319}" srcOrd="0" destOrd="0" parTransId="{0FEDDCF5-3848-4392-9D10-B2CE282AB71E}" sibTransId="{B8B3543B-38D3-4F08-A192-4CCCACB28C28}"/>
    <dgm:cxn modelId="{29A47A72-8CB5-4794-8250-5D9BCEFDC1DC}" srcId="{57EE080F-7192-40BE-93E1-DE2791D557D0}" destId="{2D61DF44-D5FF-410F-9BCF-1F56788195A7}" srcOrd="2" destOrd="0" parTransId="{94F1285A-3770-408F-BBBF-CC14C9317AA9}" sibTransId="{9F8D349F-A367-4BED-B810-7C663411843D}"/>
    <dgm:cxn modelId="{FF6D6D56-ED85-46DA-B855-1965CDD5B736}" type="presOf" srcId="{FD28F0B9-A6FF-44CC-925E-470A1D3D117C}" destId="{7B55166D-4829-4687-A13A-8F6839864228}" srcOrd="0" destOrd="5" presId="urn:microsoft.com/office/officeart/2009/3/layout/PieProcess"/>
    <dgm:cxn modelId="{921BD47F-134E-419D-8933-B6A3E246461B}" srcId="{DCF1B513-0D04-4BB5-B21B-9068DF3B6A7C}" destId="{FD28F0B9-A6FF-44CC-925E-470A1D3D117C}" srcOrd="4" destOrd="0" parTransId="{1BCA98F8-58D0-4ED3-9766-BBF3943314EC}" sibTransId="{0B99384E-88D3-4C48-90C5-85BE1287B1CD}"/>
    <dgm:cxn modelId="{26873580-48A0-4779-A668-390A8E91F5F7}" srcId="{DCF1B513-0D04-4BB5-B21B-9068DF3B6A7C}" destId="{545AF0CF-AC4C-4427-AC1F-E8231D0FE258}" srcOrd="3" destOrd="0" parTransId="{EC419529-0436-4687-9FDF-7F534D9B1E16}" sibTransId="{80FD9747-A8F6-4556-982D-5464C700E059}"/>
    <dgm:cxn modelId="{0EE33A81-97DD-4BA8-8800-D403E1D3F5DE}" srcId="{58996042-EFE7-4AC3-9E87-04AD417736AA}" destId="{39F7A48D-65DE-4736-A95D-9C5DD935F528}" srcOrd="0" destOrd="0" parTransId="{8B61E400-8F66-4EEC-9053-8617818D8096}" sibTransId="{6DA0A6E4-5AE9-42EF-A88C-8801411E038C}"/>
    <dgm:cxn modelId="{FEAB3886-7D1C-4F02-B87A-B6BC7A9B5630}" type="presOf" srcId="{F2C8284F-5D56-4ED9-A600-071A0BF07F2F}" destId="{648CA629-6246-4614-80D4-A07C99A15F56}" srcOrd="0" destOrd="0" presId="urn:microsoft.com/office/officeart/2009/3/layout/PieProcess"/>
    <dgm:cxn modelId="{2A26088B-9297-47FA-92CF-043AAF72D1EF}" srcId="{58996042-EFE7-4AC3-9E87-04AD417736AA}" destId="{90469AB2-66DB-4309-9293-A17EF9CC61C2}" srcOrd="1" destOrd="0" parTransId="{7E436823-7757-4DB1-9F28-38CCC8FF70AD}" sibTransId="{C615A281-B11D-4E93-9355-A06BEAF3C41D}"/>
    <dgm:cxn modelId="{87403995-B629-48E7-9319-039446F73F38}" type="presOf" srcId="{39F7A48D-65DE-4736-A95D-9C5DD935F528}" destId="{423C2E31-98BB-4CC7-86A8-1B61BC29DD1F}" srcOrd="0" destOrd="0" presId="urn:microsoft.com/office/officeart/2009/3/layout/PieProcess"/>
    <dgm:cxn modelId="{419A4299-1AED-40F3-B319-A27DECC054E8}" srcId="{DCF1B513-0D04-4BB5-B21B-9068DF3B6A7C}" destId="{5EB28631-1506-46BB-B2F6-D007BBC16E2F}" srcOrd="1" destOrd="0" parTransId="{F02DBB37-2BE3-4A1D-89A2-823631E43960}" sibTransId="{774C23D9-2492-4CE0-8B54-7455AAD1F820}"/>
    <dgm:cxn modelId="{5491AB9D-F16C-4180-A82D-946880976547}" type="presOf" srcId="{C1F9F856-E093-4163-A9EF-26966213765E}" destId="{7B55166D-4829-4687-A13A-8F6839864228}" srcOrd="0" destOrd="7" presId="urn:microsoft.com/office/officeart/2009/3/layout/PieProcess"/>
    <dgm:cxn modelId="{0C67739E-F34B-4BF1-829C-CD0EE4228693}" srcId="{DA450171-9F88-408B-AE94-EC849AE3E6B7}" destId="{58996042-EFE7-4AC3-9E87-04AD417736AA}" srcOrd="1" destOrd="0" parTransId="{7769030D-3748-4AC0-AE60-6CE646F1EF41}" sibTransId="{366BC93F-3342-4209-B879-17F12BB30C8A}"/>
    <dgm:cxn modelId="{7E8997A0-A09D-444B-8D28-3A073925A574}" type="presOf" srcId="{E04409B6-7C31-4212-9218-65100B19C62F}" destId="{7B55166D-4829-4687-A13A-8F6839864228}" srcOrd="0" destOrd="6" presId="urn:microsoft.com/office/officeart/2009/3/layout/PieProcess"/>
    <dgm:cxn modelId="{A8D41CAA-5776-46A1-8025-59B49CF0A170}" type="presOf" srcId="{36EC884A-A1D6-4DEB-8ECC-A8E29796CD6B}" destId="{D0D0122E-7A1C-4683-B22E-A5D7D3B823A4}" srcOrd="0" destOrd="0" presId="urn:microsoft.com/office/officeart/2009/3/layout/PieProcess"/>
    <dgm:cxn modelId="{E31508B9-B9FC-4A7B-8A45-1C6E94D8602C}" type="presOf" srcId="{658200F4-8B45-4070-AFE9-58E4D184C0A0}" destId="{57DD7E9F-F293-47E7-B6DB-65658E490192}" srcOrd="0" destOrd="3" presId="urn:microsoft.com/office/officeart/2009/3/layout/PieProcess"/>
    <dgm:cxn modelId="{B5DC78BA-F530-4A3E-810E-49F8CBB9EA1B}" type="presOf" srcId="{DC96A4D8-290D-4DCD-BD07-DCD406D50A4F}" destId="{57DD7E9F-F293-47E7-B6DB-65658E490192}" srcOrd="0" destOrd="1" presId="urn:microsoft.com/office/officeart/2009/3/layout/PieProcess"/>
    <dgm:cxn modelId="{B57B58BE-0997-47AE-84D4-637401E0D336}" type="presOf" srcId="{58996042-EFE7-4AC3-9E87-04AD417736AA}" destId="{82BA5109-E58C-4C19-9493-6E90F71E259E}" srcOrd="0" destOrd="0" presId="urn:microsoft.com/office/officeart/2009/3/layout/PieProcess"/>
    <dgm:cxn modelId="{FFB652CA-0BAD-45D8-BFCF-AB017D8E3FAE}" srcId="{57EE080F-7192-40BE-93E1-DE2791D557D0}" destId="{658200F4-8B45-4070-AFE9-58E4D184C0A0}" srcOrd="3" destOrd="0" parTransId="{646CC2B4-89E1-45F5-97AA-482D02155517}" sibTransId="{B5B0AED0-9626-4BE9-8855-1A53DD29E234}"/>
    <dgm:cxn modelId="{0123BDCA-257D-4259-B16B-E6FE954C1CBE}" srcId="{F2C8284F-5D56-4ED9-A600-071A0BF07F2F}" destId="{C1F9F856-E093-4163-A9EF-26966213765E}" srcOrd="1" destOrd="0" parTransId="{DA6D53FA-DA4B-4A91-A810-61158759FCFD}" sibTransId="{9EED8491-7730-47D2-903B-939C0DB245B0}"/>
    <dgm:cxn modelId="{5D7A26CF-9D67-46D1-A78C-177AB73BBA73}" srcId="{F2C8284F-5D56-4ED9-A600-071A0BF07F2F}" destId="{DCF1B513-0D04-4BB5-B21B-9068DF3B6A7C}" srcOrd="0" destOrd="0" parTransId="{2C51B551-62B1-4A4E-AA56-86A05DD2B7B3}" sibTransId="{1321585B-7154-42F1-8431-EA712F0F5489}"/>
    <dgm:cxn modelId="{836258D0-0877-4D49-8700-FACA0245308E}" srcId="{57EE080F-7192-40BE-93E1-DE2791D557D0}" destId="{DC96A4D8-290D-4DCD-BD07-DCD406D50A4F}" srcOrd="1" destOrd="0" parTransId="{B1C84ADB-FA8D-401E-BF3B-0885773192BD}" sibTransId="{B8DF2ADE-5CFE-4B25-8006-DE41634BE23A}"/>
    <dgm:cxn modelId="{CD7D45DB-C111-4DC5-938B-A16C33EB1453}" type="presOf" srcId="{57EE080F-7192-40BE-93E1-DE2791D557D0}" destId="{9219857E-9EDF-461E-B056-ABB18C115F4E}" srcOrd="0" destOrd="0" presId="urn:microsoft.com/office/officeart/2009/3/layout/PieProcess"/>
    <dgm:cxn modelId="{AA05BFDC-0ED1-472A-A336-0DD12207996B}" srcId="{75825427-C363-44E7-8670-7D5B04102F3A}" destId="{6FE1A23F-3DAF-4723-B100-F0C60CCBA74B}" srcOrd="2" destOrd="0" parTransId="{744AE1DF-B4EE-4DE6-A0D1-DE2B16505EC8}" sibTransId="{1C68345B-1EB6-402F-BD9F-956F8A756031}"/>
    <dgm:cxn modelId="{7107B7DD-A7CE-4674-944F-CE8718FB21B1}" type="presOf" srcId="{75825427-C363-44E7-8670-7D5B04102F3A}" destId="{0569A969-BEA0-43ED-B3DE-7B708099C1EB}" srcOrd="0" destOrd="0" presId="urn:microsoft.com/office/officeart/2009/3/layout/PieProcess"/>
    <dgm:cxn modelId="{C6F139E2-4625-4ED1-B4EA-75A2F88FBBDD}" type="presOf" srcId="{6FE1A23F-3DAF-4723-B100-F0C60CCBA74B}" destId="{D0D0122E-7A1C-4683-B22E-A5D7D3B823A4}" srcOrd="0" destOrd="2" presId="urn:microsoft.com/office/officeart/2009/3/layout/PieProcess"/>
    <dgm:cxn modelId="{30EA66E3-A73F-415F-AC8A-DE925BC5F320}" srcId="{75825427-C363-44E7-8670-7D5B04102F3A}" destId="{36EC884A-A1D6-4DEB-8ECC-A8E29796CD6B}" srcOrd="0" destOrd="0" parTransId="{C68FEC29-0651-4B32-A9B6-DB86E41E7972}" sibTransId="{4E154A5A-7E0F-4C8C-B6A4-371F7AAE756E}"/>
    <dgm:cxn modelId="{0D1F7DF5-1AB7-49C8-8E13-74F658DC3C2C}" type="presOf" srcId="{5EB28631-1506-46BB-B2F6-D007BBC16E2F}" destId="{7B55166D-4829-4687-A13A-8F6839864228}" srcOrd="0" destOrd="2" presId="urn:microsoft.com/office/officeart/2009/3/layout/PieProcess"/>
    <dgm:cxn modelId="{39694CFF-FB77-49C2-90A8-40E577C6DF33}" srcId="{DCF1B513-0D04-4BB5-B21B-9068DF3B6A7C}" destId="{D628AE30-019C-4CEB-9F02-0365ABA571D6}" srcOrd="2" destOrd="0" parTransId="{6087CDBE-780E-4476-9845-114991A281F9}" sibTransId="{479C7E1B-3058-43B0-8D27-B155BCE6C9BC}"/>
    <dgm:cxn modelId="{163BBB28-F592-42E8-8074-AD924A523740}" type="presParOf" srcId="{EB3E83BB-E939-49EA-98DB-7A8F844EC23A}" destId="{5948B9E1-2892-4E01-AF9A-27A43C5E99DB}" srcOrd="0" destOrd="0" presId="urn:microsoft.com/office/officeart/2009/3/layout/PieProcess"/>
    <dgm:cxn modelId="{5AEEE9E0-D51D-4721-89CA-862B733C3810}" type="presParOf" srcId="{5948B9E1-2892-4E01-AF9A-27A43C5E99DB}" destId="{6FE919DF-A4FA-4E47-B47B-D40BFA4F9E81}" srcOrd="0" destOrd="0" presId="urn:microsoft.com/office/officeart/2009/3/layout/PieProcess"/>
    <dgm:cxn modelId="{8FBF3416-6EFA-4774-943F-0A9AC3FDD185}" type="presParOf" srcId="{5948B9E1-2892-4E01-AF9A-27A43C5E99DB}" destId="{9CF86E60-64B6-4F21-A1C1-C9A683C0BD4C}" srcOrd="1" destOrd="0" presId="urn:microsoft.com/office/officeart/2009/3/layout/PieProcess"/>
    <dgm:cxn modelId="{410AD270-1CBE-4E5A-9E91-FFB27F70DB53}" type="presParOf" srcId="{5948B9E1-2892-4E01-AF9A-27A43C5E99DB}" destId="{648CA629-6246-4614-80D4-A07C99A15F56}" srcOrd="2" destOrd="0" presId="urn:microsoft.com/office/officeart/2009/3/layout/PieProcess"/>
    <dgm:cxn modelId="{BB2BDE23-2826-48EF-85DF-E6D8E60E3307}" type="presParOf" srcId="{EB3E83BB-E939-49EA-98DB-7A8F844EC23A}" destId="{3E68CC5C-0A7A-4B5C-8D7A-13F283C245E4}" srcOrd="1" destOrd="0" presId="urn:microsoft.com/office/officeart/2009/3/layout/PieProcess"/>
    <dgm:cxn modelId="{5DA32BE6-E405-46E6-B315-BE8B9EBE4C1A}" type="presParOf" srcId="{EB3E83BB-E939-49EA-98DB-7A8F844EC23A}" destId="{1B800F7F-E563-48BE-B817-02EA12083C84}" srcOrd="2" destOrd="0" presId="urn:microsoft.com/office/officeart/2009/3/layout/PieProcess"/>
    <dgm:cxn modelId="{FE8C89FB-ACA3-444F-91D4-0C499C4E1642}" type="presParOf" srcId="{1B800F7F-E563-48BE-B817-02EA12083C84}" destId="{7B55166D-4829-4687-A13A-8F6839864228}" srcOrd="0" destOrd="0" presId="urn:microsoft.com/office/officeart/2009/3/layout/PieProcess"/>
    <dgm:cxn modelId="{A32EB058-B94F-4CE0-85B7-51884985A9DC}" type="presParOf" srcId="{EB3E83BB-E939-49EA-98DB-7A8F844EC23A}" destId="{FEE2CEF1-20DF-474C-907F-D657E75B7239}" srcOrd="3" destOrd="0" presId="urn:microsoft.com/office/officeart/2009/3/layout/PieProcess"/>
    <dgm:cxn modelId="{2840C0AA-CA03-4954-AA89-45203ED982F0}" type="presParOf" srcId="{EB3E83BB-E939-49EA-98DB-7A8F844EC23A}" destId="{F46AF713-6266-4B22-9C1F-018A89C94400}" srcOrd="4" destOrd="0" presId="urn:microsoft.com/office/officeart/2009/3/layout/PieProcess"/>
    <dgm:cxn modelId="{AB320231-4F54-4D3F-8BA8-193A58BEB74E}" type="presParOf" srcId="{F46AF713-6266-4B22-9C1F-018A89C94400}" destId="{500C7304-A8D7-4067-A2DA-479AC9951A41}" srcOrd="0" destOrd="0" presId="urn:microsoft.com/office/officeart/2009/3/layout/PieProcess"/>
    <dgm:cxn modelId="{3AFB2607-DABC-4C3B-895E-623280C8D0B4}" type="presParOf" srcId="{F46AF713-6266-4B22-9C1F-018A89C94400}" destId="{6FB14B94-3811-459D-8B85-6E6E7D9405FA}" srcOrd="1" destOrd="0" presId="urn:microsoft.com/office/officeart/2009/3/layout/PieProcess"/>
    <dgm:cxn modelId="{5413B62A-A857-4A86-ADA2-EEC81A833A4C}" type="presParOf" srcId="{F46AF713-6266-4B22-9C1F-018A89C94400}" destId="{82BA5109-E58C-4C19-9493-6E90F71E259E}" srcOrd="2" destOrd="0" presId="urn:microsoft.com/office/officeart/2009/3/layout/PieProcess"/>
    <dgm:cxn modelId="{67A86593-A97B-4F44-B0F6-1A651D4D8330}" type="presParOf" srcId="{EB3E83BB-E939-49EA-98DB-7A8F844EC23A}" destId="{459041EF-A757-462E-A5BC-4D80EA3C3753}" srcOrd="5" destOrd="0" presId="urn:microsoft.com/office/officeart/2009/3/layout/PieProcess"/>
    <dgm:cxn modelId="{74CBC440-05C3-4081-B0EB-3308B629C720}" type="presParOf" srcId="{EB3E83BB-E939-49EA-98DB-7A8F844EC23A}" destId="{1FA5D316-8CC7-47E1-82A2-EB6341C56D1A}" srcOrd="6" destOrd="0" presId="urn:microsoft.com/office/officeart/2009/3/layout/PieProcess"/>
    <dgm:cxn modelId="{568214D6-85AE-4A15-908D-AE7DBF819B5D}" type="presParOf" srcId="{1FA5D316-8CC7-47E1-82A2-EB6341C56D1A}" destId="{423C2E31-98BB-4CC7-86A8-1B61BC29DD1F}" srcOrd="0" destOrd="0" presId="urn:microsoft.com/office/officeart/2009/3/layout/PieProcess"/>
    <dgm:cxn modelId="{91466D0F-EA1B-4EEC-8287-BA40F0E09A2C}" type="presParOf" srcId="{EB3E83BB-E939-49EA-98DB-7A8F844EC23A}" destId="{DFA1A0FF-0956-4145-A0B0-D8BEF8E86581}" srcOrd="7" destOrd="0" presId="urn:microsoft.com/office/officeart/2009/3/layout/PieProcess"/>
    <dgm:cxn modelId="{D22EA3CD-7611-43F1-BA6F-A75634E2F3B1}" type="presParOf" srcId="{EB3E83BB-E939-49EA-98DB-7A8F844EC23A}" destId="{DE67AA1D-3FA8-4D8D-819B-AFD52D24AC74}" srcOrd="8" destOrd="0" presId="urn:microsoft.com/office/officeart/2009/3/layout/PieProcess"/>
    <dgm:cxn modelId="{C6E7DBFF-ACFF-4837-BEB5-951ECAF19805}" type="presParOf" srcId="{DE67AA1D-3FA8-4D8D-819B-AFD52D24AC74}" destId="{C0C8E166-8738-414C-BB95-ABA221896FB2}" srcOrd="0" destOrd="0" presId="urn:microsoft.com/office/officeart/2009/3/layout/PieProcess"/>
    <dgm:cxn modelId="{0186571A-FA3C-4C99-973F-332CB39C18DB}" type="presParOf" srcId="{DE67AA1D-3FA8-4D8D-819B-AFD52D24AC74}" destId="{ACA415E2-8F79-4D96-816D-5F581A72F914}" srcOrd="1" destOrd="0" presId="urn:microsoft.com/office/officeart/2009/3/layout/PieProcess"/>
    <dgm:cxn modelId="{515EAD5E-9ED2-4A9B-B6AB-783C8793DC2D}" type="presParOf" srcId="{DE67AA1D-3FA8-4D8D-819B-AFD52D24AC74}" destId="{0569A969-BEA0-43ED-B3DE-7B708099C1EB}" srcOrd="2" destOrd="0" presId="urn:microsoft.com/office/officeart/2009/3/layout/PieProcess"/>
    <dgm:cxn modelId="{6A96CCEF-F2B8-4078-B51B-1A084709348D}" type="presParOf" srcId="{EB3E83BB-E939-49EA-98DB-7A8F844EC23A}" destId="{7E4F89C9-C861-418E-B6F3-3DEC3F0B6F3A}" srcOrd="9" destOrd="0" presId="urn:microsoft.com/office/officeart/2009/3/layout/PieProcess"/>
    <dgm:cxn modelId="{A149D678-E8B8-4711-8EFB-877BEFAB8433}" type="presParOf" srcId="{EB3E83BB-E939-49EA-98DB-7A8F844EC23A}" destId="{42B19D2E-8004-4D83-8DED-EEDBCD794E0D}" srcOrd="10" destOrd="0" presId="urn:microsoft.com/office/officeart/2009/3/layout/PieProcess"/>
    <dgm:cxn modelId="{3EAA9B19-68B8-429B-8FA7-8C2FB595B31F}" type="presParOf" srcId="{42B19D2E-8004-4D83-8DED-EEDBCD794E0D}" destId="{D0D0122E-7A1C-4683-B22E-A5D7D3B823A4}" srcOrd="0" destOrd="0" presId="urn:microsoft.com/office/officeart/2009/3/layout/PieProcess"/>
    <dgm:cxn modelId="{37BC2438-012F-469A-994E-6C3097E3D7C1}" type="presParOf" srcId="{EB3E83BB-E939-49EA-98DB-7A8F844EC23A}" destId="{8D2D7ADB-13B1-4345-BC3A-280B588F1952}" srcOrd="11" destOrd="0" presId="urn:microsoft.com/office/officeart/2009/3/layout/PieProcess"/>
    <dgm:cxn modelId="{4FB18500-E3ED-430F-942C-97863362B121}" type="presParOf" srcId="{EB3E83BB-E939-49EA-98DB-7A8F844EC23A}" destId="{CC3A0F6B-3375-454F-8984-E1064D523046}" srcOrd="12" destOrd="0" presId="urn:microsoft.com/office/officeart/2009/3/layout/PieProcess"/>
    <dgm:cxn modelId="{8DB0506F-3B5F-41BE-BD6A-6EDE35CAC109}" type="presParOf" srcId="{CC3A0F6B-3375-454F-8984-E1064D523046}" destId="{466EEA96-89DB-419C-B9BB-926968B86EE5}" srcOrd="0" destOrd="0" presId="urn:microsoft.com/office/officeart/2009/3/layout/PieProcess"/>
    <dgm:cxn modelId="{F7E77A57-0A49-4816-8E88-F73BDA48E8A6}" type="presParOf" srcId="{CC3A0F6B-3375-454F-8984-E1064D523046}" destId="{5F281059-525F-405E-BA91-EF3DC1CEC7E1}" srcOrd="1" destOrd="0" presId="urn:microsoft.com/office/officeart/2009/3/layout/PieProcess"/>
    <dgm:cxn modelId="{3569B3D3-4709-47A1-92EC-EAEF421765B0}" type="presParOf" srcId="{CC3A0F6B-3375-454F-8984-E1064D523046}" destId="{9219857E-9EDF-461E-B056-ABB18C115F4E}" srcOrd="2" destOrd="0" presId="urn:microsoft.com/office/officeart/2009/3/layout/PieProcess"/>
    <dgm:cxn modelId="{C8FE541D-8924-4714-9C74-65D04CA2578A}" type="presParOf" srcId="{EB3E83BB-E939-49EA-98DB-7A8F844EC23A}" destId="{B0772BE7-1211-48A6-977E-9763022CFEC9}" srcOrd="13" destOrd="0" presId="urn:microsoft.com/office/officeart/2009/3/layout/PieProcess"/>
    <dgm:cxn modelId="{70A8B8E2-5C1E-4B59-84A3-3EA274346D66}" type="presParOf" srcId="{EB3E83BB-E939-49EA-98DB-7A8F844EC23A}" destId="{D2C10023-DD9C-48B7-937A-F4E879804687}" srcOrd="14" destOrd="0" presId="urn:microsoft.com/office/officeart/2009/3/layout/PieProcess"/>
    <dgm:cxn modelId="{E43ED078-AA7D-4321-B2F2-4D0373653AAB}" type="presParOf" srcId="{D2C10023-DD9C-48B7-937A-F4E879804687}" destId="{57DD7E9F-F293-47E7-B6DB-65658E490192}" srcOrd="0" destOrd="0" presId="urn:microsoft.com/office/officeart/2009/3/layout/Pi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919DF-A4FA-4E47-B47B-D40BFA4F9E81}">
      <dsp:nvSpPr>
        <dsp:cNvPr id="0" name=""/>
        <dsp:cNvSpPr/>
      </dsp:nvSpPr>
      <dsp:spPr>
        <a:xfrm>
          <a:off x="5507" y="923395"/>
          <a:ext cx="892968" cy="892968"/>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F86E60-64B6-4F21-A1C1-C9A683C0BD4C}">
      <dsp:nvSpPr>
        <dsp:cNvPr id="0" name=""/>
        <dsp:cNvSpPr/>
      </dsp:nvSpPr>
      <dsp:spPr>
        <a:xfrm>
          <a:off x="94803" y="1012692"/>
          <a:ext cx="714375" cy="714375"/>
        </a:xfrm>
        <a:prstGeom prst="pie">
          <a:avLst>
            <a:gd name="adj1" fmla="val 135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8CA629-6246-4614-80D4-A07C99A15F56}">
      <dsp:nvSpPr>
        <dsp:cNvPr id="0" name=""/>
        <dsp:cNvSpPr/>
      </dsp:nvSpPr>
      <dsp:spPr>
        <a:xfrm rot="16200000">
          <a:off x="-1021407" y="2932575"/>
          <a:ext cx="2589609"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GB" sz="2400" kern="1200">
              <a:solidFill>
                <a:schemeClr val="accent1"/>
              </a:solidFill>
            </a:rPr>
            <a:t>Lessons Learned </a:t>
          </a:r>
        </a:p>
      </dsp:txBody>
      <dsp:txXfrm>
        <a:off x="-1021407" y="2932575"/>
        <a:ext cx="2589609" cy="535781"/>
      </dsp:txXfrm>
    </dsp:sp>
    <dsp:sp modelId="{7B55166D-4829-4687-A13A-8F6839864228}">
      <dsp:nvSpPr>
        <dsp:cNvPr id="0" name=""/>
        <dsp:cNvSpPr/>
      </dsp:nvSpPr>
      <dsp:spPr>
        <a:xfrm>
          <a:off x="630585" y="923395"/>
          <a:ext cx="1785937" cy="357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GB" sz="1400" kern="1200"/>
            <a:t>Positive feedback on blended approach</a:t>
          </a:r>
        </a:p>
        <a:p>
          <a:pPr marL="174625" lvl="1" indent="-174625" algn="l" defTabSz="622300">
            <a:lnSpc>
              <a:spcPct val="90000"/>
            </a:lnSpc>
            <a:spcBef>
              <a:spcPct val="0"/>
            </a:spcBef>
            <a:spcAft>
              <a:spcPct val="15000"/>
            </a:spcAft>
            <a:buFont typeface="Arial" panose="020B0604020202020204" pitchFamily="34" charset="0"/>
            <a:buChar char="•"/>
          </a:pPr>
          <a:r>
            <a:rPr lang="en-GB" sz="1400" kern="1200"/>
            <a:t>in person sessions, </a:t>
          </a:r>
        </a:p>
        <a:p>
          <a:pPr marL="174625" lvl="1" indent="-174625" algn="l" defTabSz="622300">
            <a:lnSpc>
              <a:spcPct val="90000"/>
            </a:lnSpc>
            <a:spcBef>
              <a:spcPct val="0"/>
            </a:spcBef>
            <a:spcAft>
              <a:spcPct val="15000"/>
            </a:spcAft>
            <a:buFont typeface="Arial" panose="020B0604020202020204" pitchFamily="34" charset="0"/>
            <a:buChar char="•"/>
          </a:pPr>
          <a:r>
            <a:rPr lang="en-GB" sz="1400" kern="1200"/>
            <a:t>online support in teams, </a:t>
          </a:r>
        </a:p>
        <a:p>
          <a:pPr marL="174625" lvl="1" indent="-174625" algn="l" defTabSz="622300">
            <a:lnSpc>
              <a:spcPct val="90000"/>
            </a:lnSpc>
            <a:spcBef>
              <a:spcPct val="0"/>
            </a:spcBef>
            <a:spcAft>
              <a:spcPct val="15000"/>
            </a:spcAft>
            <a:buFont typeface="Arial" panose="020B0604020202020204" pitchFamily="34" charset="0"/>
            <a:buChar char="•"/>
          </a:pPr>
          <a:r>
            <a:rPr lang="en-GB" sz="1400" kern="1200"/>
            <a:t>super users, </a:t>
          </a:r>
        </a:p>
        <a:p>
          <a:pPr marL="174625" lvl="1" indent="-174625" algn="l" defTabSz="622300">
            <a:lnSpc>
              <a:spcPct val="90000"/>
            </a:lnSpc>
            <a:spcBef>
              <a:spcPct val="0"/>
            </a:spcBef>
            <a:spcAft>
              <a:spcPct val="15000"/>
            </a:spcAft>
            <a:buFont typeface="Arial" panose="020B0604020202020204" pitchFamily="34" charset="0"/>
            <a:buChar char="•"/>
          </a:pPr>
          <a:r>
            <a:rPr lang="en-GB" sz="1400" kern="1200"/>
            <a:t>Learning journeys</a:t>
          </a:r>
        </a:p>
        <a:p>
          <a:pPr marL="174625" lvl="1" indent="-174625" algn="l" defTabSz="622300">
            <a:lnSpc>
              <a:spcPct val="90000"/>
            </a:lnSpc>
            <a:spcBef>
              <a:spcPct val="0"/>
            </a:spcBef>
            <a:spcAft>
              <a:spcPct val="15000"/>
            </a:spcAft>
            <a:buFont typeface="Arial" panose="020B0604020202020204" pitchFamily="34" charset="0"/>
            <a:buChar char="•"/>
          </a:pPr>
          <a:r>
            <a:rPr lang="en-GB" sz="1400" kern="1200"/>
            <a:t>quick guides,</a:t>
          </a:r>
        </a:p>
        <a:p>
          <a:pPr marL="174625" lvl="1" indent="-174625" algn="l" defTabSz="622300">
            <a:lnSpc>
              <a:spcPct val="90000"/>
            </a:lnSpc>
            <a:spcBef>
              <a:spcPct val="0"/>
            </a:spcBef>
            <a:spcAft>
              <a:spcPct val="15000"/>
            </a:spcAft>
            <a:buFont typeface="Arial" panose="020B0604020202020204" pitchFamily="34" charset="0"/>
            <a:buChar char="•"/>
          </a:pPr>
          <a:r>
            <a:rPr lang="en-GB" sz="1400" kern="1200"/>
            <a:t>adoption support</a:t>
          </a:r>
        </a:p>
        <a:p>
          <a:pPr marL="0" lvl="0" indent="0" algn="l" defTabSz="622300">
            <a:lnSpc>
              <a:spcPct val="90000"/>
            </a:lnSpc>
            <a:spcBef>
              <a:spcPct val="0"/>
            </a:spcBef>
            <a:spcAft>
              <a:spcPct val="35000"/>
            </a:spcAft>
            <a:buFont typeface="Arial" panose="020B0604020202020204" pitchFamily="34" charset="0"/>
            <a:buNone/>
          </a:pPr>
          <a:r>
            <a:rPr lang="en-GB" sz="1400" kern="1200"/>
            <a:t>How to get ‘the right level’ of comms and engagement – not too much, not to little, in line with known Velux culture</a:t>
          </a:r>
        </a:p>
      </dsp:txBody>
      <dsp:txXfrm>
        <a:off x="630585" y="923395"/>
        <a:ext cx="1785937" cy="3571875"/>
      </dsp:txXfrm>
    </dsp:sp>
    <dsp:sp modelId="{500C7304-A8D7-4067-A2DA-479AC9951A41}">
      <dsp:nvSpPr>
        <dsp:cNvPr id="0" name=""/>
        <dsp:cNvSpPr/>
      </dsp:nvSpPr>
      <dsp:spPr>
        <a:xfrm>
          <a:off x="2711830" y="923395"/>
          <a:ext cx="892968" cy="892968"/>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B14B94-3811-459D-8B85-6E6E7D9405FA}">
      <dsp:nvSpPr>
        <dsp:cNvPr id="0" name=""/>
        <dsp:cNvSpPr/>
      </dsp:nvSpPr>
      <dsp:spPr>
        <a:xfrm>
          <a:off x="2801127" y="1012692"/>
          <a:ext cx="714375" cy="714375"/>
        </a:xfrm>
        <a:prstGeom prst="pie">
          <a:avLst>
            <a:gd name="adj1" fmla="val 108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A5109-E58C-4C19-9493-6E90F71E259E}">
      <dsp:nvSpPr>
        <dsp:cNvPr id="0" name=""/>
        <dsp:cNvSpPr/>
      </dsp:nvSpPr>
      <dsp:spPr>
        <a:xfrm rot="16200000">
          <a:off x="1684916" y="2932575"/>
          <a:ext cx="2589609"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GB" sz="2400" kern="1200">
              <a:solidFill>
                <a:schemeClr val="accent1"/>
              </a:solidFill>
            </a:rPr>
            <a:t>Assets</a:t>
          </a:r>
        </a:p>
      </dsp:txBody>
      <dsp:txXfrm>
        <a:off x="1684916" y="2932575"/>
        <a:ext cx="2589609" cy="535781"/>
      </dsp:txXfrm>
    </dsp:sp>
    <dsp:sp modelId="{423C2E31-98BB-4CC7-86A8-1B61BC29DD1F}">
      <dsp:nvSpPr>
        <dsp:cNvPr id="0" name=""/>
        <dsp:cNvSpPr/>
      </dsp:nvSpPr>
      <dsp:spPr>
        <a:xfrm>
          <a:off x="3336908" y="923395"/>
          <a:ext cx="1785937" cy="357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GB" sz="1400" kern="1200"/>
            <a:t>Brand pack and style</a:t>
          </a:r>
        </a:p>
        <a:p>
          <a:pPr marL="0" lvl="0" indent="0" algn="l" defTabSz="622300">
            <a:lnSpc>
              <a:spcPct val="90000"/>
            </a:lnSpc>
            <a:spcBef>
              <a:spcPct val="0"/>
            </a:spcBef>
            <a:spcAft>
              <a:spcPct val="35000"/>
            </a:spcAft>
            <a:buNone/>
          </a:pPr>
          <a:r>
            <a:rPr lang="en-GB" sz="1400" kern="1200"/>
            <a:t>Comms templates</a:t>
          </a:r>
        </a:p>
        <a:p>
          <a:pPr marL="0" lvl="0" indent="0" algn="l" defTabSz="622300">
            <a:lnSpc>
              <a:spcPct val="90000"/>
            </a:lnSpc>
            <a:spcBef>
              <a:spcPct val="0"/>
            </a:spcBef>
            <a:spcAft>
              <a:spcPct val="35000"/>
            </a:spcAft>
            <a:buNone/>
          </a:pPr>
          <a:r>
            <a:rPr lang="en-GB" sz="1400" kern="1200"/>
            <a:t>Established and repeatable stakeholder management strategy and materials</a:t>
          </a:r>
        </a:p>
        <a:p>
          <a:pPr marL="0" lvl="0" indent="0" algn="l" defTabSz="622300">
            <a:lnSpc>
              <a:spcPct val="90000"/>
            </a:lnSpc>
            <a:spcBef>
              <a:spcPct val="0"/>
            </a:spcBef>
            <a:spcAft>
              <a:spcPct val="35000"/>
            </a:spcAft>
            <a:buNone/>
          </a:pPr>
          <a:r>
            <a:rPr lang="en-GB" sz="1400" kern="1200"/>
            <a:t>Learning journey template in cornerstone</a:t>
          </a:r>
        </a:p>
        <a:p>
          <a:pPr marL="0" lvl="0" indent="0" algn="l" defTabSz="622300">
            <a:lnSpc>
              <a:spcPct val="90000"/>
            </a:lnSpc>
            <a:spcBef>
              <a:spcPct val="0"/>
            </a:spcBef>
            <a:spcAft>
              <a:spcPct val="35000"/>
            </a:spcAft>
            <a:buNone/>
          </a:pPr>
          <a:r>
            <a:rPr lang="en-GB" sz="1400" kern="1200"/>
            <a:t>Stakeholder briefing templates</a:t>
          </a:r>
        </a:p>
        <a:p>
          <a:pPr marL="0" lvl="0" indent="0" algn="l" defTabSz="622300">
            <a:lnSpc>
              <a:spcPct val="90000"/>
            </a:lnSpc>
            <a:spcBef>
              <a:spcPct val="0"/>
            </a:spcBef>
            <a:spcAft>
              <a:spcPct val="35000"/>
            </a:spcAft>
            <a:buNone/>
          </a:pPr>
          <a:r>
            <a:rPr lang="en-GB" sz="1400" kern="1200"/>
            <a:t>Supplier briefing templates</a:t>
          </a:r>
        </a:p>
        <a:p>
          <a:pPr marL="0" lvl="0" indent="0" algn="l" defTabSz="622300">
            <a:lnSpc>
              <a:spcPct val="90000"/>
            </a:lnSpc>
            <a:spcBef>
              <a:spcPct val="0"/>
            </a:spcBef>
            <a:spcAft>
              <a:spcPct val="35000"/>
            </a:spcAft>
            <a:buNone/>
          </a:pPr>
          <a:r>
            <a:rPr lang="en-GB" sz="1400" kern="1200"/>
            <a:t>Evaluation templates</a:t>
          </a:r>
        </a:p>
      </dsp:txBody>
      <dsp:txXfrm>
        <a:off x="3336908" y="923395"/>
        <a:ext cx="1785937" cy="3571875"/>
      </dsp:txXfrm>
    </dsp:sp>
    <dsp:sp modelId="{C0C8E166-8738-414C-BB95-ABA221896FB2}">
      <dsp:nvSpPr>
        <dsp:cNvPr id="0" name=""/>
        <dsp:cNvSpPr/>
      </dsp:nvSpPr>
      <dsp:spPr>
        <a:xfrm>
          <a:off x="5418153" y="923395"/>
          <a:ext cx="892968" cy="892968"/>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A415E2-8F79-4D96-816D-5F581A72F914}">
      <dsp:nvSpPr>
        <dsp:cNvPr id="0" name=""/>
        <dsp:cNvSpPr/>
      </dsp:nvSpPr>
      <dsp:spPr>
        <a:xfrm>
          <a:off x="5507450" y="1012692"/>
          <a:ext cx="714375" cy="714375"/>
        </a:xfrm>
        <a:prstGeom prst="pie">
          <a:avLst>
            <a:gd name="adj1" fmla="val 81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9A969-BEA0-43ED-B3DE-7B708099C1EB}">
      <dsp:nvSpPr>
        <dsp:cNvPr id="0" name=""/>
        <dsp:cNvSpPr/>
      </dsp:nvSpPr>
      <dsp:spPr>
        <a:xfrm rot="16200000">
          <a:off x="4391239" y="2932575"/>
          <a:ext cx="2589609"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GB" sz="2400" kern="1200">
              <a:solidFill>
                <a:schemeClr val="accent1"/>
              </a:solidFill>
            </a:rPr>
            <a:t>Methodology</a:t>
          </a:r>
        </a:p>
      </dsp:txBody>
      <dsp:txXfrm>
        <a:off x="4391239" y="2932575"/>
        <a:ext cx="2589609" cy="535781"/>
      </dsp:txXfrm>
    </dsp:sp>
    <dsp:sp modelId="{D0D0122E-7A1C-4683-B22E-A5D7D3B823A4}">
      <dsp:nvSpPr>
        <dsp:cNvPr id="0" name=""/>
        <dsp:cNvSpPr/>
      </dsp:nvSpPr>
      <dsp:spPr>
        <a:xfrm>
          <a:off x="6043231" y="923395"/>
          <a:ext cx="1785937" cy="357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GB" sz="1400" kern="1200"/>
            <a:t>Three stage change methodology works – awareness, embedding, adoption</a:t>
          </a:r>
        </a:p>
        <a:p>
          <a:pPr marL="0" lvl="0" indent="0" algn="l" defTabSz="622300">
            <a:lnSpc>
              <a:spcPct val="90000"/>
            </a:lnSpc>
            <a:spcBef>
              <a:spcPct val="0"/>
            </a:spcBef>
            <a:spcAft>
              <a:spcPct val="35000"/>
            </a:spcAft>
            <a:buNone/>
          </a:pPr>
          <a:r>
            <a:rPr lang="en-GB" sz="1400" kern="1200"/>
            <a:t>Templated activities covering all three stages</a:t>
          </a:r>
        </a:p>
        <a:p>
          <a:pPr marL="0" lvl="0" indent="0" algn="l" defTabSz="622300">
            <a:lnSpc>
              <a:spcPct val="90000"/>
            </a:lnSpc>
            <a:spcBef>
              <a:spcPct val="0"/>
            </a:spcBef>
            <a:spcAft>
              <a:spcPct val="35000"/>
            </a:spcAft>
            <a:buNone/>
          </a:pPr>
          <a:r>
            <a:rPr lang="en-GB" sz="1400" kern="1200"/>
            <a:t>Roles and responsibilities within change established (lead, project manager, practitioner, SME)</a:t>
          </a:r>
        </a:p>
      </dsp:txBody>
      <dsp:txXfrm>
        <a:off x="6043231" y="923395"/>
        <a:ext cx="1785937" cy="3571875"/>
      </dsp:txXfrm>
    </dsp:sp>
    <dsp:sp modelId="{466EEA96-89DB-419C-B9BB-926968B86EE5}">
      <dsp:nvSpPr>
        <dsp:cNvPr id="0" name=""/>
        <dsp:cNvSpPr/>
      </dsp:nvSpPr>
      <dsp:spPr>
        <a:xfrm>
          <a:off x="8124477" y="923395"/>
          <a:ext cx="892968" cy="892968"/>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81059-525F-405E-BA91-EF3DC1CEC7E1}">
      <dsp:nvSpPr>
        <dsp:cNvPr id="0" name=""/>
        <dsp:cNvSpPr/>
      </dsp:nvSpPr>
      <dsp:spPr>
        <a:xfrm>
          <a:off x="8213773" y="1012692"/>
          <a:ext cx="714375" cy="714375"/>
        </a:xfrm>
        <a:prstGeom prst="pie">
          <a:avLst>
            <a:gd name="adj1" fmla="val 54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9857E-9EDF-461E-B056-ABB18C115F4E}">
      <dsp:nvSpPr>
        <dsp:cNvPr id="0" name=""/>
        <dsp:cNvSpPr/>
      </dsp:nvSpPr>
      <dsp:spPr>
        <a:xfrm rot="16200000">
          <a:off x="7097562" y="2932575"/>
          <a:ext cx="2589609" cy="535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066800">
            <a:lnSpc>
              <a:spcPct val="90000"/>
            </a:lnSpc>
            <a:spcBef>
              <a:spcPct val="0"/>
            </a:spcBef>
            <a:spcAft>
              <a:spcPct val="35000"/>
            </a:spcAft>
            <a:buNone/>
          </a:pPr>
          <a:r>
            <a:rPr lang="en-GB" sz="2400" kern="1200">
              <a:solidFill>
                <a:schemeClr val="accent1"/>
              </a:solidFill>
            </a:rPr>
            <a:t>P2P Differences</a:t>
          </a:r>
        </a:p>
      </dsp:txBody>
      <dsp:txXfrm>
        <a:off x="7097562" y="2932575"/>
        <a:ext cx="2589609" cy="535781"/>
      </dsp:txXfrm>
    </dsp:sp>
    <dsp:sp modelId="{57DD7E9F-F293-47E7-B6DB-65658E490192}">
      <dsp:nvSpPr>
        <dsp:cNvPr id="0" name=""/>
        <dsp:cNvSpPr/>
      </dsp:nvSpPr>
      <dsp:spPr>
        <a:xfrm>
          <a:off x="8749555" y="923395"/>
          <a:ext cx="1785937" cy="357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GB" sz="1400" kern="1200"/>
            <a:t>Broader stakeholder group</a:t>
          </a:r>
        </a:p>
        <a:p>
          <a:pPr marL="0" lvl="0" indent="0" algn="l" defTabSz="622300">
            <a:lnSpc>
              <a:spcPct val="90000"/>
            </a:lnSpc>
            <a:spcBef>
              <a:spcPct val="0"/>
            </a:spcBef>
            <a:spcAft>
              <a:spcPct val="35000"/>
            </a:spcAft>
            <a:buNone/>
          </a:pPr>
          <a:r>
            <a:rPr lang="en-GB" sz="1400" kern="1200"/>
            <a:t>Broader and more varied audience group</a:t>
          </a:r>
        </a:p>
        <a:p>
          <a:pPr marL="0" lvl="0" indent="0" algn="l" defTabSz="622300">
            <a:lnSpc>
              <a:spcPct val="90000"/>
            </a:lnSpc>
            <a:spcBef>
              <a:spcPct val="0"/>
            </a:spcBef>
            <a:spcAft>
              <a:spcPct val="35000"/>
            </a:spcAft>
            <a:buNone/>
          </a:pPr>
          <a:r>
            <a:rPr lang="en-GB" sz="1400" kern="1200"/>
            <a:t>Target Operating Model changes require more planning, roll out and adoption support</a:t>
          </a:r>
        </a:p>
        <a:p>
          <a:pPr marL="0" lvl="0" indent="0" algn="l" defTabSz="622300">
            <a:lnSpc>
              <a:spcPct val="90000"/>
            </a:lnSpc>
            <a:spcBef>
              <a:spcPct val="0"/>
            </a:spcBef>
            <a:spcAft>
              <a:spcPct val="35000"/>
            </a:spcAft>
            <a:buNone/>
          </a:pPr>
          <a:r>
            <a:rPr lang="en-GB" sz="1400" kern="1200"/>
            <a:t>End user engagement more limited (part of thier role as opposed to all/most of their role) requires different focus</a:t>
          </a:r>
        </a:p>
        <a:p>
          <a:pPr marL="0" lvl="0" indent="0" algn="l" defTabSz="622300">
            <a:lnSpc>
              <a:spcPct val="90000"/>
            </a:lnSpc>
            <a:spcBef>
              <a:spcPct val="0"/>
            </a:spcBef>
            <a:spcAft>
              <a:spcPct val="35000"/>
            </a:spcAft>
            <a:buNone/>
          </a:pPr>
          <a:r>
            <a:rPr lang="en-GB" sz="1400" kern="1200"/>
            <a:t>Local language needs makes the change network critical</a:t>
          </a:r>
        </a:p>
      </dsp:txBody>
      <dsp:txXfrm>
        <a:off x="8749555" y="923395"/>
        <a:ext cx="1785937" cy="3571875"/>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044EC-51C3-4547-9CD9-76E08FDC5BA5}" type="datetimeFigureOut">
              <a:rPr lang="en-GB" smtClean="0"/>
              <a:t>13/03/2024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ECCCA-9915-4A1A-B9A8-9F141B987F72}" type="slidenum">
              <a:rPr lang="en-GB" smtClean="0"/>
              <a:t>‹#›</a:t>
            </a:fld>
            <a:endParaRPr lang="en-GB"/>
          </a:p>
        </p:txBody>
      </p:sp>
    </p:spTree>
    <p:extLst>
      <p:ext uri="{BB962C8B-B14F-4D97-AF65-F5344CB8AC3E}">
        <p14:creationId xmlns:p14="http://schemas.microsoft.com/office/powerpoint/2010/main" val="184375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ECCCA-9915-4A1A-B9A8-9F141B987F72}" type="slidenum">
              <a:rPr lang="en-GB" smtClean="0"/>
              <a:t>7</a:t>
            </a:fld>
            <a:endParaRPr lang="en-GB"/>
          </a:p>
        </p:txBody>
      </p:sp>
    </p:spTree>
    <p:extLst>
      <p:ext uri="{BB962C8B-B14F-4D97-AF65-F5344CB8AC3E}">
        <p14:creationId xmlns:p14="http://schemas.microsoft.com/office/powerpoint/2010/main" val="399024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FA1390-D4B5-4C6D-BF47-F7E5345C49BF}"/>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24B3FBE3-DA02-478B-A00A-C2EA905CD635}"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314371" name="Slide Image Placeholder 2">
            <a:extLst>
              <a:ext uri="{FF2B5EF4-FFF2-40B4-BE49-F238E27FC236}">
                <a16:creationId xmlns:a16="http://schemas.microsoft.com/office/drawing/2014/main" id="{D165934F-CFA7-4BDB-97DE-B539AC1C2C4C}"/>
              </a:ext>
            </a:extLst>
          </p:cNvPr>
          <p:cNvSpPr>
            <a:spLocks noGrp="1" noRot="1" noChangeAspect="1" noChangeArrowheads="1" noTextEdit="1"/>
          </p:cNvSpPr>
          <p:nvPr>
            <p:ph type="sldImg"/>
          </p:nvPr>
        </p:nvSpPr>
        <p:spPr bwMode="auto">
          <a:xfrm>
            <a:off x="2832100" y="455613"/>
            <a:ext cx="3930650" cy="221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Notes Placeholder 4">
            <a:extLst>
              <a:ext uri="{FF2B5EF4-FFF2-40B4-BE49-F238E27FC236}">
                <a16:creationId xmlns:a16="http://schemas.microsoft.com/office/drawing/2014/main" id="{8E8E2F4A-87E0-4A94-84E1-1F8E23CB20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a:p>
        </p:txBody>
      </p:sp>
    </p:spTree>
    <p:extLst>
      <p:ext uri="{BB962C8B-B14F-4D97-AF65-F5344CB8AC3E}">
        <p14:creationId xmlns:p14="http://schemas.microsoft.com/office/powerpoint/2010/main" val="383645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393700"/>
            <a:ext cx="7219950" cy="4060825"/>
          </a:xfrm>
        </p:spPr>
      </p:sp>
      <p:sp>
        <p:nvSpPr>
          <p:cNvPr id="3" name="Notes Placeholder 2"/>
          <p:cNvSpPr>
            <a:spLocks noGrp="1"/>
          </p:cNvSpPr>
          <p:nvPr>
            <p:ph type="body" idx="1"/>
          </p:nvPr>
        </p:nvSpPr>
        <p:spPr>
          <a:xfrm>
            <a:off x="767280" y="4753500"/>
            <a:ext cx="5475840" cy="3978930"/>
          </a:xfrm>
          <a:prstGeom prst="rect">
            <a:avLst/>
          </a:prstGeom>
        </p:spPr>
        <p:txBody>
          <a:bodyPr>
            <a:normAutofit/>
          </a:bodyPr>
          <a:lstStyle/>
          <a:p>
            <a:pPr defTabSz="928248">
              <a:defRPr/>
            </a:pPr>
            <a:r>
              <a:rPr lang="en-US"/>
              <a:t>To help us prepare for enabling all types of suppliers, we need to understand the scope so we can build the appropriate materials needed to communicate the requirements and process changes to suppliers</a:t>
            </a:r>
          </a:p>
        </p:txBody>
      </p:sp>
      <p:sp>
        <p:nvSpPr>
          <p:cNvPr id="4" name="Slide Number Placeholder 3"/>
          <p:cNvSpPr>
            <a:spLocks noGrp="1"/>
          </p:cNvSpPr>
          <p:nvPr>
            <p:ph type="sldNum" sz="quarter" idx="10"/>
          </p:nvPr>
        </p:nvSpPr>
        <p:spPr/>
        <p:txBody>
          <a:bodyPr/>
          <a:lstStyle/>
          <a:p>
            <a:fld id="{EEB53E66-CA09-4306-A2ED-94C6F7DB3B54}" type="slidenum">
              <a:rPr lang="en-US" smtClean="0"/>
              <a:pPr/>
              <a:t>12</a:t>
            </a:fld>
            <a:endParaRPr lang="en-US"/>
          </a:p>
        </p:txBody>
      </p:sp>
    </p:spTree>
    <p:extLst>
      <p:ext uri="{BB962C8B-B14F-4D97-AF65-F5344CB8AC3E}">
        <p14:creationId xmlns:p14="http://schemas.microsoft.com/office/powerpoint/2010/main" val="309209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8C2C35-2B8A-446E-BEC0-FD36716C29AC}" type="slidenum">
              <a:rPr lang="en-US" smtClean="0"/>
              <a:pPr/>
              <a:t>14</a:t>
            </a:fld>
            <a:endParaRPr lang="en-US"/>
          </a:p>
        </p:txBody>
      </p:sp>
    </p:spTree>
    <p:extLst>
      <p:ext uri="{BB962C8B-B14F-4D97-AF65-F5344CB8AC3E}">
        <p14:creationId xmlns:p14="http://schemas.microsoft.com/office/powerpoint/2010/main" val="23243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a:solidFill>
                  <a:srgbClr val="000000"/>
                </a:solidFill>
                <a:latin typeface="Arial" panose="020B0604020202020204" pitchFamily="34" charset="0"/>
              </a:rPr>
              <a:t>The approach we propose is to conduct an initial “Setting the Project up for Success” preparation phase, during which all system design work will be completed, </a:t>
            </a:r>
          </a:p>
          <a:p>
            <a:endParaRPr lang="en-GB" sz="1200" b="0" i="0" u="none" strike="noStrike" baseline="0">
              <a:solidFill>
                <a:srgbClr val="000000"/>
              </a:solidFill>
              <a:latin typeface="Arial" panose="020B0604020202020204" pitchFamily="34" charset="0"/>
            </a:endParaRPr>
          </a:p>
          <a:p>
            <a:pPr marL="342900" indent="-342900">
              <a:buFont typeface="Arial" panose="020B0604020202020204" pitchFamily="34" charset="0"/>
              <a:buChar char="•"/>
            </a:pPr>
            <a:r>
              <a:rPr lang="en-GB" sz="1200">
                <a:solidFill>
                  <a:schemeClr val="tx1"/>
                </a:solidFill>
              </a:rPr>
              <a:t>22+2 weeks</a:t>
            </a:r>
          </a:p>
          <a:p>
            <a:pPr marL="342900" indent="-342900">
              <a:buFont typeface="Arial" panose="020B0604020202020204" pitchFamily="34" charset="0"/>
              <a:buChar char="•"/>
            </a:pPr>
            <a:r>
              <a:rPr lang="en-GB" sz="1200">
                <a:solidFill>
                  <a:schemeClr val="tx1"/>
                </a:solidFill>
              </a:rPr>
              <a:t>Already have SCC + CA</a:t>
            </a:r>
          </a:p>
          <a:p>
            <a:pPr marL="342900" indent="-342900">
              <a:buFont typeface="Arial" panose="020B0604020202020204" pitchFamily="34" charset="0"/>
              <a:buChar char="•"/>
            </a:pPr>
            <a:r>
              <a:rPr lang="en-GB" sz="1200">
                <a:solidFill>
                  <a:schemeClr val="tx1"/>
                </a:solidFill>
              </a:rPr>
              <a:t>Big Bang</a:t>
            </a:r>
          </a:p>
          <a:p>
            <a:pPr marL="342900" indent="-342900">
              <a:buFont typeface="Arial" panose="020B0604020202020204" pitchFamily="34" charset="0"/>
              <a:buChar char="•"/>
            </a:pPr>
            <a:r>
              <a:rPr lang="en-GB" sz="1200">
                <a:solidFill>
                  <a:schemeClr val="tx1"/>
                </a:solidFill>
              </a:rPr>
              <a:t>Guided Buying? Operating model</a:t>
            </a:r>
          </a:p>
          <a:p>
            <a:pPr marL="342900" indent="-342900">
              <a:buFont typeface="Arial" panose="020B0604020202020204" pitchFamily="34" charset="0"/>
              <a:buChar char="•"/>
            </a:pPr>
            <a:endParaRPr lang="en-GB" sz="1200">
              <a:solidFill>
                <a:schemeClr val="tx1"/>
              </a:solidFill>
            </a:endParaRPr>
          </a:p>
          <a:p>
            <a:pPr marL="342900" indent="-342900">
              <a:buFont typeface="Arial" panose="020B0604020202020204" pitchFamily="34" charset="0"/>
              <a:buChar char="•"/>
            </a:pPr>
            <a:r>
              <a:rPr lang="en-GB" sz="1200">
                <a:solidFill>
                  <a:schemeClr val="tx1"/>
                </a:solidFill>
              </a:rPr>
              <a:t>1 x Functional Lead</a:t>
            </a:r>
          </a:p>
          <a:p>
            <a:pPr marL="342900" indent="-342900">
              <a:buFont typeface="Arial" panose="020B0604020202020204" pitchFamily="34" charset="0"/>
              <a:buChar char="•"/>
            </a:pPr>
            <a:r>
              <a:rPr lang="en-GB" sz="1200">
                <a:solidFill>
                  <a:schemeClr val="tx1"/>
                </a:solidFill>
              </a:rPr>
              <a:t>1 x Enablement</a:t>
            </a:r>
          </a:p>
          <a:p>
            <a:pPr marL="342900" indent="-342900">
              <a:buFont typeface="Arial" panose="020B0604020202020204" pitchFamily="34" charset="0"/>
              <a:buChar char="•"/>
            </a:pPr>
            <a:r>
              <a:rPr lang="en-GB" sz="1200">
                <a:solidFill>
                  <a:schemeClr val="tx1"/>
                </a:solidFill>
              </a:rPr>
              <a:t>1 x Technical – 2-3day/</a:t>
            </a:r>
            <a:r>
              <a:rPr lang="en-GB" sz="1200" err="1">
                <a:solidFill>
                  <a:schemeClr val="tx1"/>
                </a:solidFill>
              </a:rPr>
              <a:t>wk</a:t>
            </a:r>
            <a:r>
              <a:rPr lang="en-GB" sz="1200">
                <a:solidFill>
                  <a:schemeClr val="tx1"/>
                </a:solidFill>
              </a:rPr>
              <a:t> (Martin)</a:t>
            </a:r>
          </a:p>
          <a:p>
            <a:pPr marL="342900" indent="-342900">
              <a:buFont typeface="Arial" panose="020B0604020202020204" pitchFamily="34" charset="0"/>
              <a:buChar char="•"/>
            </a:pPr>
            <a:r>
              <a:rPr lang="en-GB" sz="1200">
                <a:solidFill>
                  <a:schemeClr val="tx1"/>
                </a:solidFill>
              </a:rPr>
              <a:t>1 x Change - Carl</a:t>
            </a:r>
          </a:p>
          <a:p>
            <a:pPr marL="342900" indent="-342900">
              <a:buFont typeface="Arial" panose="020B0604020202020204" pitchFamily="34" charset="0"/>
              <a:buChar char="•"/>
            </a:pPr>
            <a:endParaRPr lang="en-GB" sz="1200">
              <a:solidFill>
                <a:schemeClr val="tx1"/>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16FD-FEF9-470F-8501-50ED0482DC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08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chemeClr val="tx1"/>
                </a:solidFill>
              </a:rPr>
              <a:t>Note for speaker: on minimization of customization, explain what it means to have a cloud solution and a new release of a module</a:t>
            </a:r>
          </a:p>
          <a:p>
            <a:endParaRPr lang="en-GB"/>
          </a:p>
        </p:txBody>
      </p:sp>
      <p:sp>
        <p:nvSpPr>
          <p:cNvPr id="4" name="Slide Number Placeholder 3"/>
          <p:cNvSpPr>
            <a:spLocks noGrp="1"/>
          </p:cNvSpPr>
          <p:nvPr>
            <p:ph type="sldNum" sz="quarter" idx="5"/>
          </p:nvPr>
        </p:nvSpPr>
        <p:spPr/>
        <p:txBody>
          <a:bodyPr/>
          <a:lstStyle/>
          <a:p>
            <a:fld id="{2AB016FD-FEF9-470F-8501-50ED0482DCF1}" type="slidenum">
              <a:rPr lang="en-GB" smtClean="0"/>
              <a:t>49</a:t>
            </a:fld>
            <a:endParaRPr lang="en-GB"/>
          </a:p>
        </p:txBody>
      </p:sp>
    </p:spTree>
    <p:extLst>
      <p:ext uri="{BB962C8B-B14F-4D97-AF65-F5344CB8AC3E}">
        <p14:creationId xmlns:p14="http://schemas.microsoft.com/office/powerpoint/2010/main" val="114640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a:effectLst/>
              <a:latin typeface="VeluxForOffice" panose="020B060402020202020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42D5656-607A-4D7D-BA5C-D07045B5FEE8}" type="slidenum">
              <a:rPr lang="en-GB" smtClean="0"/>
              <a:pPr/>
              <a:t>50</a:t>
            </a:fld>
            <a:endParaRPr lang="en-GB"/>
          </a:p>
        </p:txBody>
      </p:sp>
    </p:spTree>
    <p:extLst>
      <p:ext uri="{BB962C8B-B14F-4D97-AF65-F5344CB8AC3E}">
        <p14:creationId xmlns:p14="http://schemas.microsoft.com/office/powerpoint/2010/main" val="514726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file:///U:\Velux\WORK\Logo%20red255.emf"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Picture Placeholder 3"/>
          <p:cNvSpPr>
            <a:spLocks noGrp="1"/>
          </p:cNvSpPr>
          <p:nvPr>
            <p:ph type="pic" sz="quarter" idx="13" hasCustomPrompt="1"/>
          </p:nvPr>
        </p:nvSpPr>
        <p:spPr>
          <a:xfrm>
            <a:off x="1" y="0"/>
            <a:ext cx="12192000" cy="6858000"/>
          </a:xfrm>
          <a:noFill/>
        </p:spPr>
        <p:txBody>
          <a:bodyPr tIns="2628000" anchor="ctr" anchorCtr="0">
            <a:normAutofit/>
          </a:bodyPr>
          <a:lstStyle>
            <a:lvl1pPr marL="0" indent="0" algn="ctr">
              <a:buFontTx/>
              <a:buNone/>
              <a:defRPr sz="2100" baseline="0"/>
            </a:lvl1pPr>
          </a:lstStyle>
          <a:p>
            <a:r>
              <a:rPr lang="en-GB"/>
              <a:t>Add photo via “Insert” tab and “Pictures” button</a:t>
            </a:r>
          </a:p>
        </p:txBody>
      </p:sp>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1" i="0" baseline="0"/>
            </a:lvl1pPr>
          </a:lstStyle>
          <a:p>
            <a:r>
              <a:rPr lang="en-GB"/>
              <a:t>Click to Add Title</a:t>
            </a:r>
          </a:p>
        </p:txBody>
      </p:sp>
      <p:sp>
        <p:nvSpPr>
          <p:cNvPr id="43029" name="Rectangle 21" hidden="1"/>
          <p:cNvSpPr>
            <a:spLocks noGrp="1" noChangeArrowheads="1"/>
          </p:cNvSpPr>
          <p:nvPr>
            <p:ph type="sldNum" sz="quarter" idx="4"/>
          </p:nvPr>
        </p:nvSpPr>
        <p:spPr>
          <a:xfrm>
            <a:off x="358870" y="7004224"/>
            <a:ext cx="489281" cy="241200"/>
          </a:xfrm>
        </p:spPr>
        <p:txBody>
          <a:bodyPr/>
          <a:lstStyle>
            <a:lvl1pPr>
              <a:defRPr sz="100"/>
            </a:lvl1pPr>
          </a:lstStyle>
          <a:p>
            <a:fld id="{1A17C83B-5FE3-4737-A842-C0492A7A61F7}" type="slidenum">
              <a:rPr lang="en-GB" smtClean="0"/>
              <a:pPr/>
              <a:t>‹#›</a:t>
            </a:fld>
            <a:endParaRPr lang="en-GB"/>
          </a:p>
        </p:txBody>
      </p:sp>
      <p:sp>
        <p:nvSpPr>
          <p:cNvPr id="10"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4" name="FLD_Presenter_Place"/>
          <p:cNvSpPr>
            <a:spLocks noGrp="1"/>
          </p:cNvSpPr>
          <p:nvPr>
            <p:ph type="body" sz="quarter" idx="16" hasCustomPrompt="1"/>
          </p:nvPr>
        </p:nvSpPr>
        <p:spPr>
          <a:xfrm>
            <a:off x="358869" y="233293"/>
            <a:ext cx="9521129" cy="310731"/>
          </a:xfrm>
        </p:spPr>
        <p:txBody>
          <a:bodyPr anchor="b" anchorCtr="0"/>
          <a:lstStyle>
            <a:lvl1pPr marL="0" indent="0">
              <a:lnSpc>
                <a:spcPct val="100000"/>
              </a:lnSpc>
              <a:buFont typeface="Arial" panose="020B0604020202020204" pitchFamily="34" charset="0"/>
              <a:buNone/>
              <a:defRPr sz="1500" i="0" cap="all" baseline="0"/>
            </a:lvl1pPr>
            <a:lvl2pPr marL="0" indent="0">
              <a:buFont typeface="Arial" panose="020B0604020202020204" pitchFamily="34" charset="0"/>
              <a:buNone/>
              <a:defRPr sz="1500" cap="all" baseline="0"/>
            </a:lvl2pPr>
            <a:lvl3pPr marL="0" indent="0">
              <a:buFont typeface="Arial" panose="020B0604020202020204" pitchFamily="34" charset="0"/>
              <a:buNone/>
              <a:defRPr sz="1500" cap="all" baseline="0"/>
            </a:lvl3pPr>
            <a:lvl4pPr marL="0" indent="0">
              <a:buFont typeface="Arial" panose="020B0604020202020204" pitchFamily="34" charset="0"/>
              <a:buNone/>
              <a:defRPr sz="1500" cap="all" baseline="0"/>
            </a:lvl4pPr>
            <a:lvl5pPr marL="0" indent="0">
              <a:buFont typeface="Arial" panose="020B0604020202020204" pitchFamily="34" charset="0"/>
              <a:buNone/>
              <a:defRPr sz="1500" cap="all" baseline="0"/>
            </a:lvl5pPr>
          </a:lstStyle>
          <a:p>
            <a:pPr lvl="0"/>
            <a:r>
              <a:rPr lang="en-GB"/>
              <a:t>Click to add Presenter / Place</a:t>
            </a:r>
          </a:p>
        </p:txBody>
      </p:sp>
      <p:sp>
        <p:nvSpPr>
          <p:cNvPr id="6" name="Date_DateCustomA"/>
          <p:cNvSpPr>
            <a:spLocks noGrp="1"/>
          </p:cNvSpPr>
          <p:nvPr>
            <p:ph type="body" sz="quarter" idx="17" hasCustomPrompt="1"/>
          </p:nvPr>
        </p:nvSpPr>
        <p:spPr>
          <a:xfrm>
            <a:off x="358869" y="581978"/>
            <a:ext cx="9521129" cy="263383"/>
          </a:xfrm>
        </p:spPr>
        <p:txBody>
          <a:bodyPr anchor="t" anchorCtr="0"/>
          <a:lstStyle>
            <a:lvl1pPr marL="0" indent="0">
              <a:buFont typeface="Arial" panose="020B0604020202020204" pitchFamily="34" charset="0"/>
              <a:buNone/>
              <a:defRPr sz="1500" i="0" cap="all" baseline="0"/>
            </a:lvl1pPr>
            <a:lvl2pPr marL="0" indent="0">
              <a:buFont typeface="Arial" panose="020B0604020202020204" pitchFamily="34" charset="0"/>
              <a:buNone/>
              <a:defRPr sz="1500"/>
            </a:lvl2pPr>
            <a:lvl3pPr marL="0" indent="0">
              <a:buFont typeface="Arial" panose="020B0604020202020204" pitchFamily="34" charset="0"/>
              <a:buNone/>
              <a:defRPr sz="1500"/>
            </a:lvl3pPr>
            <a:lvl4pPr marL="0" indent="0">
              <a:buFont typeface="Arial" panose="020B0604020202020204" pitchFamily="34" charset="0"/>
              <a:buNone/>
              <a:defRPr sz="1500"/>
            </a:lvl4pPr>
            <a:lvl5pPr marL="0" indent="0">
              <a:buFont typeface="Arial" panose="020B0604020202020204" pitchFamily="34" charset="0"/>
              <a:buNone/>
              <a:defRPr sz="1500"/>
            </a:lvl5pPr>
          </a:lstStyle>
          <a:p>
            <a:pPr lvl="0"/>
            <a:r>
              <a:rPr lang="en-GB"/>
              <a:t>click to Add date</a:t>
            </a:r>
          </a:p>
        </p:txBody>
      </p:sp>
      <p:sp>
        <p:nvSpPr>
          <p:cNvPr id="13" name="Date Placeholder" hidden="1"/>
          <p:cNvSpPr>
            <a:spLocks noGrp="1"/>
          </p:cNvSpPr>
          <p:nvPr>
            <p:ph type="dt" sz="half" idx="18"/>
          </p:nvPr>
        </p:nvSpPr>
        <p:spPr>
          <a:xfrm>
            <a:off x="0" y="6912000"/>
            <a:ext cx="0" cy="0"/>
          </a:xfrm>
        </p:spPr>
        <p:txBody>
          <a:bodyPr/>
          <a:lstStyle>
            <a:lvl1pPr>
              <a:defRPr sz="1500">
                <a:noFill/>
              </a:defRPr>
            </a:lvl1pPr>
          </a:lstStyle>
          <a:p>
            <a:endParaRPr lang="en-GB"/>
          </a:p>
        </p:txBody>
      </p:sp>
      <p:sp>
        <p:nvSpPr>
          <p:cNvPr id="14" name="FLD_Presentation"/>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199188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2 pictures">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Click to edit Master title style</a:t>
            </a:r>
            <a:endParaRPr lang="en-GB"/>
          </a:p>
        </p:txBody>
      </p:sp>
      <p:sp>
        <p:nvSpPr>
          <p:cNvPr id="17" name="Text Placeholder 2"/>
          <p:cNvSpPr>
            <a:spLocks noGrp="1"/>
          </p:cNvSpPr>
          <p:nvPr>
            <p:ph type="body" sz="quarter" idx="17" hasCustomPrompt="1"/>
          </p:nvPr>
        </p:nvSpPr>
        <p:spPr>
          <a:xfrm>
            <a:off x="357501" y="1663699"/>
            <a:ext cx="6594385"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5" name="Picture Placeholder 3"/>
          <p:cNvSpPr>
            <a:spLocks noGrp="1"/>
          </p:cNvSpPr>
          <p:nvPr>
            <p:ph type="pic" sz="quarter" idx="13" hasCustomPrompt="1"/>
          </p:nvPr>
        </p:nvSpPr>
        <p:spPr>
          <a:xfrm>
            <a:off x="7190073" y="1663700"/>
            <a:ext cx="4641472" cy="2149200"/>
          </a:xfrm>
          <a:prstGeom prst="rect">
            <a:avLst/>
          </a:prstGeom>
        </p:spPr>
        <p:txBody>
          <a:bodyPr lIns="0" tIns="900000" anchor="ctr" anchorCtr="0"/>
          <a:lstStyle>
            <a:lvl1pPr marL="0" indent="0" algn="ctr">
              <a:buFontTx/>
              <a:buNone/>
              <a:defRPr sz="1400"/>
            </a:lvl1pPr>
          </a:lstStyle>
          <a:p>
            <a:r>
              <a:rPr lang="en-GB"/>
              <a:t>Add photo via “Insert” tab and “Pictures” button</a:t>
            </a:r>
          </a:p>
        </p:txBody>
      </p:sp>
      <p:sp>
        <p:nvSpPr>
          <p:cNvPr id="12" name="Picture Placeholder 4"/>
          <p:cNvSpPr>
            <a:spLocks noGrp="1"/>
          </p:cNvSpPr>
          <p:nvPr>
            <p:ph type="pic" sz="quarter" idx="15" hasCustomPrompt="1"/>
          </p:nvPr>
        </p:nvSpPr>
        <p:spPr>
          <a:xfrm>
            <a:off x="7190073" y="4060800"/>
            <a:ext cx="4641471" cy="2149200"/>
          </a:xfrm>
          <a:prstGeom prst="rect">
            <a:avLst/>
          </a:prstGeom>
        </p:spPr>
        <p:txBody>
          <a:bodyPr lIns="0" tIns="900000" anchor="ctr" anchorCtr="0"/>
          <a:lstStyle>
            <a:lvl1pPr marL="0" indent="0" algn="ctr">
              <a:buFontTx/>
              <a:buNone/>
              <a:defRPr sz="1400"/>
            </a:lvl1pPr>
          </a:lstStyle>
          <a:p>
            <a:r>
              <a:rPr lang="en-GB"/>
              <a:t>Add photo via “Insert” tab and “Pictures” button</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
        <p:nvSpPr>
          <p:cNvPr id="14"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26042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1 pictures">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p>
            <a:r>
              <a:rPr lang="en-GB"/>
              <a:t>Click to Add Title</a:t>
            </a:r>
          </a:p>
        </p:txBody>
      </p:sp>
      <p:sp>
        <p:nvSpPr>
          <p:cNvPr id="17" name="Text Placeholder 2"/>
          <p:cNvSpPr>
            <a:spLocks noGrp="1"/>
          </p:cNvSpPr>
          <p:nvPr>
            <p:ph type="body" sz="quarter" idx="17" hasCustomPrompt="1"/>
          </p:nvPr>
        </p:nvSpPr>
        <p:spPr>
          <a:xfrm>
            <a:off x="357502" y="1663699"/>
            <a:ext cx="6594384"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5" name="Picture Placeholder 3"/>
          <p:cNvSpPr>
            <a:spLocks noGrp="1"/>
          </p:cNvSpPr>
          <p:nvPr>
            <p:ph type="pic" sz="quarter" idx="13" hasCustomPrompt="1"/>
          </p:nvPr>
        </p:nvSpPr>
        <p:spPr>
          <a:xfrm>
            <a:off x="7190073" y="1663700"/>
            <a:ext cx="2202436" cy="2149200"/>
          </a:xfrm>
          <a:prstGeom prst="rect">
            <a:avLst/>
          </a:prstGeom>
        </p:spPr>
        <p:txBody>
          <a:bodyPr lIns="0" tIns="1044000" anchor="ctr" anchorCtr="0"/>
          <a:lstStyle>
            <a:lvl1pPr marL="0" indent="0" algn="ctr">
              <a:buFontTx/>
              <a:buNone/>
              <a:defRPr sz="1400"/>
            </a:lvl1pPr>
          </a:lstStyle>
          <a:p>
            <a:r>
              <a:rPr lang="en-GB"/>
              <a:t>Add photo via “Insert” tab and “Pictures” button</a:t>
            </a:r>
          </a:p>
        </p:txBody>
      </p:sp>
      <p:sp>
        <p:nvSpPr>
          <p:cNvPr id="12" name="Picture Placeholder 4"/>
          <p:cNvSpPr>
            <a:spLocks noGrp="1"/>
          </p:cNvSpPr>
          <p:nvPr>
            <p:ph type="pic" sz="quarter" idx="15" hasCustomPrompt="1"/>
          </p:nvPr>
        </p:nvSpPr>
        <p:spPr>
          <a:xfrm>
            <a:off x="9629106" y="1663700"/>
            <a:ext cx="2202438" cy="2149200"/>
          </a:xfrm>
          <a:prstGeom prst="rect">
            <a:avLst/>
          </a:prstGeom>
        </p:spPr>
        <p:txBody>
          <a:bodyPr lIns="0" tIns="1044000" anchor="ctr" anchorCtr="0"/>
          <a:lstStyle>
            <a:lvl1pPr marL="0" indent="0" algn="ctr">
              <a:buFontTx/>
              <a:buNone/>
              <a:defRPr sz="1400"/>
            </a:lvl1pPr>
          </a:lstStyle>
          <a:p>
            <a:r>
              <a:rPr lang="en-GB"/>
              <a:t>Add photo via “Insert” tab and “Pictures” button</a:t>
            </a:r>
          </a:p>
        </p:txBody>
      </p:sp>
      <p:sp>
        <p:nvSpPr>
          <p:cNvPr id="14" name="Picture Placeholder 5"/>
          <p:cNvSpPr>
            <a:spLocks noGrp="1"/>
          </p:cNvSpPr>
          <p:nvPr>
            <p:ph type="pic" sz="quarter" idx="16" hasCustomPrompt="1"/>
          </p:nvPr>
        </p:nvSpPr>
        <p:spPr>
          <a:xfrm>
            <a:off x="7190073" y="4059513"/>
            <a:ext cx="4641471" cy="2149200"/>
          </a:xfrm>
          <a:prstGeom prst="rect">
            <a:avLst/>
          </a:prstGeom>
        </p:spPr>
        <p:txBody>
          <a:bodyPr lIns="0" tIns="900000" anchor="ctr" anchorCtr="0"/>
          <a:lstStyle>
            <a:lvl1pPr marL="0" indent="0" algn="ctr">
              <a:buFontTx/>
              <a:buNone/>
              <a:defRPr sz="1400"/>
            </a:lvl1pPr>
          </a:lstStyle>
          <a:p>
            <a:r>
              <a:rPr lang="en-GB"/>
              <a:t>Add photo via “Insert” tab and “Pictures” button</a:t>
            </a:r>
          </a:p>
        </p:txBody>
      </p:sp>
      <p:sp>
        <p:nvSpPr>
          <p:cNvPr id="2" name="Date_DateCustomA" hidden="1"/>
          <p:cNvSpPr>
            <a:spLocks noGrp="1"/>
          </p:cNvSpPr>
          <p:nvPr>
            <p:ph type="dt" sz="half" idx="18"/>
          </p:nvPr>
        </p:nvSpPr>
        <p:spPr/>
        <p:txBody>
          <a:bodyPr/>
          <a:lstStyle/>
          <a:p>
            <a:endParaRPr lang="en-GB"/>
          </a:p>
        </p:txBody>
      </p:sp>
      <p:sp>
        <p:nvSpPr>
          <p:cNvPr id="9" name="FLD_Presentation"/>
          <p:cNvSpPr>
            <a:spLocks noGrp="1"/>
          </p:cNvSpPr>
          <p:nvPr>
            <p:ph type="ftr" sz="quarter" idx="19"/>
          </p:nvPr>
        </p:nvSpPr>
        <p:spPr/>
        <p:txBody>
          <a:bodyPr/>
          <a:lstStyle/>
          <a:p>
            <a:endParaRPr lang="en-GB"/>
          </a:p>
        </p:txBody>
      </p:sp>
      <p:sp>
        <p:nvSpPr>
          <p:cNvPr id="10" name="Slide Number Placeholder 9"/>
          <p:cNvSpPr>
            <a:spLocks noGrp="1"/>
          </p:cNvSpPr>
          <p:nvPr>
            <p:ph type="sldNum" sz="quarter" idx="20"/>
          </p:nvPr>
        </p:nvSpPr>
        <p:spPr/>
        <p:txBody>
          <a:bodyPr/>
          <a:lstStyle/>
          <a:p>
            <a:fld id="{10292E62-ABCD-4E1A-9CD4-1F4D24B7AC52}" type="slidenum">
              <a:rPr lang="en-GB" smtClean="0"/>
              <a:pPr/>
              <a:t>‹#›</a:t>
            </a:fld>
            <a:endParaRPr lang="en-GB"/>
          </a:p>
        </p:txBody>
      </p:sp>
      <p:sp>
        <p:nvSpPr>
          <p:cNvPr id="13"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3496283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3" name="Title 1"/>
          <p:cNvSpPr>
            <a:spLocks noGrp="1"/>
          </p:cNvSpPr>
          <p:nvPr>
            <p:ph type="title" hasCustomPrompt="1"/>
          </p:nvPr>
        </p:nvSpPr>
        <p:spPr/>
        <p:txBody>
          <a:bodyPr/>
          <a:lstStyle>
            <a:lvl1pPr>
              <a:defRPr/>
            </a:lvl1pPr>
          </a:lstStyle>
          <a:p>
            <a:r>
              <a:rPr lang="en-GB"/>
              <a:t>Click to Add Title</a:t>
            </a:r>
          </a:p>
        </p:txBody>
      </p:sp>
      <p:sp>
        <p:nvSpPr>
          <p:cNvPr id="17" name="Text Placeholder 2"/>
          <p:cNvSpPr>
            <a:spLocks noGrp="1"/>
          </p:cNvSpPr>
          <p:nvPr>
            <p:ph type="body" sz="quarter" idx="17" hasCustomPrompt="1"/>
          </p:nvPr>
        </p:nvSpPr>
        <p:spPr>
          <a:xfrm>
            <a:off x="5238527" y="1663700"/>
            <a:ext cx="6593018"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15" name="Picture Placeholder 3"/>
          <p:cNvSpPr>
            <a:spLocks noGrp="1"/>
          </p:cNvSpPr>
          <p:nvPr>
            <p:ph type="pic" sz="quarter" idx="13" hasCustomPrompt="1"/>
          </p:nvPr>
        </p:nvSpPr>
        <p:spPr>
          <a:xfrm>
            <a:off x="358869" y="1663700"/>
            <a:ext cx="4641472" cy="4541839"/>
          </a:xfrm>
          <a:prstGeom prst="rect">
            <a:avLst/>
          </a:prstGeom>
        </p:spPr>
        <p:txBody>
          <a:bodyPr lIns="0" tIns="900000" anchor="ctr" anchorCtr="0"/>
          <a:lstStyle>
            <a:lvl1pPr marL="0" indent="0" algn="ctr">
              <a:buFontTx/>
              <a:buNone/>
              <a:defRPr sz="1400"/>
            </a:lvl1pPr>
          </a:lstStyle>
          <a:p>
            <a:r>
              <a:rPr lang="en-GB"/>
              <a:t>Add photo via “Insert” tab and “Pictures” button</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a:p>
        </p:txBody>
      </p:sp>
      <p:sp>
        <p:nvSpPr>
          <p:cNvPr id="2" name="Date_DateCustomA" hidden="1"/>
          <p:cNvSpPr>
            <a:spLocks noGrp="1"/>
          </p:cNvSpPr>
          <p:nvPr>
            <p:ph type="dt" sz="half" idx="18"/>
          </p:nvPr>
        </p:nvSpPr>
        <p:spPr/>
        <p:txBody>
          <a:bodyPr/>
          <a:lstStyle/>
          <a:p>
            <a:endParaRPr lang="en-GB"/>
          </a:p>
        </p:txBody>
      </p:sp>
      <p:sp>
        <p:nvSpPr>
          <p:cNvPr id="4" name="FLD_Presentation"/>
          <p:cNvSpPr>
            <a:spLocks noGrp="1"/>
          </p:cNvSpPr>
          <p:nvPr>
            <p:ph type="ftr" sz="quarter" idx="19"/>
          </p:nvPr>
        </p:nvSpPr>
        <p:spPr/>
        <p:txBody>
          <a:bodyPr/>
          <a:lstStyle/>
          <a:p>
            <a:endParaRPr lang="en-GB"/>
          </a:p>
        </p:txBody>
      </p:sp>
      <p:sp>
        <p:nvSpPr>
          <p:cNvPr id="10" name="Subtitle 2"/>
          <p:cNvSpPr>
            <a:spLocks noGrp="1"/>
          </p:cNvSpPr>
          <p:nvPr>
            <p:ph type="subTitle" idx="1" hasCustomPrompt="1"/>
          </p:nvPr>
        </p:nvSpPr>
        <p:spPr>
          <a:xfrm>
            <a:off x="358870" y="316800"/>
            <a:ext cx="951121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37962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358870" y="1663701"/>
            <a:ext cx="5623132" cy="4541838"/>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3"/>
          <p:cNvSpPr>
            <a:spLocks noGrp="1"/>
          </p:cNvSpPr>
          <p:nvPr>
            <p:ph idx="13" hasCustomPrompt="1"/>
          </p:nvPr>
        </p:nvSpPr>
        <p:spPr>
          <a:xfrm>
            <a:off x="6215093" y="1663701"/>
            <a:ext cx="5616451" cy="4541839"/>
          </a:xfrm>
          <a:prstGeom prst="rect">
            <a:avLst/>
          </a:prstGeom>
        </p:spPr>
        <p:txBody>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Char char="​"/>
              <a:tabLst/>
              <a:defRPr/>
            </a:pPr>
            <a:r>
              <a:rPr lang="en-GB" noProof="0"/>
              <a:t>Use TAB and SHIFT+TAB to jump between text- and bullet-levels. Click ENTER and TAB for next level</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a:p>
        </p:txBody>
      </p:sp>
      <p:sp>
        <p:nvSpPr>
          <p:cNvPr id="2" name="Date_DateCustomA" hidden="1"/>
          <p:cNvSpPr>
            <a:spLocks noGrp="1"/>
          </p:cNvSpPr>
          <p:nvPr>
            <p:ph type="dt" sz="half" idx="14"/>
          </p:nvPr>
        </p:nvSpPr>
        <p:spPr/>
        <p:txBody>
          <a:bodyPr/>
          <a:lstStyle/>
          <a:p>
            <a:endParaRPr lang="en-GB"/>
          </a:p>
        </p:txBody>
      </p:sp>
      <p:sp>
        <p:nvSpPr>
          <p:cNvPr id="5" name="FLD_Presentation"/>
          <p:cNvSpPr>
            <a:spLocks noGrp="1"/>
          </p:cNvSpPr>
          <p:nvPr>
            <p:ph type="ftr" sz="quarter" idx="15"/>
          </p:nvPr>
        </p:nvSpPr>
        <p:spPr/>
        <p:txBody>
          <a:bodyPr/>
          <a:lstStyle/>
          <a:p>
            <a:endParaRPr lang="en-GB"/>
          </a:p>
        </p:txBody>
      </p:sp>
      <p:sp>
        <p:nvSpPr>
          <p:cNvPr id="10" name="Subtitle 2"/>
          <p:cNvSpPr>
            <a:spLocks noGrp="1"/>
          </p:cNvSpPr>
          <p:nvPr>
            <p:ph type="subTitle" idx="16" hasCustomPrompt="1"/>
          </p:nvPr>
        </p:nvSpPr>
        <p:spPr>
          <a:xfrm>
            <a:off x="358870" y="316800"/>
            <a:ext cx="950744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4191398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8" name="Text Placeholder 3"/>
          <p:cNvSpPr>
            <a:spLocks noGrp="1"/>
          </p:cNvSpPr>
          <p:nvPr>
            <p:ph type="body" sz="quarter" idx="13" hasCustomPrompt="1"/>
          </p:nvPr>
        </p:nvSpPr>
        <p:spPr>
          <a:xfrm>
            <a:off x="1834356" y="1663699"/>
            <a:ext cx="8035727" cy="4545013"/>
          </a:xfrm>
        </p:spPr>
        <p:txBody>
          <a:bodyPr/>
          <a:lstStyle>
            <a:lvl1pPr>
              <a:defRPr/>
            </a:lvl1pPr>
            <a:lvl2pPr marL="180000" indent="-180000" algn="r">
              <a:buFont typeface="Arial" panose="020B0604020202020204" pitchFamily="34" charset="0"/>
              <a:buChar char="​"/>
              <a:defRPr sz="2000" b="0" i="0"/>
            </a:lvl2pPr>
          </a:lstStyle>
          <a:p>
            <a:pPr lvl="0"/>
            <a:r>
              <a:rPr lang="en-GB"/>
              <a:t>Click to add Quotation text, click ENTER and then TAB to insert name of source</a:t>
            </a:r>
          </a:p>
          <a:p>
            <a:pPr lvl="1"/>
            <a:r>
              <a:rPr lang="en-GB"/>
              <a:t>Second level</a:t>
            </a:r>
          </a:p>
        </p:txBody>
      </p:sp>
      <p:grpSp>
        <p:nvGrpSpPr>
          <p:cNvPr id="12" name="Quotation"/>
          <p:cNvGrpSpPr/>
          <p:nvPr userDrawn="1"/>
        </p:nvGrpSpPr>
        <p:grpSpPr>
          <a:xfrm>
            <a:off x="363104" y="1692322"/>
            <a:ext cx="1237312" cy="1052540"/>
            <a:chOff x="363009" y="1692322"/>
            <a:chExt cx="1236990" cy="1052540"/>
          </a:xfrm>
        </p:grpSpPr>
        <p:sp>
          <p:nvSpPr>
            <p:cNvPr id="9" name="Trapezoid 8"/>
            <p:cNvSpPr/>
            <p:nvPr userDrawn="1"/>
          </p:nvSpPr>
          <p:spPr bwMode="auto">
            <a:xfrm rot="10800000">
              <a:off x="363009" y="1692322"/>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err="1">
                <a:ln>
                  <a:noFill/>
                </a:ln>
                <a:solidFill>
                  <a:schemeClr val="bg1"/>
                </a:solidFill>
                <a:effectLst/>
                <a:latin typeface="+mn-lt"/>
              </a:endParaRPr>
            </a:p>
          </p:txBody>
        </p:sp>
        <p:sp>
          <p:nvSpPr>
            <p:cNvPr id="10" name="Trapezoid 9"/>
            <p:cNvSpPr/>
            <p:nvPr userDrawn="1"/>
          </p:nvSpPr>
          <p:spPr bwMode="auto">
            <a:xfrm rot="10800000">
              <a:off x="1098444" y="1700808"/>
              <a:ext cx="501555" cy="1044054"/>
            </a:xfrm>
            <a:prstGeom prst="trapezoid">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6000"/>
                </a:lnSpc>
                <a:spcBef>
                  <a:spcPts val="0"/>
                </a:spcBef>
                <a:spcAft>
                  <a:spcPct val="0"/>
                </a:spcAft>
                <a:buClrTx/>
                <a:buSzTx/>
                <a:buFontTx/>
                <a:buNone/>
                <a:tabLst/>
              </a:pPr>
              <a:endParaRPr kumimoji="0" lang="en-GB" sz="1500" b="0" i="0" u="none" strike="noStrike" cap="none" normalizeH="0" baseline="0" err="1">
                <a:ln>
                  <a:noFill/>
                </a:ln>
                <a:solidFill>
                  <a:schemeClr val="bg1"/>
                </a:solidFill>
                <a:effectLst/>
                <a:latin typeface="+mn-lt"/>
              </a:endParaRPr>
            </a:p>
          </p:txBody>
        </p:sp>
      </p:grpSp>
      <p:sp>
        <p:nvSpPr>
          <p:cNvPr id="11"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3831531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2" name="Title 1"/>
          <p:cNvSpPr>
            <a:spLocks noGrp="1"/>
          </p:cNvSpPr>
          <p:nvPr>
            <p:ph type="title" hasCustomPrompt="1"/>
          </p:nvPr>
        </p:nvSpPr>
        <p:spPr>
          <a:xfrm>
            <a:off x="358869" y="5596837"/>
            <a:ext cx="11472674" cy="739317"/>
          </a:xfrm>
        </p:spPr>
        <p:txBody>
          <a:bodyPr anchor="b" anchorCtr="0">
            <a:normAutofit/>
          </a:bodyPr>
          <a:lstStyle>
            <a:lvl1pPr>
              <a:defRPr sz="3900" b="0" i="1"/>
            </a:lvl1pPr>
          </a:lstStyle>
          <a:p>
            <a:r>
              <a:rPr lang="en-GB"/>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p:txBody>
          <a:bodyPr/>
          <a:lstStyle/>
          <a:p>
            <a:endParaRPr lang="en-GB"/>
          </a:p>
        </p:txBody>
      </p:sp>
      <p:sp>
        <p:nvSpPr>
          <p:cNvPr id="9"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chor="t" anchorCtr="0">
            <a:normAutofit/>
          </a:bodyPr>
          <a:lstStyle>
            <a:lvl1pPr marL="0" indent="0">
              <a:buFontTx/>
              <a:buNone/>
              <a:defRPr sz="100"/>
            </a:lvl1pPr>
          </a:lstStyle>
          <a:p>
            <a:pPr lvl="0"/>
            <a:r>
              <a:rPr lang="en-GB"/>
              <a:t>.</a:t>
            </a:r>
          </a:p>
        </p:txBody>
      </p:sp>
      <p:sp>
        <p:nvSpPr>
          <p:cNvPr id="8"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47113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2"/>
          <p:cNvSpPr>
            <a:spLocks noGrp="1"/>
          </p:cNvSpPr>
          <p:nvPr>
            <p:ph type="media" sz="quarter" idx="13"/>
          </p:nvPr>
        </p:nvSpPr>
        <p:spPr>
          <a:xfrm>
            <a:off x="-10800" y="-3600"/>
            <a:ext cx="12200400" cy="6865200"/>
          </a:xfrm>
        </p:spPr>
        <p:txBody>
          <a:bodyPr tIns="900000" anchor="ctr" anchorCtr="0">
            <a:normAutofit/>
          </a:bodyPr>
          <a:lstStyle>
            <a:lvl1pPr marL="0" indent="0" algn="ctr">
              <a:buFontTx/>
              <a:buNone/>
              <a:defRPr sz="2100"/>
            </a:lvl1pPr>
          </a:lstStyle>
          <a:p>
            <a:r>
              <a:rPr lang="en-US"/>
              <a:t>Click icon to add media</a:t>
            </a:r>
            <a:endParaRPr lang="en-GB"/>
          </a:p>
        </p:txBody>
      </p:sp>
      <p:sp>
        <p:nvSpPr>
          <p:cNvPr id="8" name="Text Placeholder 10"/>
          <p:cNvSpPr>
            <a:spLocks noGrp="1"/>
          </p:cNvSpPr>
          <p:nvPr>
            <p:ph type="body" sz="quarter" idx="15" hasCustomPrompt="1"/>
          </p:nvPr>
        </p:nvSpPr>
        <p:spPr>
          <a:xfrm>
            <a:off x="10658776" y="360000"/>
            <a:ext cx="1188309" cy="403200"/>
          </a:xfrm>
          <a:blipFill>
            <a:blip r:embed="rId2" r:link="rId3"/>
            <a:stretch>
              <a:fillRect/>
            </a:stretch>
          </a:blipFill>
        </p:spPr>
        <p:txBody>
          <a:bodyPr bIns="7200" anchor="t" anchorCtr="0">
            <a:normAutofit/>
          </a:bodyPr>
          <a:lstStyle>
            <a:lvl1pPr marL="0" indent="0">
              <a:buFontTx/>
              <a:buNone/>
              <a:defRPr sz="100"/>
            </a:lvl1pPr>
          </a:lstStyle>
          <a:p>
            <a:pPr lvl="0"/>
            <a:r>
              <a:rPr lang="en-GB"/>
              <a:t>.</a:t>
            </a:r>
          </a:p>
        </p:txBody>
      </p:sp>
      <p:sp>
        <p:nvSpPr>
          <p:cNvPr id="2" name="Title 1"/>
          <p:cNvSpPr>
            <a:spLocks noGrp="1"/>
          </p:cNvSpPr>
          <p:nvPr>
            <p:ph type="title" hasCustomPrompt="1"/>
          </p:nvPr>
        </p:nvSpPr>
        <p:spPr/>
        <p:txBody>
          <a:bodyPr/>
          <a:lstStyle/>
          <a:p>
            <a:r>
              <a:rPr lang="en-GB"/>
              <a:t>Click to Add Title</a:t>
            </a:r>
          </a:p>
        </p:txBody>
      </p:sp>
      <p:sp>
        <p:nvSpPr>
          <p:cNvPr id="3" name="Slide Number Placeholder 2" hidden="1"/>
          <p:cNvSpPr>
            <a:spLocks noGrp="1"/>
          </p:cNvSpPr>
          <p:nvPr>
            <p:ph type="sldNum" sz="quarter" idx="10"/>
          </p:nvPr>
        </p:nvSpPr>
        <p:spPr>
          <a:xfrm>
            <a:off x="0" y="6912000"/>
            <a:ext cx="0" cy="0"/>
          </a:xfrm>
        </p:spPr>
        <p:txBody>
          <a:bodyPr/>
          <a:lstStyle>
            <a:lvl1pPr>
              <a:defRPr>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p:txBody>
          <a:bodyPr/>
          <a:lstStyle/>
          <a:p>
            <a:endParaRPr lang="en-GB"/>
          </a:p>
        </p:txBody>
      </p:sp>
      <p:sp>
        <p:nvSpPr>
          <p:cNvPr id="11"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109269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picture + text">
    <p:spTree>
      <p:nvGrpSpPr>
        <p:cNvPr id="1" name=""/>
        <p:cNvGrpSpPr/>
        <p:nvPr/>
      </p:nvGrpSpPr>
      <p:grpSpPr>
        <a:xfrm>
          <a:off x="0" y="0"/>
          <a:ext cx="0" cy="0"/>
          <a:chOff x="0" y="0"/>
          <a:chExt cx="0" cy="0"/>
        </a:xfrm>
      </p:grpSpPr>
      <p:sp>
        <p:nvSpPr>
          <p:cNvPr id="7" name="Picture Placeholder 3"/>
          <p:cNvSpPr>
            <a:spLocks noGrp="1"/>
          </p:cNvSpPr>
          <p:nvPr>
            <p:ph type="pic" sz="quarter" idx="13" hasCustomPrompt="1"/>
          </p:nvPr>
        </p:nvSpPr>
        <p:spPr>
          <a:xfrm>
            <a:off x="1" y="0"/>
            <a:ext cx="12192000" cy="6858000"/>
          </a:xfrm>
          <a:noFill/>
        </p:spPr>
        <p:txBody>
          <a:bodyPr lIns="6444000" tIns="0" anchor="ctr" anchorCtr="0">
            <a:normAutofit/>
          </a:bodyPr>
          <a:lstStyle>
            <a:lvl1pPr marL="0" indent="0" algn="l">
              <a:buFontTx/>
              <a:buNone/>
              <a:defRPr sz="2100"/>
            </a:lvl1pPr>
          </a:lstStyle>
          <a:p>
            <a:r>
              <a:rPr lang="en-GB"/>
              <a:t>Add photo via “Insert” tab and “Pictures” button</a:t>
            </a:r>
          </a:p>
        </p:txBody>
      </p:sp>
      <p:sp>
        <p:nvSpPr>
          <p:cNvPr id="2" name="Title 1"/>
          <p:cNvSpPr>
            <a:spLocks noGrp="1"/>
          </p:cNvSpPr>
          <p:nvPr>
            <p:ph type="title" hasCustomPrompt="1"/>
          </p:nvPr>
        </p:nvSpPr>
        <p:spPr/>
        <p:txBody>
          <a:bodyPr/>
          <a:lstStyle/>
          <a:p>
            <a:r>
              <a:rPr lang="en-GB"/>
              <a:t>Click to Add Title</a:t>
            </a:r>
          </a:p>
        </p:txBody>
      </p:sp>
      <p:sp>
        <p:nvSpPr>
          <p:cNvPr id="8" name="Text Placeholder 2"/>
          <p:cNvSpPr>
            <a:spLocks noGrp="1"/>
          </p:cNvSpPr>
          <p:nvPr>
            <p:ph type="body" sz="quarter" idx="14" hasCustomPrompt="1"/>
          </p:nvPr>
        </p:nvSpPr>
        <p:spPr>
          <a:xfrm>
            <a:off x="358869" y="1663700"/>
            <a:ext cx="5618038" cy="4621750"/>
          </a:xfrm>
        </p:spPr>
        <p:txBody>
          <a:bodyPr/>
          <a:lstStyle>
            <a:lvl1pPr marL="0" indent="0">
              <a:buSzPct val="100000"/>
              <a:buFont typeface="Arial" panose="020B0604020202020204" pitchFamily="34" charset="0"/>
              <a:buChar char="​"/>
              <a:defRPr sz="3200"/>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10" name="Date_DateCustomA" hidden="1"/>
          <p:cNvSpPr>
            <a:spLocks noGrp="1"/>
          </p:cNvSpPr>
          <p:nvPr>
            <p:ph type="dt" sz="half" idx="26"/>
          </p:nvPr>
        </p:nvSpPr>
        <p:spPr>
          <a:xfrm>
            <a:off x="848152" y="6361200"/>
            <a:ext cx="2200643" cy="240868"/>
          </a:xfrm>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1"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ormAutofit/>
          </a:bodyPr>
          <a:lstStyle>
            <a:lvl1pPr marL="0" indent="0">
              <a:buFontTx/>
              <a:buNone/>
              <a:defRPr sz="100">
                <a:solidFill>
                  <a:srgbClr val="FF0000"/>
                </a:solidFill>
              </a:defRPr>
            </a:lvl1pPr>
          </a:lstStyle>
          <a:p>
            <a:pPr lvl="0"/>
            <a:r>
              <a:rPr lang="en-GB"/>
              <a:t>.</a:t>
            </a:r>
          </a:p>
        </p:txBody>
      </p:sp>
      <p:sp>
        <p:nvSpPr>
          <p:cNvPr id="12"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98037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358869" y="1203592"/>
            <a:ext cx="9521128"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p:cNvSpPr>
            <a:spLocks noGrp="1"/>
          </p:cNvSpPr>
          <p:nvPr>
            <p:ph sz="quarter" idx="14" hasCustomPrompt="1"/>
          </p:nvPr>
        </p:nvSpPr>
        <p:spPr>
          <a:xfrm>
            <a:off x="358870"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a:t>Add photo via “Insert” tab </a:t>
            </a:r>
            <a:br>
              <a:rPr lang="en-GB"/>
            </a:br>
            <a:r>
              <a:rPr lang="en-GB"/>
              <a:t>and “Pictures” button</a:t>
            </a:r>
          </a:p>
        </p:txBody>
      </p:sp>
      <p:sp>
        <p:nvSpPr>
          <p:cNvPr id="13" name="Content Placeholder 4"/>
          <p:cNvSpPr>
            <a:spLocks noGrp="1"/>
          </p:cNvSpPr>
          <p:nvPr>
            <p:ph sz="quarter" idx="16" hasCustomPrompt="1"/>
          </p:nvPr>
        </p:nvSpPr>
        <p:spPr>
          <a:xfrm>
            <a:off x="358869" y="426949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a:t>Add photo via “Insert” tab </a:t>
            </a:r>
            <a:br>
              <a:rPr lang="en-GB"/>
            </a:br>
            <a:r>
              <a:rPr lang="en-GB"/>
              <a:t>and “Pictures” button</a:t>
            </a:r>
          </a:p>
        </p:txBody>
      </p:sp>
      <p:sp>
        <p:nvSpPr>
          <p:cNvPr id="20" name="Content Placeholder 5"/>
          <p:cNvSpPr>
            <a:spLocks noGrp="1"/>
          </p:cNvSpPr>
          <p:nvPr>
            <p:ph sz="quarter" idx="18" hasCustomPrompt="1"/>
          </p:nvPr>
        </p:nvSpPr>
        <p:spPr>
          <a:xfrm>
            <a:off x="4263547"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a:t>Add photo via “Insert” tab </a:t>
            </a:r>
            <a:br>
              <a:rPr lang="en-GB"/>
            </a:br>
            <a:r>
              <a:rPr lang="en-GB"/>
              <a:t>and “Pictures” button</a:t>
            </a:r>
          </a:p>
        </p:txBody>
      </p:sp>
      <p:sp>
        <p:nvSpPr>
          <p:cNvPr id="21" name="Content Placeholder 6"/>
          <p:cNvSpPr>
            <a:spLocks noGrp="1"/>
          </p:cNvSpPr>
          <p:nvPr>
            <p:ph sz="quarter" idx="19" hasCustomPrompt="1"/>
          </p:nvPr>
        </p:nvSpPr>
        <p:spPr>
          <a:xfrm>
            <a:off x="4263549" y="4269496"/>
            <a:ext cx="3673678" cy="1936043"/>
          </a:xfrm>
          <a:solidFill>
            <a:schemeClr val="accent3"/>
          </a:solidFill>
        </p:spPr>
        <p:txBody>
          <a:bodyPr tIns="1620000" bIns="144000" anchor="ctr" anchorCtr="0">
            <a:normAutofit/>
          </a:bodyPr>
          <a:lstStyle>
            <a:lvl1pPr marL="0" indent="0" algn="ctr">
              <a:buFontTx/>
              <a:buNone/>
              <a:defRPr sz="1400" b="1" i="0"/>
            </a:lvl1pPr>
          </a:lstStyle>
          <a:p>
            <a:r>
              <a:rPr lang="en-GB"/>
              <a:t>Add photo via “Insert” tab </a:t>
            </a:r>
            <a:br>
              <a:rPr lang="en-GB"/>
            </a:br>
            <a:r>
              <a:rPr lang="en-GB"/>
              <a:t>and “Pictures” button</a:t>
            </a:r>
          </a:p>
        </p:txBody>
      </p:sp>
      <p:sp>
        <p:nvSpPr>
          <p:cNvPr id="24" name="Content Placeholder 7"/>
          <p:cNvSpPr>
            <a:spLocks noGrp="1"/>
          </p:cNvSpPr>
          <p:nvPr>
            <p:ph sz="quarter" idx="22" hasCustomPrompt="1"/>
          </p:nvPr>
        </p:nvSpPr>
        <p:spPr>
          <a:xfrm>
            <a:off x="8166640" y="2105026"/>
            <a:ext cx="3672956" cy="1936043"/>
          </a:xfrm>
          <a:solidFill>
            <a:schemeClr val="accent3"/>
          </a:solidFill>
        </p:spPr>
        <p:txBody>
          <a:bodyPr tIns="1620000" bIns="144000" anchor="ctr" anchorCtr="0">
            <a:normAutofit/>
          </a:bodyPr>
          <a:lstStyle>
            <a:lvl1pPr marL="0" indent="0" algn="ctr">
              <a:buFontTx/>
              <a:buNone/>
              <a:defRPr sz="1400" b="1" i="0"/>
            </a:lvl1pPr>
          </a:lstStyle>
          <a:p>
            <a:r>
              <a:rPr lang="en-GB"/>
              <a:t>Add photo via “Insert” tab </a:t>
            </a:r>
            <a:br>
              <a:rPr lang="en-GB"/>
            </a:br>
            <a:r>
              <a:rPr lang="en-GB"/>
              <a:t>and “Pictures” button</a:t>
            </a:r>
          </a:p>
        </p:txBody>
      </p:sp>
      <p:sp>
        <p:nvSpPr>
          <p:cNvPr id="25" name="Content Placeholder 8"/>
          <p:cNvSpPr>
            <a:spLocks noGrp="1"/>
          </p:cNvSpPr>
          <p:nvPr>
            <p:ph sz="quarter" idx="23" hasCustomPrompt="1"/>
          </p:nvPr>
        </p:nvSpPr>
        <p:spPr>
          <a:xfrm>
            <a:off x="8166642" y="4269496"/>
            <a:ext cx="3673678" cy="1936043"/>
          </a:xfrm>
          <a:solidFill>
            <a:schemeClr val="accent3"/>
          </a:solidFill>
        </p:spPr>
        <p:txBody>
          <a:bodyPr tIns="1620000" bIns="144000" anchor="ctr" anchorCtr="0">
            <a:normAutofit/>
          </a:bodyPr>
          <a:lstStyle>
            <a:lvl1pPr marL="0" indent="0" algn="ctr">
              <a:buFontTx/>
              <a:buNone/>
              <a:defRPr sz="1400" b="1" i="0"/>
            </a:lvl1pPr>
          </a:lstStyle>
          <a:p>
            <a:r>
              <a:rPr lang="en-GB"/>
              <a:t>Add photo via “Insert” tab </a:t>
            </a:r>
            <a:br>
              <a:rPr lang="en-GB"/>
            </a:br>
            <a:r>
              <a:rPr lang="en-GB"/>
              <a:t>and “Pictures” button</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14" name="Text Placeholder 10"/>
          <p:cNvSpPr>
            <a:spLocks noGrp="1"/>
          </p:cNvSpPr>
          <p:nvPr>
            <p:ph type="body" sz="quarter" idx="17" hasCustomPrompt="1"/>
          </p:nvPr>
        </p:nvSpPr>
        <p:spPr>
          <a:xfrm>
            <a:off x="358869" y="4269496"/>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a:t>Click to add text</a:t>
            </a:r>
          </a:p>
          <a:p>
            <a:pPr lvl="0"/>
            <a:endParaRPr lang="en-GB"/>
          </a:p>
        </p:txBody>
      </p:sp>
      <p:sp>
        <p:nvSpPr>
          <p:cNvPr id="22" name="Text Placeholder 11"/>
          <p:cNvSpPr>
            <a:spLocks noGrp="1"/>
          </p:cNvSpPr>
          <p:nvPr>
            <p:ph type="body" sz="quarter" idx="20" hasCustomPrompt="1"/>
          </p:nvPr>
        </p:nvSpPr>
        <p:spPr>
          <a:xfrm>
            <a:off x="4263546" y="2105026"/>
            <a:ext cx="367367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23" name="Text Placeholder 12"/>
          <p:cNvSpPr>
            <a:spLocks noGrp="1"/>
          </p:cNvSpPr>
          <p:nvPr>
            <p:ph type="body" sz="quarter" idx="21" hasCustomPrompt="1"/>
          </p:nvPr>
        </p:nvSpPr>
        <p:spPr>
          <a:xfrm>
            <a:off x="4261960" y="4269496"/>
            <a:ext cx="367526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26" name="Text Placeholder 13"/>
          <p:cNvSpPr>
            <a:spLocks noGrp="1"/>
          </p:cNvSpPr>
          <p:nvPr>
            <p:ph type="body" sz="quarter" idx="24" hasCustomPrompt="1"/>
          </p:nvPr>
        </p:nvSpPr>
        <p:spPr>
          <a:xfrm>
            <a:off x="8165053" y="2105026"/>
            <a:ext cx="367454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27" name="Text Placeholder 14"/>
          <p:cNvSpPr>
            <a:spLocks noGrp="1"/>
          </p:cNvSpPr>
          <p:nvPr>
            <p:ph type="body" sz="quarter" idx="25" hasCustomPrompt="1"/>
          </p:nvPr>
        </p:nvSpPr>
        <p:spPr>
          <a:xfrm>
            <a:off x="8166640" y="4269496"/>
            <a:ext cx="367368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6" name="Date_DateCustomA" hidden="1"/>
          <p:cNvSpPr>
            <a:spLocks noGrp="1"/>
          </p:cNvSpPr>
          <p:nvPr>
            <p:ph type="dt" sz="half" idx="26"/>
          </p:nvPr>
        </p:nvSpPr>
        <p:spPr/>
        <p:txBody>
          <a:bodyPr/>
          <a:lstStyle/>
          <a:p>
            <a:endParaRPr lang="en-GB"/>
          </a:p>
        </p:txBody>
      </p:sp>
      <p:sp>
        <p:nvSpPr>
          <p:cNvPr id="7" name="FLD_Presentation"/>
          <p:cNvSpPr>
            <a:spLocks noGrp="1"/>
          </p:cNvSpPr>
          <p:nvPr>
            <p:ph type="ftr" sz="quarter" idx="27"/>
          </p:nvPr>
        </p:nvSpPr>
        <p:spPr/>
        <p:txBody>
          <a:bodyPr/>
          <a:lstStyle/>
          <a:p>
            <a:endParaRPr lang="en-GB"/>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a:p>
        </p:txBody>
      </p:sp>
      <p:sp>
        <p:nvSpPr>
          <p:cNvPr id="29"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55379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3" name="Picture Placeholder 2"/>
          <p:cNvSpPr>
            <a:spLocks noGrp="1"/>
          </p:cNvSpPr>
          <p:nvPr>
            <p:ph type="pic" sz="quarter" idx="29" hasCustomPrompt="1"/>
          </p:nvPr>
        </p:nvSpPr>
        <p:spPr>
          <a:xfrm>
            <a:off x="358774" y="2105025"/>
            <a:ext cx="3673049" cy="1936043"/>
          </a:xfrm>
          <a:solidFill>
            <a:schemeClr val="accent3"/>
          </a:solidFill>
        </p:spPr>
        <p:txBody>
          <a:bodyPr tIns="1044000" anchor="ctr" anchorCtr="0"/>
          <a:lstStyle>
            <a:lvl1pPr algn="ctr">
              <a:defRPr sz="1400" b="1" i="0"/>
            </a:lvl1pPr>
          </a:lstStyle>
          <a:p>
            <a:r>
              <a:rPr lang="en-GB"/>
              <a:t>Add photo via “Insert” tab </a:t>
            </a:r>
            <a:br>
              <a:rPr lang="en-GB"/>
            </a:br>
            <a:r>
              <a:rPr lang="en-GB"/>
              <a:t>and “Pictures” button</a:t>
            </a:r>
          </a:p>
        </p:txBody>
      </p:sp>
      <p:sp>
        <p:nvSpPr>
          <p:cNvPr id="28" name="Picture Placeholder 3"/>
          <p:cNvSpPr>
            <a:spLocks noGrp="1"/>
          </p:cNvSpPr>
          <p:nvPr>
            <p:ph type="pic" sz="quarter" idx="30" hasCustomPrompt="1"/>
          </p:nvPr>
        </p:nvSpPr>
        <p:spPr>
          <a:xfrm>
            <a:off x="358773" y="4270100"/>
            <a:ext cx="3673049" cy="1936043"/>
          </a:xfrm>
          <a:solidFill>
            <a:schemeClr val="accent3"/>
          </a:solidFill>
        </p:spPr>
        <p:txBody>
          <a:bodyPr tIns="1044000" anchor="ctr" anchorCtr="0"/>
          <a:lstStyle>
            <a:lvl1pPr algn="ctr">
              <a:defRPr sz="1400" b="1" i="0"/>
            </a:lvl1pPr>
          </a:lstStyle>
          <a:p>
            <a:r>
              <a:rPr lang="en-GB"/>
              <a:t>Add photo via “Insert” tab </a:t>
            </a:r>
            <a:br>
              <a:rPr lang="en-GB"/>
            </a:br>
            <a:r>
              <a:rPr lang="en-GB"/>
              <a:t>and “Pictures” button</a:t>
            </a:r>
          </a:p>
        </p:txBody>
      </p:sp>
      <p:sp>
        <p:nvSpPr>
          <p:cNvPr id="30" name="Picture Placeholder 4"/>
          <p:cNvSpPr>
            <a:spLocks noGrp="1"/>
          </p:cNvSpPr>
          <p:nvPr>
            <p:ph type="pic" sz="quarter" idx="31" hasCustomPrompt="1"/>
          </p:nvPr>
        </p:nvSpPr>
        <p:spPr>
          <a:xfrm>
            <a:off x="4264176" y="2107764"/>
            <a:ext cx="3673049" cy="1936043"/>
          </a:xfrm>
          <a:solidFill>
            <a:schemeClr val="accent3"/>
          </a:solidFill>
        </p:spPr>
        <p:txBody>
          <a:bodyPr tIns="1044000" anchor="ctr" anchorCtr="0"/>
          <a:lstStyle>
            <a:lvl1pPr algn="ctr">
              <a:defRPr sz="1400" b="1" i="0"/>
            </a:lvl1pPr>
          </a:lstStyle>
          <a:p>
            <a:r>
              <a:rPr lang="en-GB"/>
              <a:t>Add photo via “Insert” tab </a:t>
            </a:r>
            <a:br>
              <a:rPr lang="en-GB"/>
            </a:br>
            <a:r>
              <a:rPr lang="en-GB"/>
              <a:t>and “Pictures” button</a:t>
            </a:r>
          </a:p>
        </p:txBody>
      </p:sp>
      <p:sp>
        <p:nvSpPr>
          <p:cNvPr id="31" name="Picture Placeholder 5"/>
          <p:cNvSpPr>
            <a:spLocks noGrp="1"/>
          </p:cNvSpPr>
          <p:nvPr>
            <p:ph type="pic" sz="quarter" idx="32" hasCustomPrompt="1"/>
          </p:nvPr>
        </p:nvSpPr>
        <p:spPr>
          <a:xfrm>
            <a:off x="4264175" y="4272839"/>
            <a:ext cx="3673049" cy="1936043"/>
          </a:xfrm>
          <a:solidFill>
            <a:schemeClr val="accent3"/>
          </a:solidFill>
        </p:spPr>
        <p:txBody>
          <a:bodyPr tIns="1044000" anchor="ctr" anchorCtr="0"/>
          <a:lstStyle>
            <a:lvl1pPr algn="ctr">
              <a:defRPr sz="1400" b="1" i="0"/>
            </a:lvl1pPr>
          </a:lstStyle>
          <a:p>
            <a:r>
              <a:rPr lang="en-GB"/>
              <a:t>Add photo via “Insert” tab </a:t>
            </a:r>
            <a:br>
              <a:rPr lang="en-GB"/>
            </a:br>
            <a:r>
              <a:rPr lang="en-GB"/>
              <a:t>and “Pictures” button</a:t>
            </a:r>
          </a:p>
        </p:txBody>
      </p:sp>
      <p:sp>
        <p:nvSpPr>
          <p:cNvPr id="32" name="Picture Placeholder 6"/>
          <p:cNvSpPr>
            <a:spLocks noGrp="1"/>
          </p:cNvSpPr>
          <p:nvPr>
            <p:ph type="pic" sz="quarter" idx="33" hasCustomPrompt="1"/>
          </p:nvPr>
        </p:nvSpPr>
        <p:spPr>
          <a:xfrm>
            <a:off x="8166547" y="2105025"/>
            <a:ext cx="3673049" cy="1936043"/>
          </a:xfrm>
          <a:solidFill>
            <a:schemeClr val="accent3"/>
          </a:solidFill>
        </p:spPr>
        <p:txBody>
          <a:bodyPr tIns="1044000" anchor="ctr" anchorCtr="0"/>
          <a:lstStyle>
            <a:lvl1pPr algn="ctr">
              <a:defRPr sz="1400" b="1" i="0"/>
            </a:lvl1pPr>
          </a:lstStyle>
          <a:p>
            <a:r>
              <a:rPr lang="en-GB"/>
              <a:t>Add photo via “Insert” tab </a:t>
            </a:r>
            <a:br>
              <a:rPr lang="en-GB"/>
            </a:br>
            <a:r>
              <a:rPr lang="en-GB"/>
              <a:t>and “Pictures” button</a:t>
            </a:r>
          </a:p>
        </p:txBody>
      </p:sp>
      <p:sp>
        <p:nvSpPr>
          <p:cNvPr id="33" name="Picture Placeholder 7"/>
          <p:cNvSpPr>
            <a:spLocks noGrp="1"/>
          </p:cNvSpPr>
          <p:nvPr>
            <p:ph type="pic" sz="quarter" idx="34" hasCustomPrompt="1"/>
          </p:nvPr>
        </p:nvSpPr>
        <p:spPr>
          <a:xfrm>
            <a:off x="8166546" y="4270100"/>
            <a:ext cx="3673049" cy="1936043"/>
          </a:xfrm>
          <a:solidFill>
            <a:schemeClr val="accent3"/>
          </a:solidFill>
        </p:spPr>
        <p:txBody>
          <a:bodyPr tIns="1044000" anchor="ctr" anchorCtr="0"/>
          <a:lstStyle>
            <a:lvl1pPr algn="ctr">
              <a:defRPr sz="1400" b="1" i="0"/>
            </a:lvl1pPr>
          </a:lstStyle>
          <a:p>
            <a:r>
              <a:rPr lang="en-GB"/>
              <a:t>Add photo via “Insert” tab </a:t>
            </a:r>
            <a:br>
              <a:rPr lang="en-GB"/>
            </a:br>
            <a:r>
              <a:rPr lang="en-GB"/>
              <a:t>and “Pictures” button</a:t>
            </a:r>
          </a:p>
        </p:txBody>
      </p:sp>
      <p:sp>
        <p:nvSpPr>
          <p:cNvPr id="8" name="Text Placeholder 2"/>
          <p:cNvSpPr>
            <a:spLocks noGrp="1"/>
          </p:cNvSpPr>
          <p:nvPr>
            <p:ph type="body" sz="quarter" idx="13" hasCustomPrompt="1"/>
          </p:nvPr>
        </p:nvSpPr>
        <p:spPr>
          <a:xfrm>
            <a:off x="358869" y="1203592"/>
            <a:ext cx="9521128" cy="714586"/>
          </a:xfrm>
        </p:spPr>
        <p:txBody>
          <a:bodyPr anchor="t" anchorCtr="0">
            <a:noAutofit/>
          </a:bodyPr>
          <a:lstStyle>
            <a:lvl1pPr marL="0" indent="0">
              <a:lnSpc>
                <a:spcPct val="100000"/>
              </a:lnSpc>
              <a:buSzPct val="100000"/>
              <a:buFont typeface="Arial" panose="020B0604020202020204" pitchFamily="34" charset="0"/>
              <a:buChar char="​"/>
              <a:defRPr sz="2100" i="0"/>
            </a:lvl1pPr>
            <a:lvl2pPr marL="180000">
              <a:lnSpc>
                <a:spcPct val="100000"/>
              </a:lnSpc>
              <a:defRPr sz="2100"/>
            </a:lvl2pPr>
            <a:lvl3pPr marL="360000">
              <a:lnSpc>
                <a:spcPct val="100000"/>
              </a:lnSpc>
              <a:defRPr sz="1800"/>
            </a:lvl3pPr>
            <a:lvl4pPr marL="540000">
              <a:lnSpc>
                <a:spcPct val="100000"/>
              </a:lnSpc>
              <a:defRPr/>
            </a:lvl4pPr>
            <a:lvl5pPr>
              <a:lnSpc>
                <a:spcPct val="100000"/>
              </a:lnSpc>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Text Placeholder 9"/>
          <p:cNvSpPr>
            <a:spLocks noGrp="1"/>
          </p:cNvSpPr>
          <p:nvPr>
            <p:ph type="body" sz="quarter" idx="15" hasCustomPrompt="1"/>
          </p:nvPr>
        </p:nvSpPr>
        <p:spPr>
          <a:xfrm>
            <a:off x="358868" y="2105026"/>
            <a:ext cx="367295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14" name="Text Placeholder 10"/>
          <p:cNvSpPr>
            <a:spLocks noGrp="1"/>
          </p:cNvSpPr>
          <p:nvPr>
            <p:ph type="body" sz="quarter" idx="17" hasCustomPrompt="1"/>
          </p:nvPr>
        </p:nvSpPr>
        <p:spPr>
          <a:xfrm>
            <a:off x="358869" y="4269496"/>
            <a:ext cx="3672956" cy="387871"/>
          </a:xfrm>
        </p:spPr>
        <p:txBody>
          <a:bodyPr lIns="90000" tIns="90000" rIns="36000" anchor="t" anchorCtr="0">
            <a:normAutofit/>
          </a:bodyPr>
          <a:lstStyle>
            <a:lvl1pPr marL="0" marR="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sz="1400" b="1" i="0">
                <a:solidFill>
                  <a:schemeClr val="bg1"/>
                </a:solidFill>
              </a:defRPr>
            </a:lvl1pPr>
          </a:lstStyle>
          <a:p>
            <a:pPr marL="0" marR="0" lvl="0" indent="0" algn="l" defTabSz="914400" rtl="0" eaLnBrk="1" fontAlgn="base" latinLnBrk="0" hangingPunct="1">
              <a:lnSpc>
                <a:spcPct val="90000"/>
              </a:lnSpc>
              <a:spcBef>
                <a:spcPts val="0"/>
              </a:spcBef>
              <a:spcAft>
                <a:spcPct val="0"/>
              </a:spcAft>
              <a:buClrTx/>
              <a:buSzPct val="80000"/>
              <a:buFont typeface="Arial" panose="020B0604020202020204" pitchFamily="34" charset="0"/>
              <a:buNone/>
              <a:tabLst/>
              <a:defRPr/>
            </a:pPr>
            <a:r>
              <a:rPr lang="en-GB"/>
              <a:t>Click to add text</a:t>
            </a:r>
          </a:p>
          <a:p>
            <a:pPr lvl="0"/>
            <a:endParaRPr lang="en-GB"/>
          </a:p>
        </p:txBody>
      </p:sp>
      <p:sp>
        <p:nvSpPr>
          <p:cNvPr id="22" name="Text Placeholder 11"/>
          <p:cNvSpPr>
            <a:spLocks noGrp="1"/>
          </p:cNvSpPr>
          <p:nvPr>
            <p:ph type="body" sz="quarter" idx="20" hasCustomPrompt="1"/>
          </p:nvPr>
        </p:nvSpPr>
        <p:spPr>
          <a:xfrm>
            <a:off x="4263546" y="2105026"/>
            <a:ext cx="3673679"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23" name="Text Placeholder 12"/>
          <p:cNvSpPr>
            <a:spLocks noGrp="1"/>
          </p:cNvSpPr>
          <p:nvPr>
            <p:ph type="body" sz="quarter" idx="21" hasCustomPrompt="1"/>
          </p:nvPr>
        </p:nvSpPr>
        <p:spPr>
          <a:xfrm>
            <a:off x="4261960" y="4269496"/>
            <a:ext cx="3675266"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26" name="Text Placeholder 13"/>
          <p:cNvSpPr>
            <a:spLocks noGrp="1"/>
          </p:cNvSpPr>
          <p:nvPr>
            <p:ph type="body" sz="quarter" idx="24" hasCustomPrompt="1"/>
          </p:nvPr>
        </p:nvSpPr>
        <p:spPr>
          <a:xfrm>
            <a:off x="8165053" y="2105026"/>
            <a:ext cx="3674543"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27" name="Text Placeholder 14"/>
          <p:cNvSpPr>
            <a:spLocks noGrp="1"/>
          </p:cNvSpPr>
          <p:nvPr>
            <p:ph type="body" sz="quarter" idx="25" hasCustomPrompt="1"/>
          </p:nvPr>
        </p:nvSpPr>
        <p:spPr>
          <a:xfrm>
            <a:off x="8166640" y="4269496"/>
            <a:ext cx="3673680" cy="387871"/>
          </a:xfrm>
        </p:spPr>
        <p:txBody>
          <a:bodyPr lIns="90000" tIns="90000" rIns="36000" anchor="t" anchorCtr="0">
            <a:normAutofit/>
          </a:bodyPr>
          <a:lstStyle>
            <a:lvl1pPr marL="0" indent="0">
              <a:buFont typeface="Arial" panose="020B0604020202020204" pitchFamily="34" charset="0"/>
              <a:buNone/>
              <a:defRPr sz="1400" b="1" i="0">
                <a:solidFill>
                  <a:schemeClr val="bg1"/>
                </a:solidFill>
              </a:defRPr>
            </a:lvl1pPr>
          </a:lstStyle>
          <a:p>
            <a:pPr lvl="0"/>
            <a:r>
              <a:rPr lang="en-GB"/>
              <a:t>Click to add text</a:t>
            </a:r>
          </a:p>
        </p:txBody>
      </p:sp>
      <p:sp>
        <p:nvSpPr>
          <p:cNvPr id="6" name="Date_DateCustomA" hidden="1"/>
          <p:cNvSpPr>
            <a:spLocks noGrp="1"/>
          </p:cNvSpPr>
          <p:nvPr>
            <p:ph type="dt" sz="half" idx="26"/>
          </p:nvPr>
        </p:nvSpPr>
        <p:spPr/>
        <p:txBody>
          <a:bodyPr/>
          <a:lstStyle/>
          <a:p>
            <a:endParaRPr lang="en-GB"/>
          </a:p>
        </p:txBody>
      </p:sp>
      <p:sp>
        <p:nvSpPr>
          <p:cNvPr id="7" name="FLD_Presentation"/>
          <p:cNvSpPr>
            <a:spLocks noGrp="1"/>
          </p:cNvSpPr>
          <p:nvPr>
            <p:ph type="ftr" sz="quarter" idx="27"/>
          </p:nvPr>
        </p:nvSpPr>
        <p:spPr/>
        <p:txBody>
          <a:bodyPr/>
          <a:lstStyle/>
          <a:p>
            <a:endParaRPr lang="en-GB"/>
          </a:p>
        </p:txBody>
      </p:sp>
      <p:sp>
        <p:nvSpPr>
          <p:cNvPr id="9" name="Slide Number Placeholder 8"/>
          <p:cNvSpPr>
            <a:spLocks noGrp="1"/>
          </p:cNvSpPr>
          <p:nvPr>
            <p:ph type="sldNum" sz="quarter" idx="28"/>
          </p:nvPr>
        </p:nvSpPr>
        <p:spPr/>
        <p:txBody>
          <a:bodyPr/>
          <a:lstStyle/>
          <a:p>
            <a:fld id="{10292E62-ABCD-4E1A-9CD4-1F4D24B7AC52}" type="slidenum">
              <a:rPr lang="en-GB" smtClean="0"/>
              <a:pPr/>
              <a:t>‹#›</a:t>
            </a:fld>
            <a:endParaRPr lang="en-GB"/>
          </a:p>
        </p:txBody>
      </p:sp>
      <p:sp>
        <p:nvSpPr>
          <p:cNvPr id="29"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159631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upto 11 subject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a:t>Click to Add Agenda title</a:t>
            </a:r>
          </a:p>
        </p:txBody>
      </p:sp>
      <p:sp>
        <p:nvSpPr>
          <p:cNvPr id="16" name="Subtitle 2"/>
          <p:cNvSpPr>
            <a:spLocks noGrp="1"/>
          </p:cNvSpPr>
          <p:nvPr>
            <p:ph type="subTitle" idx="1" hasCustomPrompt="1"/>
          </p:nvPr>
        </p:nvSpPr>
        <p:spPr>
          <a:xfrm>
            <a:off x="358870" y="316800"/>
            <a:ext cx="9521128"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add text</a:t>
            </a:r>
          </a:p>
        </p:txBody>
      </p:sp>
      <p:sp>
        <p:nvSpPr>
          <p:cNvPr id="4" name="Content Placeholder 3"/>
          <p:cNvSpPr>
            <a:spLocks noGrp="1"/>
          </p:cNvSpPr>
          <p:nvPr>
            <p:ph sz="quarter" idx="25" hasCustomPrompt="1"/>
          </p:nvPr>
        </p:nvSpPr>
        <p:spPr>
          <a:xfrm>
            <a:off x="358870" y="1663699"/>
            <a:ext cx="9521128" cy="4545013"/>
          </a:xfrm>
        </p:spPr>
        <p:txBody>
          <a:bodyPr/>
          <a:lstStyle>
            <a:lvl1pPr>
              <a:defRPr sz="2400" baseline="0">
                <a:solidFill>
                  <a:srgbClr val="B0B0B0"/>
                </a:solidFill>
              </a:defRPr>
            </a:lvl1pPr>
            <a:lvl2pPr>
              <a:defRPr sz="2400">
                <a:solidFill>
                  <a:srgbClr val="B0B0B0"/>
                </a:solidFill>
              </a:defRPr>
            </a:lvl2pPr>
            <a:lvl3pPr>
              <a:defRPr sz="2000">
                <a:solidFill>
                  <a:srgbClr val="B0B0B0"/>
                </a:solidFill>
              </a:defRPr>
            </a:lvl3pPr>
            <a:lvl4pPr>
              <a:defRPr sz="1600">
                <a:solidFill>
                  <a:srgbClr val="B0B0B0"/>
                </a:solidFill>
              </a:defRPr>
            </a:lvl4pPr>
            <a:lvl5pPr>
              <a:defRPr sz="1400">
                <a:solidFill>
                  <a:srgbClr val="B0B0B0"/>
                </a:solidFill>
              </a:defRPr>
            </a:lvl5pPr>
          </a:lstStyle>
          <a:p>
            <a:pPr lvl="0"/>
            <a:r>
              <a:rPr lang="en-GB"/>
              <a:t>Click to table icon to insert a table</a:t>
            </a:r>
          </a:p>
          <a:p>
            <a:pPr lvl="1"/>
            <a:r>
              <a:rPr lang="en-GB"/>
              <a:t>Second level</a:t>
            </a:r>
          </a:p>
          <a:p>
            <a:pPr lvl="2"/>
            <a:r>
              <a:rPr lang="en-GB"/>
              <a:t>Third level</a:t>
            </a:r>
          </a:p>
          <a:p>
            <a:pPr lvl="3"/>
            <a:r>
              <a:rPr lang="en-GB"/>
              <a:t>Fourth level</a:t>
            </a:r>
          </a:p>
          <a:p>
            <a:pPr lvl="4"/>
            <a:r>
              <a:rPr lang="en-GB"/>
              <a:t>Fifth level</a:t>
            </a:r>
          </a:p>
        </p:txBody>
      </p:sp>
      <p:sp>
        <p:nvSpPr>
          <p:cNvPr id="2" name="Date_DateCustomA" hidden="1"/>
          <p:cNvSpPr>
            <a:spLocks noGrp="1"/>
          </p:cNvSpPr>
          <p:nvPr>
            <p:ph type="dt" sz="half" idx="22"/>
          </p:nvPr>
        </p:nvSpPr>
        <p:spPr>
          <a:xfrm>
            <a:off x="0" y="6912000"/>
            <a:ext cx="0" cy="0"/>
          </a:xfrm>
        </p:spPr>
        <p:txBody>
          <a:bodyPr/>
          <a:lstStyle>
            <a:lvl1pPr>
              <a:defRPr>
                <a:noFill/>
              </a:defRPr>
            </a:lvl1pPr>
          </a:lstStyle>
          <a:p>
            <a:endParaRPr lang="en-GB"/>
          </a:p>
        </p:txBody>
      </p:sp>
      <p:sp>
        <p:nvSpPr>
          <p:cNvPr id="7" name="FLD_Presentation"/>
          <p:cNvSpPr>
            <a:spLocks noGrp="1"/>
          </p:cNvSpPr>
          <p:nvPr>
            <p:ph type="ftr" sz="quarter" idx="23"/>
          </p:nvPr>
        </p:nvSpPr>
        <p:spPr/>
        <p:txBody>
          <a:bodyPr/>
          <a:lstStyle/>
          <a:p>
            <a:endParaRPr lang="en-GB"/>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a:p>
        </p:txBody>
      </p:sp>
    </p:spTree>
    <p:extLst>
      <p:ext uri="{BB962C8B-B14F-4D97-AF65-F5344CB8AC3E}">
        <p14:creationId xmlns:p14="http://schemas.microsoft.com/office/powerpoint/2010/main" val="936005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vl1pPr>
          </a:lstStyle>
          <a:p>
            <a:fld id="{C33A9F1D-818C-492D-8052-E644F8D86124}" type="slidenum">
              <a:rPr lang="en-GB" noProof="0" smtClean="0"/>
              <a:pPr/>
              <a:t>‹#›</a:t>
            </a:fld>
            <a:endParaRPr lang="en-GB" noProof="0"/>
          </a:p>
        </p:txBody>
      </p:sp>
      <p:sp>
        <p:nvSpPr>
          <p:cNvPr id="3" name="Title 1"/>
          <p:cNvSpPr>
            <a:spLocks noGrp="1"/>
          </p:cNvSpPr>
          <p:nvPr>
            <p:ph type="title" hasCustomPrompt="1"/>
          </p:nvPr>
        </p:nvSpPr>
        <p:spPr/>
        <p:txBody>
          <a:bodyPr/>
          <a:lstStyle/>
          <a:p>
            <a:r>
              <a:rPr lang="en-GB"/>
              <a:t>Click to Add Title</a:t>
            </a:r>
          </a:p>
        </p:txBody>
      </p:sp>
      <p:sp>
        <p:nvSpPr>
          <p:cNvPr id="4" name="Date_DateCustomA" hidden="1"/>
          <p:cNvSpPr>
            <a:spLocks noGrp="1"/>
          </p:cNvSpPr>
          <p:nvPr>
            <p:ph type="dt" sz="half" idx="13"/>
          </p:nvPr>
        </p:nvSpPr>
        <p:spPr/>
        <p:txBody>
          <a:bodyPr/>
          <a:lstStyle/>
          <a:p>
            <a:endParaRPr lang="en-GB"/>
          </a:p>
        </p:txBody>
      </p:sp>
      <p:sp>
        <p:nvSpPr>
          <p:cNvPr id="6" name="FLD_Presentation"/>
          <p:cNvSpPr>
            <a:spLocks noGrp="1"/>
          </p:cNvSpPr>
          <p:nvPr>
            <p:ph type="ftr" sz="quarter" idx="14"/>
          </p:nvPr>
        </p:nvSpPr>
        <p:spPr/>
        <p:txBody>
          <a:bodyPr/>
          <a:lstStyle/>
          <a:p>
            <a:endParaRPr lang="en-GB"/>
          </a:p>
        </p:txBody>
      </p:sp>
      <p:sp>
        <p:nvSpPr>
          <p:cNvPr id="10"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3261322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F4330FF1-E4C2-4104-B14B-6F8AA031F6CF}" type="slidenum">
              <a:rPr lang="en-GB" noProof="0" smtClean="0"/>
              <a:pPr/>
              <a:t>‹#›</a:t>
            </a:fld>
            <a:endParaRPr lang="en-GB" noProof="0"/>
          </a:p>
        </p:txBody>
      </p:sp>
      <p:sp>
        <p:nvSpPr>
          <p:cNvPr id="2" name="Date_DateCustomA" hidden="1"/>
          <p:cNvSpPr>
            <a:spLocks noGrp="1"/>
          </p:cNvSpPr>
          <p:nvPr>
            <p:ph type="dt" sz="half" idx="13"/>
          </p:nvPr>
        </p:nvSpPr>
        <p:spPr/>
        <p:txBody>
          <a:bodyPr/>
          <a:lstStyle/>
          <a:p>
            <a:endParaRPr lang="en-GB"/>
          </a:p>
        </p:txBody>
      </p:sp>
      <p:sp>
        <p:nvSpPr>
          <p:cNvPr id="3" name="FLD_Presentation"/>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118100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red Information">
    <p:spTree>
      <p:nvGrpSpPr>
        <p:cNvPr id="1" name=""/>
        <p:cNvGrpSpPr/>
        <p:nvPr/>
      </p:nvGrpSpPr>
      <p:grpSpPr>
        <a:xfrm>
          <a:off x="0" y="0"/>
          <a:ext cx="0" cy="0"/>
          <a:chOff x="0" y="0"/>
          <a:chExt cx="0" cy="0"/>
        </a:xfrm>
      </p:grpSpPr>
      <p:sp>
        <p:nvSpPr>
          <p:cNvPr id="9" name="Background 249x3"/>
          <p:cNvSpPr/>
          <p:nvPr userDrawn="1"/>
        </p:nvSpPr>
        <p:spPr bwMode="auto">
          <a:xfrm>
            <a:off x="2" y="0"/>
            <a:ext cx="12192774"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1981" tIns="71981" rIns="71981" bIns="71981" numCol="1" rtlCol="0" anchor="t" anchorCtr="0" compatLnSpc="1">
            <a:prstTxWarp prst="textNoShape">
              <a:avLst/>
            </a:prstTxWarp>
          </a:bodyPr>
          <a:lstStyle/>
          <a:p>
            <a:pPr marL="0" marR="0" indent="0" algn="l" defTabSz="914171"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a:xfrm>
            <a:off x="0" y="6912000"/>
            <a:ext cx="0" cy="0"/>
          </a:xfrm>
        </p:spPr>
        <p:txBody>
          <a:bodyPr/>
          <a:lstStyle>
            <a:lvl1pPr>
              <a:defRPr sz="133">
                <a:no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sz="133">
                <a:noFill/>
              </a:defRPr>
            </a:lvl1pPr>
          </a:lstStyle>
          <a:p>
            <a:endParaRPr lang="en-GB"/>
          </a:p>
        </p:txBody>
      </p:sp>
      <p:sp>
        <p:nvSpPr>
          <p:cNvPr id="5" name="FLD_Presentation" hidden="1"/>
          <p:cNvSpPr>
            <a:spLocks noGrp="1"/>
          </p:cNvSpPr>
          <p:nvPr>
            <p:ph type="ftr" sz="quarter" idx="12"/>
          </p:nvPr>
        </p:nvSpPr>
        <p:spPr>
          <a:xfrm>
            <a:off x="0" y="6912000"/>
            <a:ext cx="0" cy="0"/>
          </a:xfrm>
        </p:spPr>
        <p:txBody>
          <a:bodyPr/>
          <a:lstStyle>
            <a:lvl1pPr>
              <a:defRPr sz="133">
                <a:noFill/>
              </a:defRPr>
            </a:lvl1pPr>
          </a:lstStyle>
          <a:p>
            <a:endParaRPr lang="en-GB"/>
          </a:p>
        </p:txBody>
      </p:sp>
      <p:pic>
        <p:nvPicPr>
          <p:cNvPr id="31" name="Picture Printere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1879" y="6268549"/>
            <a:ext cx="262868" cy="257842"/>
          </a:xfrm>
          <a:prstGeom prst="rect">
            <a:avLst/>
          </a:prstGeom>
        </p:spPr>
      </p:pic>
      <p:sp>
        <p:nvSpPr>
          <p:cNvPr id="40" name="Text Placeholder Printerest"/>
          <p:cNvSpPr>
            <a:spLocks noGrp="1"/>
          </p:cNvSpPr>
          <p:nvPr>
            <p:ph type="body" sz="quarter" idx="32" hasCustomPrompt="1"/>
          </p:nvPr>
        </p:nvSpPr>
        <p:spPr>
          <a:xfrm>
            <a:off x="9534723" y="6271470"/>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pinterest.com/VELUXGroup/</a:t>
            </a:r>
          </a:p>
        </p:txBody>
      </p:sp>
      <p:pic>
        <p:nvPicPr>
          <p:cNvPr id="18" name="Picture Linkedi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1879" y="5891097"/>
            <a:ext cx="264000" cy="264000"/>
          </a:xfrm>
          <a:prstGeom prst="rect">
            <a:avLst/>
          </a:prstGeom>
        </p:spPr>
      </p:pic>
      <p:sp>
        <p:nvSpPr>
          <p:cNvPr id="39" name="Text Placeholder Linkedin"/>
          <p:cNvSpPr>
            <a:spLocks noGrp="1"/>
          </p:cNvSpPr>
          <p:nvPr>
            <p:ph type="body" sz="quarter" idx="31" hasCustomPrompt="1"/>
          </p:nvPr>
        </p:nvSpPr>
        <p:spPr>
          <a:xfrm>
            <a:off x="9534722" y="5894787"/>
            <a:ext cx="2303535"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linkedin.com/company/VELUX</a:t>
            </a:r>
          </a:p>
        </p:txBody>
      </p:sp>
      <p:pic>
        <p:nvPicPr>
          <p:cNvPr id="20" name="Picture YouTube"/>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71879" y="5513643"/>
            <a:ext cx="264000" cy="264000"/>
          </a:xfrm>
          <a:prstGeom prst="rect">
            <a:avLst/>
          </a:prstGeom>
        </p:spPr>
      </p:pic>
      <p:sp>
        <p:nvSpPr>
          <p:cNvPr id="38" name="Text Placeholder YouTube"/>
          <p:cNvSpPr>
            <a:spLocks noGrp="1"/>
          </p:cNvSpPr>
          <p:nvPr>
            <p:ph type="body" sz="quarter" idx="30" hasCustomPrompt="1"/>
          </p:nvPr>
        </p:nvSpPr>
        <p:spPr>
          <a:xfrm>
            <a:off x="9534723" y="5518103"/>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youtube.com/user/VELUX</a:t>
            </a:r>
          </a:p>
        </p:txBody>
      </p:sp>
      <p:pic>
        <p:nvPicPr>
          <p:cNvPr id="17" name="Picture Facebook"/>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71879" y="5136189"/>
            <a:ext cx="264000" cy="264000"/>
          </a:xfrm>
          <a:prstGeom prst="rect">
            <a:avLst/>
          </a:prstGeom>
        </p:spPr>
      </p:pic>
      <p:sp>
        <p:nvSpPr>
          <p:cNvPr id="37" name="Text Placeholder Facebook"/>
          <p:cNvSpPr>
            <a:spLocks noGrp="1"/>
          </p:cNvSpPr>
          <p:nvPr>
            <p:ph type="body" sz="quarter" idx="29" hasCustomPrompt="1"/>
          </p:nvPr>
        </p:nvSpPr>
        <p:spPr>
          <a:xfrm>
            <a:off x="9534723" y="5141419"/>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facebook.com/VELUX</a:t>
            </a:r>
          </a:p>
        </p:txBody>
      </p:sp>
      <p:pic>
        <p:nvPicPr>
          <p:cNvPr id="19" name="Picture Twitte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71879" y="4758735"/>
            <a:ext cx="264000" cy="264000"/>
          </a:xfrm>
          <a:prstGeom prst="rect">
            <a:avLst/>
          </a:prstGeom>
        </p:spPr>
      </p:pic>
      <p:sp>
        <p:nvSpPr>
          <p:cNvPr id="35" name="Text Placeholder Twitter"/>
          <p:cNvSpPr>
            <a:spLocks noGrp="1"/>
          </p:cNvSpPr>
          <p:nvPr>
            <p:ph type="body" sz="quarter" idx="28" hasCustomPrompt="1"/>
          </p:nvPr>
        </p:nvSpPr>
        <p:spPr>
          <a:xfrm>
            <a:off x="9534723" y="4764735"/>
            <a:ext cx="2300360" cy="252000"/>
          </a:xfrm>
        </p:spPr>
        <p:txBody>
          <a:bodyPr anchor="ctr" anchorCtr="0"/>
          <a:lstStyle>
            <a:lvl1pPr marL="0" indent="0">
              <a:lnSpc>
                <a:spcPct val="106000"/>
              </a:lnSpc>
              <a:spcBef>
                <a:spcPts val="0"/>
              </a:spcBef>
              <a:buFontTx/>
              <a:buNone/>
              <a:defRPr sz="1400" b="0" i="0" cap="none" baseline="0">
                <a:solidFill>
                  <a:schemeClr val="bg1"/>
                </a:solidFill>
              </a:defRPr>
            </a:lvl1pPr>
          </a:lstStyle>
          <a:p>
            <a:pPr>
              <a:lnSpc>
                <a:spcPct val="106000"/>
              </a:lnSpc>
              <a:spcBef>
                <a:spcPts val="0"/>
              </a:spcBef>
            </a:pPr>
            <a:r>
              <a:rPr lang="en-GB" sz="1400" b="0" i="0" cap="none" baseline="0" noProof="1">
                <a:solidFill>
                  <a:schemeClr val="bg1"/>
                </a:solidFill>
                <a:latin typeface="+mn-lt"/>
                <a:ea typeface="+mn-ea"/>
                <a:cs typeface="+mn-cs"/>
              </a:rPr>
              <a:t>twitter.com/VELUX</a:t>
            </a:r>
          </a:p>
        </p:txBody>
      </p:sp>
      <p:sp>
        <p:nvSpPr>
          <p:cNvPr id="26" name="Text Placeholder name"/>
          <p:cNvSpPr>
            <a:spLocks noGrp="1"/>
          </p:cNvSpPr>
          <p:nvPr>
            <p:ph type="body" sz="quarter" idx="23" hasCustomPrompt="1"/>
          </p:nvPr>
        </p:nvSpPr>
        <p:spPr>
          <a:xfrm>
            <a:off x="366267" y="5595437"/>
            <a:ext cx="3503712" cy="202213"/>
          </a:xfrm>
        </p:spPr>
        <p:txBody>
          <a:bodyPr anchor="t" anchorCtr="0"/>
          <a:lstStyle>
            <a:lvl1pPr marL="0" indent="0">
              <a:buFontTx/>
              <a:buNone/>
              <a:defRPr sz="1400" b="0" i="0" cap="none" baseline="0">
                <a:solidFill>
                  <a:schemeClr val="bg1"/>
                </a:solidFill>
              </a:defRPr>
            </a:lvl1pPr>
          </a:lstStyle>
          <a:p>
            <a:pPr lvl="0"/>
            <a:r>
              <a:rPr lang="en-GB" sz="1400">
                <a:solidFill>
                  <a:schemeClr val="bg1"/>
                </a:solidFill>
                <a:latin typeface="+mn-lt"/>
              </a:rPr>
              <a:t>[a</a:t>
            </a:r>
            <a:r>
              <a:rPr lang="en-GB"/>
              <a:t>dd name</a:t>
            </a:r>
            <a:r>
              <a:rPr lang="en-GB" sz="1400">
                <a:solidFill>
                  <a:schemeClr val="bg1"/>
                </a:solidFill>
                <a:latin typeface="+mn-lt"/>
              </a:rPr>
              <a:t>]</a:t>
            </a:r>
            <a:endParaRPr lang="en-GB"/>
          </a:p>
        </p:txBody>
      </p:sp>
      <p:sp>
        <p:nvSpPr>
          <p:cNvPr id="27" name="LAN_Contact"/>
          <p:cNvSpPr txBox="1"/>
          <p:nvPr userDrawn="1"/>
        </p:nvSpPr>
        <p:spPr>
          <a:xfrm>
            <a:off x="366268" y="5346525"/>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cap="all" baseline="0">
                <a:solidFill>
                  <a:schemeClr val="bg1"/>
                </a:solidFill>
                <a:latin typeface="+mj-lt"/>
              </a:rPr>
              <a:t>Contact info</a:t>
            </a:r>
          </a:p>
        </p:txBody>
      </p:sp>
      <p:sp>
        <p:nvSpPr>
          <p:cNvPr id="28" name="Text Placeholder email"/>
          <p:cNvSpPr>
            <a:spLocks noGrp="1"/>
          </p:cNvSpPr>
          <p:nvPr>
            <p:ph type="body" sz="quarter" idx="24" hasCustomPrompt="1"/>
          </p:nvPr>
        </p:nvSpPr>
        <p:spPr>
          <a:xfrm>
            <a:off x="366268" y="5831117"/>
            <a:ext cx="3503712"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email@VELUX.com</a:t>
            </a:r>
            <a:r>
              <a:rPr lang="en-GB" sz="1400" noProof="1">
                <a:solidFill>
                  <a:schemeClr val="bg1"/>
                </a:solidFill>
                <a:latin typeface="+mn-lt"/>
              </a:rPr>
              <a:t>]</a:t>
            </a:r>
            <a:endParaRPr lang="en-GB" noProof="1"/>
          </a:p>
        </p:txBody>
      </p:sp>
      <p:sp>
        <p:nvSpPr>
          <p:cNvPr id="29" name="Text Placeholder company"/>
          <p:cNvSpPr>
            <a:spLocks noGrp="1"/>
          </p:cNvSpPr>
          <p:nvPr>
            <p:ph type="body" sz="quarter" idx="25" hasCustomPrompt="1"/>
          </p:nvPr>
        </p:nvSpPr>
        <p:spPr>
          <a:xfrm>
            <a:off x="366268" y="6066797"/>
            <a:ext cx="3503712" cy="202213"/>
          </a:xfrm>
        </p:spPr>
        <p:txBody>
          <a:bodyPr anchor="t" anchorCtr="0"/>
          <a:lstStyle>
            <a:lvl1pPr marL="0" indent="0">
              <a:buFontTx/>
              <a:buNone/>
              <a:defRPr sz="1400" b="0" i="0" cap="none" baseline="0">
                <a:solidFill>
                  <a:schemeClr val="bg1"/>
                </a:solidFill>
              </a:defRPr>
            </a:lvl1pPr>
          </a:lstStyle>
          <a:p>
            <a:pPr lvl="0"/>
            <a:r>
              <a:rPr lang="en-GB" sz="1400">
                <a:solidFill>
                  <a:schemeClr val="bg1"/>
                </a:solidFill>
                <a:latin typeface="+mn-lt"/>
              </a:rPr>
              <a:t>[a</a:t>
            </a:r>
            <a:r>
              <a:rPr lang="en-GB"/>
              <a:t>dd VELUX company</a:t>
            </a:r>
            <a:r>
              <a:rPr lang="en-GB" sz="1400">
                <a:solidFill>
                  <a:schemeClr val="bg1"/>
                </a:solidFill>
                <a:latin typeface="+mn-lt"/>
              </a:rPr>
              <a:t>]</a:t>
            </a:r>
            <a:endParaRPr lang="en-GB"/>
          </a:p>
        </p:txBody>
      </p:sp>
      <p:sp>
        <p:nvSpPr>
          <p:cNvPr id="30" name="Text Placeholder website"/>
          <p:cNvSpPr>
            <a:spLocks noGrp="1"/>
          </p:cNvSpPr>
          <p:nvPr>
            <p:ph type="body" sz="quarter" idx="26" hasCustomPrompt="1"/>
          </p:nvPr>
        </p:nvSpPr>
        <p:spPr>
          <a:xfrm>
            <a:off x="366268" y="6302475"/>
            <a:ext cx="3503712" cy="202213"/>
          </a:xfrm>
        </p:spPr>
        <p:txBody>
          <a:bodyPr anchor="t" anchorCtr="0"/>
          <a:lstStyle>
            <a:lvl1pPr marL="0" indent="0">
              <a:buFontTx/>
              <a:buNone/>
              <a:defRPr sz="1400" b="0" i="0" cap="none" baseline="0">
                <a:solidFill>
                  <a:schemeClr val="bg1"/>
                </a:solidFill>
              </a:defRPr>
            </a:lvl1pPr>
          </a:lstStyle>
          <a:p>
            <a:pPr lvl="0"/>
            <a:r>
              <a:rPr lang="en-GB" sz="1400" noProof="1">
                <a:solidFill>
                  <a:schemeClr val="bg1"/>
                </a:solidFill>
                <a:latin typeface="+mn-lt"/>
              </a:rPr>
              <a:t>[a</a:t>
            </a:r>
            <a:r>
              <a:rPr lang="en-GB" noProof="1"/>
              <a:t>dd VELUX website</a:t>
            </a:r>
            <a:r>
              <a:rPr lang="en-GB" sz="1400" noProof="1">
                <a:solidFill>
                  <a:schemeClr val="bg1"/>
                </a:solidFill>
                <a:latin typeface="+mn-lt"/>
              </a:rPr>
              <a:t>]</a:t>
            </a:r>
            <a:endParaRPr lang="en-GB" noProof="1"/>
          </a:p>
        </p:txBody>
      </p:sp>
      <p:sp>
        <p:nvSpPr>
          <p:cNvPr id="36" name="LAN_Find"/>
          <p:cNvSpPr txBox="1"/>
          <p:nvPr userDrawn="1"/>
        </p:nvSpPr>
        <p:spPr>
          <a:xfrm>
            <a:off x="9171879" y="4449351"/>
            <a:ext cx="1836682" cy="215444"/>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GB" sz="1400" b="1" kern="1200" cap="all" baseline="0">
                <a:solidFill>
                  <a:schemeClr val="bg1"/>
                </a:solidFill>
                <a:latin typeface="+mj-lt"/>
                <a:ea typeface="+mn-ea"/>
                <a:cs typeface="+mn-cs"/>
              </a:rPr>
              <a:t>find us here</a:t>
            </a:r>
          </a:p>
        </p:txBody>
      </p:sp>
      <p:pic>
        <p:nvPicPr>
          <p:cNvPr id="24" name="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7234164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red">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FF0000"/>
                </a:solidFill>
              </a:defRPr>
            </a:lvl1pPr>
          </a:lstStyle>
          <a:p>
            <a:fld id="{10292E62-ABCD-4E1A-9CD4-1F4D24B7AC52}" type="slidenum">
              <a:rPr lang="en-GB" smtClean="0"/>
              <a:pPr/>
              <a:t>‹#›</a:t>
            </a:fld>
            <a:endParaRPr lang="en-GB"/>
          </a:p>
        </p:txBody>
      </p:sp>
      <p:sp>
        <p:nvSpPr>
          <p:cNvPr id="4" name="Date_DateCustomA"/>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a:p>
        </p:txBody>
      </p:sp>
      <p:sp>
        <p:nvSpPr>
          <p:cNvPr id="2" name="Title 1"/>
          <p:cNvSpPr>
            <a:spLocks noGrp="1"/>
          </p:cNvSpPr>
          <p:nvPr>
            <p:ph type="title" hasCustomPrompt="1"/>
          </p:nvPr>
        </p:nvSpPr>
        <p:spPr>
          <a:xfrm>
            <a:off x="348955" y="4450016"/>
            <a:ext cx="9521128" cy="1863468"/>
          </a:xfrm>
        </p:spPr>
        <p:txBody>
          <a:bodyPr anchor="b" anchorCtr="0"/>
          <a:lstStyle>
            <a:lvl1pPr>
              <a:defRPr>
                <a:solidFill>
                  <a:schemeClr val="bg1"/>
                </a:solidFill>
              </a:defRPr>
            </a:lvl1pPr>
          </a:lstStyle>
          <a:p>
            <a:r>
              <a:rPr lang="en-GB"/>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3520127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light blue">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accent2"/>
                </a:solid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2077600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dark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chemeClr val="bg2"/>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chemeClr val="bg2"/>
                </a:solid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hidden="1"/>
          <p:cNvSpPr>
            <a:spLocks noGrp="1"/>
          </p:cNvSpPr>
          <p:nvPr>
            <p:ph type="ftr" sz="quarter" idx="12"/>
          </p:nvPr>
        </p:nvSpPr>
        <p:spPr>
          <a:xfrm>
            <a:off x="0" y="6912000"/>
            <a:ext cx="0" cy="0"/>
          </a:xfrm>
        </p:spPr>
        <p:txBody>
          <a:bodyPr/>
          <a:lstStyle>
            <a:lvl1pPr>
              <a:defRPr>
                <a:noFill/>
              </a:defRPr>
            </a:lvl1pPr>
          </a:lstStyle>
          <a:p>
            <a:endParaRPr lang="en-GB"/>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400948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grey">
    <p:spTree>
      <p:nvGrpSpPr>
        <p:cNvPr id="1" name=""/>
        <p:cNvGrpSpPr/>
        <p:nvPr/>
      </p:nvGrpSpPr>
      <p:grpSpPr>
        <a:xfrm>
          <a:off x="0" y="0"/>
          <a:ext cx="0" cy="0"/>
          <a:chOff x="0" y="0"/>
          <a:chExt cx="0" cy="0"/>
        </a:xfrm>
      </p:grpSpPr>
      <p:sp>
        <p:nvSpPr>
          <p:cNvPr id="9" name="Background 249x3"/>
          <p:cNvSpPr/>
          <p:nvPr userDrawn="1"/>
        </p:nvSpPr>
        <p:spPr bwMode="auto">
          <a:xfrm>
            <a:off x="0" y="0"/>
            <a:ext cx="12192775" cy="6858000"/>
          </a:xfrm>
          <a:prstGeom prst="rect">
            <a:avLst/>
          </a:prstGeom>
          <a:solidFill>
            <a:srgbClr val="B0B0B0"/>
          </a:solidFill>
          <a:ln w="9525"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err="1">
              <a:ln>
                <a:noFill/>
              </a:ln>
              <a:solidFill>
                <a:schemeClr val="bg1"/>
              </a:solidFill>
              <a:effectLst/>
              <a:latin typeface="VeluxForOffice" panose="02000506030000020004" pitchFamily="2" charset="0"/>
            </a:endParaRPr>
          </a:p>
        </p:txBody>
      </p:sp>
      <p:sp>
        <p:nvSpPr>
          <p:cNvPr id="3" name="Slide Number Placeholder 2" hidden="1"/>
          <p:cNvSpPr>
            <a:spLocks noGrp="1"/>
          </p:cNvSpPr>
          <p:nvPr>
            <p:ph type="sldNum" sz="quarter" idx="10"/>
          </p:nvPr>
        </p:nvSpPr>
        <p:spPr/>
        <p:txBody>
          <a:bodyPr/>
          <a:lstStyle>
            <a:lvl1pPr>
              <a:defRPr>
                <a:solidFill>
                  <a:srgbClr val="B0B0B0"/>
                </a:solidFill>
              </a:defRPr>
            </a:lvl1p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a:xfrm>
            <a:off x="0" y="6912000"/>
            <a:ext cx="0" cy="0"/>
          </a:xfrm>
        </p:spPr>
        <p:txBody>
          <a:bodyPr/>
          <a:lstStyle>
            <a:lvl1pPr>
              <a:defRPr>
                <a:noFill/>
              </a:defRPr>
            </a:lvl1pPr>
          </a:lstStyle>
          <a:p>
            <a:endParaRPr lang="en-GB"/>
          </a:p>
        </p:txBody>
      </p:sp>
      <p:sp>
        <p:nvSpPr>
          <p:cNvPr id="5" name="FLD_Presentation"/>
          <p:cNvSpPr>
            <a:spLocks noGrp="1"/>
          </p:cNvSpPr>
          <p:nvPr>
            <p:ph type="ftr" sz="quarter" idx="12"/>
          </p:nvPr>
        </p:nvSpPr>
        <p:spPr>
          <a:xfrm>
            <a:off x="0" y="6912000"/>
            <a:ext cx="0" cy="0"/>
          </a:xfrm>
        </p:spPr>
        <p:txBody>
          <a:bodyPr/>
          <a:lstStyle>
            <a:lvl1pPr>
              <a:defRPr>
                <a:noFill/>
              </a:defRPr>
            </a:lvl1pPr>
          </a:lstStyle>
          <a:p>
            <a:endParaRPr lang="en-GB"/>
          </a:p>
        </p:txBody>
      </p:sp>
      <p:sp>
        <p:nvSpPr>
          <p:cNvPr id="2" name="Title 1"/>
          <p:cNvSpPr>
            <a:spLocks noGrp="1"/>
          </p:cNvSpPr>
          <p:nvPr>
            <p:ph type="title" hasCustomPrompt="1"/>
          </p:nvPr>
        </p:nvSpPr>
        <p:spPr>
          <a:xfrm>
            <a:off x="348955" y="4449600"/>
            <a:ext cx="9521128" cy="1863468"/>
          </a:xfrm>
        </p:spPr>
        <p:txBody>
          <a:bodyPr anchor="b" anchorCtr="0"/>
          <a:lstStyle>
            <a:lvl1pPr>
              <a:defRPr>
                <a:solidFill>
                  <a:schemeClr val="bg1"/>
                </a:solidFill>
              </a:defRPr>
            </a:lvl1pPr>
          </a:lstStyle>
          <a:p>
            <a:r>
              <a:rPr lang="en-GB"/>
              <a:t>Click to Add Title</a:t>
            </a:r>
          </a:p>
        </p:txBody>
      </p:sp>
      <p:pic>
        <p:nvPicPr>
          <p:cNvPr id="8"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7638" y="358776"/>
            <a:ext cx="1189606" cy="402431"/>
          </a:xfrm>
          <a:prstGeom prst="rect">
            <a:avLst/>
          </a:prstGeom>
        </p:spPr>
      </p:pic>
    </p:spTree>
    <p:extLst>
      <p:ext uri="{BB962C8B-B14F-4D97-AF65-F5344CB8AC3E}">
        <p14:creationId xmlns:p14="http://schemas.microsoft.com/office/powerpoint/2010/main" val="580847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4" name="AutoShape 4"/>
          <p:cNvSpPr>
            <a:spLocks/>
          </p:cNvSpPr>
          <p:nvPr userDrawn="1"/>
        </p:nvSpPr>
        <p:spPr bwMode="gray">
          <a:xfrm>
            <a:off x="359050" y="1073195"/>
            <a:ext cx="3159234" cy="5232202"/>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Fonts</a:t>
            </a:r>
            <a:r>
              <a:rPr lang="en-GB" sz="1100" b="1" i="1" baseline="0" noProof="1">
                <a:solidFill>
                  <a:schemeClr val="tx1"/>
                </a:solidFill>
                <a:latin typeface="+mn-lt"/>
                <a:cs typeface="Arial" panose="020B0604020202020204" pitchFamily="34" charset="0"/>
              </a:rPr>
              <a:t> used in the template</a:t>
            </a: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Header is </a:t>
            </a:r>
            <a:r>
              <a:rPr lang="en-GB" sz="1100" b="1" i="1" cap="none" baseline="0" noProof="1">
                <a:solidFill>
                  <a:schemeClr val="tx1"/>
                </a:solidFill>
                <a:latin typeface="+mn-lt"/>
                <a:cs typeface="Arial" panose="020B0604020202020204" pitchFamily="34" charset="0"/>
              </a:rPr>
              <a:t>VeluxForOffice</a:t>
            </a:r>
            <a:r>
              <a:rPr lang="en-GB" sz="1100" b="1" i="1" cap="all" baseline="0" noProof="1">
                <a:solidFill>
                  <a:schemeClr val="tx1"/>
                </a:solidFill>
                <a:latin typeface="+mn-lt"/>
                <a:cs typeface="Arial" panose="020B0604020202020204" pitchFamily="34" charset="0"/>
              </a:rPr>
              <a:t> Bold CAPS </a:t>
            </a:r>
            <a:r>
              <a:rPr lang="en-GB" sz="1100" i="1" noProof="1">
                <a:solidFill>
                  <a:schemeClr val="tx1"/>
                </a:solidFill>
                <a:latin typeface="+mn-lt"/>
                <a:cs typeface="Arial" panose="020B0604020202020204" pitchFamily="34" charset="0"/>
              </a:rPr>
              <a:t>or </a:t>
            </a:r>
            <a:r>
              <a:rPr lang="en-GB" sz="1100" i="0" cap="none" baseline="0" noProof="1">
                <a:solidFill>
                  <a:schemeClr val="tx1"/>
                </a:solidFill>
                <a:latin typeface="+mn-lt"/>
                <a:cs typeface="Arial" panose="020B0604020202020204" pitchFamily="34" charset="0"/>
              </a:rPr>
              <a:t>VeluxForOffice</a:t>
            </a:r>
            <a:r>
              <a:rPr lang="en-GB" sz="1100" i="0" cap="all" baseline="0" noProof="1">
                <a:solidFill>
                  <a:schemeClr val="tx1"/>
                </a:solidFill>
                <a:latin typeface="+mn-lt"/>
                <a:cs typeface="Arial" panose="020B0604020202020204" pitchFamily="34" charset="0"/>
              </a:rPr>
              <a:t> Regular CAPS</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The body text is in Velux ForOffice Light</a:t>
            </a:r>
          </a:p>
          <a:p>
            <a:pPr eaLnBrk="1" fontAlgn="auto" hangingPunct="1">
              <a:spcBef>
                <a:spcPts val="0"/>
              </a:spcBef>
              <a:spcAft>
                <a:spcPts val="240"/>
              </a:spcAft>
              <a:buFont typeface="+mj-lt"/>
              <a:buNone/>
              <a:defRPr/>
            </a:pPr>
            <a:r>
              <a:rPr lang="en-GB" sz="1100" b="1" i="1" noProof="1">
                <a:solidFill>
                  <a:schemeClr val="tx1"/>
                </a:solidFill>
                <a:latin typeface="+mn-lt"/>
                <a:cs typeface="Arial" panose="020B0604020202020204" pitchFamily="34" charset="0"/>
              </a:rPr>
              <a:t>Recommended body text size:</a:t>
            </a:r>
            <a:r>
              <a:rPr lang="en-GB" sz="1100" b="1" i="1" baseline="0" noProof="1">
                <a:solidFill>
                  <a:schemeClr val="tx1"/>
                </a:solidFill>
                <a:latin typeface="+mn-lt"/>
                <a:cs typeface="Arial" panose="020B0604020202020204" pitchFamily="34" charset="0"/>
              </a:rPr>
              <a:t> 12-32</a:t>
            </a:r>
          </a:p>
          <a:p>
            <a:pPr eaLnBrk="1" fontAlgn="auto" hangingPunct="1">
              <a:spcBef>
                <a:spcPts val="0"/>
              </a:spcBef>
              <a:spcAft>
                <a:spcPts val="300"/>
              </a:spcAft>
              <a:buFont typeface="+mj-lt"/>
              <a:buNone/>
              <a:defRPr/>
            </a:pPr>
            <a:endParaRPr lang="en-GB" sz="1100" b="1" i="1" baseline="0"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Change font type using the following commands:</a:t>
            </a:r>
          </a:p>
          <a:p>
            <a:pPr eaLnBrk="1" fontAlgn="auto" hangingPunct="1">
              <a:spcBef>
                <a:spcPts val="0"/>
              </a:spcBef>
              <a:spcAft>
                <a:spcPts val="300"/>
              </a:spcAft>
              <a:buFont typeface="+mj-lt"/>
              <a:buNone/>
              <a:defRPr/>
            </a:pPr>
            <a:r>
              <a:rPr lang="en-GB" sz="1100" b="0" i="0" noProof="1">
                <a:solidFill>
                  <a:schemeClr val="tx1"/>
                </a:solidFill>
                <a:latin typeface="+mn-lt"/>
                <a:cs typeface="Arial" panose="020B0604020202020204" pitchFamily="34" charset="0"/>
              </a:rPr>
              <a:t>VELUXforOffice Regular (default type)</a:t>
            </a:r>
          </a:p>
          <a:p>
            <a:pPr eaLnBrk="1" fontAlgn="auto" hangingPunct="1">
              <a:spcBef>
                <a:spcPts val="0"/>
              </a:spcBef>
              <a:spcAft>
                <a:spcPts val="300"/>
              </a:spcAft>
              <a:buFont typeface="+mj-lt"/>
              <a:buNone/>
              <a:defRPr/>
            </a:pPr>
            <a:r>
              <a:rPr lang="en-GB" sz="1100" b="0" i="1" noProof="1">
                <a:solidFill>
                  <a:schemeClr val="tx1"/>
                </a:solidFill>
                <a:latin typeface="+mn-lt"/>
                <a:cs typeface="Arial" panose="020B0604020202020204" pitchFamily="34" charset="0"/>
              </a:rPr>
              <a:t>VELUXforOffice Light: italic command</a:t>
            </a:r>
          </a:p>
          <a:p>
            <a:pPr eaLnBrk="1" fontAlgn="auto" hangingPunct="1">
              <a:spcBef>
                <a:spcPts val="0"/>
              </a:spcBef>
              <a:spcAft>
                <a:spcPts val="300"/>
              </a:spcAft>
              <a:buFont typeface="+mj-lt"/>
              <a:buNone/>
              <a:defRPr/>
            </a:pPr>
            <a:r>
              <a:rPr lang="en-GB" sz="1100" b="1" i="0" noProof="1">
                <a:solidFill>
                  <a:schemeClr val="tx1"/>
                </a:solidFill>
                <a:latin typeface="+mn-lt"/>
                <a:cs typeface="Arial" panose="020B0604020202020204" pitchFamily="34" charset="0"/>
              </a:rPr>
              <a:t>VELUXforOffice Bold: bold command</a:t>
            </a: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VELUXforOffice Black: bold + italic commands</a:t>
            </a:r>
          </a:p>
          <a:p>
            <a:pPr eaLnBrk="1" fontAlgn="auto" hangingPunct="1">
              <a:spcBef>
                <a:spcPts val="0"/>
              </a:spcBef>
              <a:spcAft>
                <a:spcPts val="300"/>
              </a:spcAft>
              <a:buFont typeface="+mj-lt"/>
              <a:buNone/>
              <a:defRPr/>
            </a:pPr>
            <a:endParaRPr lang="en-GB" sz="1100" b="1" i="1" noProof="1">
              <a:solidFill>
                <a:schemeClr val="tx1"/>
              </a:solidFill>
              <a:latin typeface="+mn-lt"/>
              <a:cs typeface="Arial" panose="020B0604020202020204" pitchFamily="34" charset="0"/>
            </a:endParaRPr>
          </a:p>
          <a:p>
            <a:pPr eaLnBrk="1" fontAlgn="auto" hangingPunct="1">
              <a:spcBef>
                <a:spcPts val="0"/>
              </a:spcBef>
              <a:spcAft>
                <a:spcPts val="300"/>
              </a:spcAft>
              <a:buFont typeface="+mj-lt"/>
              <a:buNone/>
              <a:defRPr/>
            </a:pPr>
            <a:r>
              <a:rPr lang="en-GB" sz="1100" b="1" i="1" noProof="1">
                <a:solidFill>
                  <a:schemeClr val="tx1"/>
                </a:solidFill>
                <a:latin typeface="+mn-lt"/>
                <a:cs typeface="Arial" panose="020B0604020202020204" pitchFamily="34" charset="0"/>
              </a:rPr>
              <a:t>Use text styles</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Use the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-key to jump through levels.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ENTER</a:t>
            </a:r>
            <a:r>
              <a:rPr lang="en-GB" sz="1100" b="0" i="1" noProof="1">
                <a:solidFill>
                  <a:schemeClr val="tx1"/>
                </a:solidFill>
                <a:latin typeface="+mn-lt"/>
                <a:cs typeface="Arial" panose="020B0604020202020204" pitchFamily="34" charset="0"/>
              </a:rPr>
              <a:t>, then </a:t>
            </a:r>
            <a:r>
              <a:rPr lang="en-GB" sz="1100" b="1" i="1" noProof="1">
                <a:solidFill>
                  <a:schemeClr val="tx1"/>
                </a:solidFill>
                <a:latin typeface="+mn-lt"/>
                <a:cs typeface="Arial" panose="020B0604020202020204" pitchFamily="34" charset="0"/>
              </a:rPr>
              <a:t>TAB</a:t>
            </a:r>
            <a:r>
              <a:rPr lang="en-GB" sz="1100" b="0" i="1" noProof="1">
                <a:solidFill>
                  <a:schemeClr val="tx1"/>
                </a:solidFill>
                <a:latin typeface="+mn-lt"/>
                <a:cs typeface="Arial" panose="020B0604020202020204" pitchFamily="34" charset="0"/>
              </a:rPr>
              <a:t> to switch from one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level to the next level</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To go back in levels use </a:t>
            </a:r>
            <a:r>
              <a:rPr lang="en-GB" sz="1100" b="1" i="1" noProof="1">
                <a:solidFill>
                  <a:schemeClr val="tx1"/>
                </a:solidFill>
                <a:latin typeface="+mn-lt"/>
                <a:cs typeface="Arial" panose="020B0604020202020204" pitchFamily="34" charset="0"/>
              </a:rPr>
              <a:t>SHIFT-TAB</a:t>
            </a:r>
          </a:p>
          <a:p>
            <a:pPr eaLnBrk="1" fontAlgn="auto" hangingPunct="1">
              <a:spcBef>
                <a:spcPts val="0"/>
              </a:spcBef>
              <a:spcAft>
                <a:spcPts val="600"/>
              </a:spcAft>
              <a:buFont typeface="+mj-lt"/>
              <a:buNone/>
              <a:defRPr/>
            </a:pPr>
            <a:r>
              <a:rPr lang="en-GB" sz="1100" b="0" i="1" noProof="1">
                <a:solidFill>
                  <a:schemeClr val="tx1"/>
                </a:solidFill>
                <a:latin typeface="+mn-lt"/>
                <a:cs typeface="Arial" panose="020B0604020202020204" pitchFamily="34" charset="0"/>
              </a:rPr>
              <a:t>Alternatively, </a:t>
            </a:r>
            <a:r>
              <a:rPr lang="en-GB" sz="1100" b="1" i="1" noProof="1">
                <a:solidFill>
                  <a:schemeClr val="tx1"/>
                </a:solidFill>
                <a:latin typeface="+mn-lt"/>
                <a:cs typeface="Arial" panose="020B0604020202020204" pitchFamily="34" charset="0"/>
              </a:rPr>
              <a:t>Increase</a:t>
            </a:r>
            <a:r>
              <a:rPr lang="en-GB" sz="1100" b="0" i="1" noProof="1">
                <a:solidFill>
                  <a:schemeClr val="tx1"/>
                </a:solidFill>
                <a:latin typeface="+mn-lt"/>
                <a:cs typeface="Arial" panose="020B0604020202020204" pitchFamily="34" charset="0"/>
              </a:rPr>
              <a:t> and</a:t>
            </a:r>
            <a:br>
              <a:rPr lang="en-GB" sz="1100" b="0" i="1" noProof="1">
                <a:solidFill>
                  <a:schemeClr val="tx1"/>
                </a:solidFill>
                <a:latin typeface="+mn-lt"/>
                <a:cs typeface="Arial" panose="020B0604020202020204" pitchFamily="34" charset="0"/>
              </a:rPr>
            </a:br>
            <a:r>
              <a:rPr lang="en-GB" sz="1100" b="1" i="1" noProof="1">
                <a:solidFill>
                  <a:schemeClr val="tx1"/>
                </a:solidFill>
                <a:latin typeface="+mn-lt"/>
                <a:cs typeface="Arial" panose="020B0604020202020204" pitchFamily="34" charset="0"/>
              </a:rPr>
              <a:t>Decrease </a:t>
            </a:r>
            <a:r>
              <a:rPr lang="en-GB" sz="1100" b="0" i="1" noProof="1">
                <a:solidFill>
                  <a:schemeClr val="tx1"/>
                </a:solidFill>
                <a:latin typeface="+mn-lt"/>
                <a:cs typeface="Arial" panose="020B0604020202020204" pitchFamily="34" charset="0"/>
              </a:rPr>
              <a:t>list level can be used</a:t>
            </a:r>
          </a:p>
          <a:p>
            <a:pPr eaLnBrk="1" fontAlgn="auto" hangingPunct="1">
              <a:spcBef>
                <a:spcPts val="0"/>
              </a:spcBef>
              <a:spcAft>
                <a:spcPts val="300"/>
              </a:spcAft>
              <a:buFont typeface="+mj-lt"/>
              <a:buNone/>
              <a:defRPr/>
            </a:pPr>
            <a:endParaRPr lang="en-GB" sz="1100" b="0" i="1" noProof="1">
              <a:solidFill>
                <a:schemeClr val="tx1"/>
              </a:solidFill>
              <a:latin typeface="+mn-lt"/>
              <a:cs typeface="Arial" panose="020B0604020202020204" pitchFamily="34" charset="0"/>
            </a:endParaRP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Use layouts</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1. </a:t>
            </a:r>
            <a:r>
              <a:rPr lang="en-GB" sz="1100" b="0" i="1" noProof="1">
                <a:solidFill>
                  <a:schemeClr val="tx1"/>
                </a:solidFill>
                <a:latin typeface="+mn-lt"/>
                <a:cs typeface="Arial" panose="020B0604020202020204" pitchFamily="34" charset="0"/>
              </a:rPr>
              <a:t>Click the </a:t>
            </a:r>
            <a:r>
              <a:rPr lang="en-GB" sz="1100" b="1" i="1" noProof="1">
                <a:solidFill>
                  <a:schemeClr val="tx1"/>
                </a:solidFill>
                <a:latin typeface="+mn-lt"/>
                <a:cs typeface="Arial" panose="020B0604020202020204" pitchFamily="34" charset="0"/>
              </a:rPr>
              <a:t>Home tab</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2. </a:t>
            </a:r>
            <a:r>
              <a:rPr lang="en-GB" sz="1100" b="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New Slide </a:t>
            </a:r>
            <a:r>
              <a:rPr lang="en-GB" sz="1100" b="0" i="1" noProof="1">
                <a:solidFill>
                  <a:schemeClr val="tx1"/>
                </a:solidFill>
                <a:latin typeface="+mn-lt"/>
                <a:cs typeface="Arial" panose="020B0604020202020204" pitchFamily="34" charset="0"/>
              </a:rPr>
              <a:t>menu to insert new slide</a:t>
            </a:r>
          </a:p>
          <a:p>
            <a:pPr eaLnBrk="1" fontAlgn="auto" hangingPunct="1">
              <a:spcBef>
                <a:spcPts val="0"/>
              </a:spcBef>
              <a:spcAft>
                <a:spcPts val="600"/>
              </a:spcAft>
              <a:buFont typeface="+mj-lt"/>
              <a:buNone/>
              <a:defRPr/>
            </a:pPr>
            <a:r>
              <a:rPr lang="en-GB" sz="1100" b="1" i="1" noProof="1">
                <a:solidFill>
                  <a:schemeClr val="tx1"/>
                </a:solidFill>
                <a:latin typeface="+mn-lt"/>
                <a:cs typeface="Arial" panose="020B0604020202020204" pitchFamily="34" charset="0"/>
              </a:rPr>
              <a:t>3. </a:t>
            </a:r>
            <a:r>
              <a:rPr lang="en-GB" sz="1100" b="0" i="1" noProof="1">
                <a:solidFill>
                  <a:schemeClr val="tx1"/>
                </a:solidFill>
                <a:latin typeface="+mn-lt"/>
                <a:cs typeface="Arial" panose="020B0604020202020204" pitchFamily="34" charset="0"/>
              </a:rPr>
              <a:t>Choose </a:t>
            </a:r>
            <a:r>
              <a:rPr lang="en-GB" sz="1100" b="1" i="1" noProof="1">
                <a:solidFill>
                  <a:schemeClr val="tx1"/>
                </a:solidFill>
                <a:latin typeface="+mn-lt"/>
                <a:cs typeface="Arial" panose="020B0604020202020204" pitchFamily="34" charset="0"/>
              </a:rPr>
              <a:t>Layout</a:t>
            </a:r>
            <a:r>
              <a:rPr lang="en-GB" sz="1100" b="0" i="1" noProof="1">
                <a:solidFill>
                  <a:schemeClr val="tx1"/>
                </a:solidFill>
                <a:latin typeface="+mn-lt"/>
                <a:cs typeface="Arial" panose="020B0604020202020204" pitchFamily="34" charset="0"/>
              </a:rPr>
              <a:t> to change an appropriate </a:t>
            </a:r>
            <a:br>
              <a:rPr lang="en-GB" sz="1100" b="0" i="1" noProof="1">
                <a:solidFill>
                  <a:schemeClr val="tx1"/>
                </a:solidFill>
                <a:latin typeface="+mn-lt"/>
                <a:cs typeface="Arial" panose="020B0604020202020204" pitchFamily="34" charset="0"/>
              </a:rPr>
            </a:br>
            <a:r>
              <a:rPr lang="en-GB" sz="1100" b="0" i="1" noProof="1">
                <a:solidFill>
                  <a:schemeClr val="tx1"/>
                </a:solidFill>
                <a:latin typeface="+mn-lt"/>
                <a:cs typeface="Arial" panose="020B0604020202020204" pitchFamily="34" charset="0"/>
              </a:rPr>
              <a:t>layout from the "drop down" menu </a:t>
            </a:r>
          </a:p>
        </p:txBody>
      </p:sp>
      <p:sp>
        <p:nvSpPr>
          <p:cNvPr id="17" name="Title 1"/>
          <p:cNvSpPr txBox="1">
            <a:spLocks/>
          </p:cNvSpPr>
          <p:nvPr userDrawn="1"/>
        </p:nvSpPr>
        <p:spPr>
          <a:xfrm>
            <a:off x="358869" y="365127"/>
            <a:ext cx="11266394" cy="614589"/>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199" b="0" i="1">
                <a:solidFill>
                  <a:schemeClr val="tx1"/>
                </a:solidFill>
                <a:latin typeface="+mj-lt"/>
                <a:cs typeface="Arial" panose="020B0604020202020204" pitchFamily="34" charset="0"/>
              </a:rPr>
              <a:t>User guide – delete</a:t>
            </a:r>
            <a:r>
              <a:rPr lang="en-GB" sz="3199" b="0" i="1" baseline="0">
                <a:solidFill>
                  <a:schemeClr val="tx1"/>
                </a:solidFill>
                <a:latin typeface="+mj-lt"/>
                <a:cs typeface="Arial" panose="020B0604020202020204" pitchFamily="34" charset="0"/>
              </a:rPr>
              <a:t> before use</a:t>
            </a:r>
            <a:endParaRPr lang="en-GB" sz="3199" b="0" i="1">
              <a:solidFill>
                <a:schemeClr val="tx1"/>
              </a:solidFill>
              <a:latin typeface="+mj-lt"/>
              <a:cs typeface="Arial" panose="020B0604020202020204" pitchFamily="34" charset="0"/>
            </a:endParaRPr>
          </a:p>
        </p:txBody>
      </p:sp>
      <p:sp>
        <p:nvSpPr>
          <p:cNvPr id="15" name="Text Box 48"/>
          <p:cNvSpPr txBox="1">
            <a:spLocks noChangeArrowheads="1"/>
          </p:cNvSpPr>
          <p:nvPr userDrawn="1"/>
        </p:nvSpPr>
        <p:spPr bwMode="auto">
          <a:xfrm>
            <a:off x="8166641" y="1092231"/>
            <a:ext cx="3619473" cy="430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100" b="1" i="1" noProof="1">
                <a:solidFill>
                  <a:schemeClr val="tx1"/>
                </a:solidFill>
                <a:latin typeface="+mn-lt"/>
                <a:cs typeface="Arial" panose="020B0604020202020204" pitchFamily="34" charset="0"/>
              </a:rPr>
              <a:t>Insert footer, slide number, date</a:t>
            </a:r>
          </a:p>
          <a:p>
            <a:pPr marL="0" marR="0" indent="0" algn="l" defTabSz="914126" rtl="0" eaLnBrk="1" fontAlgn="auto" latinLnBrk="0" hangingPunct="1">
              <a:lnSpc>
                <a:spcPct val="100000"/>
              </a:lnSpc>
              <a:spcBef>
                <a:spcPts val="0"/>
              </a:spcBef>
              <a:spcAft>
                <a:spcPts val="600"/>
              </a:spcAft>
              <a:buClrTx/>
              <a:buSzTx/>
              <a:buFontTx/>
              <a:buNone/>
              <a:tabLst/>
              <a:defRPr/>
            </a:pPr>
            <a:r>
              <a:rPr lang="en-GB" sz="1100" b="0" i="1" kern="1200" noProof="1">
                <a:solidFill>
                  <a:schemeClr val="tx1"/>
                </a:solidFill>
                <a:latin typeface="+mn-lt"/>
                <a:ea typeface="+mn-ea"/>
                <a:cs typeface="Arial" panose="020B0604020202020204" pitchFamily="34" charset="0"/>
              </a:rPr>
              <a:t>Do this at the very end, so you get all the </a:t>
            </a:r>
            <a:br>
              <a:rPr lang="en-GB" sz="1100" b="0" i="1" kern="1200" noProof="1">
                <a:solidFill>
                  <a:schemeClr val="tx1"/>
                </a:solidFill>
                <a:latin typeface="+mn-lt"/>
                <a:ea typeface="+mn-ea"/>
                <a:cs typeface="Arial" panose="020B0604020202020204" pitchFamily="34" charset="0"/>
              </a:rPr>
            </a:br>
            <a:r>
              <a:rPr lang="en-GB" sz="1100" b="0" i="1" kern="1200" noProof="1">
                <a:solidFill>
                  <a:schemeClr val="tx1"/>
                </a:solidFill>
                <a:latin typeface="+mn-lt"/>
                <a:ea typeface="+mn-ea"/>
                <a:cs typeface="Arial" panose="020B0604020202020204" pitchFamily="34" charset="0"/>
              </a:rPr>
              <a:t>corrections with you</a:t>
            </a: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1. </a:t>
            </a:r>
            <a:r>
              <a:rPr lang="en-GB" altLang="da-DK" sz="1100" i="1" noProof="1">
                <a:solidFill>
                  <a:schemeClr val="tx1"/>
                </a:solidFill>
                <a:latin typeface="+mn-lt"/>
                <a:cs typeface="Arial" panose="020B0604020202020204" pitchFamily="34" charset="0"/>
              </a:rPr>
              <a:t>Click the </a:t>
            </a:r>
            <a:r>
              <a:rPr lang="en-GB" altLang="da-DK" sz="1100" b="1" i="1" noProof="1">
                <a:solidFill>
                  <a:schemeClr val="tx1"/>
                </a:solidFill>
                <a:latin typeface="+mn-lt"/>
                <a:cs typeface="Arial" panose="020B0604020202020204" pitchFamily="34" charset="0"/>
              </a:rPr>
              <a:t>Insert tab</a:t>
            </a:r>
            <a:endParaRPr lang="en-GB" altLang="da-DK" sz="1100" i="1" strike="sngStrike"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1100" b="1" i="1" noProof="1">
                <a:solidFill>
                  <a:schemeClr val="tx1"/>
                </a:solidFill>
                <a:latin typeface="+mn-lt"/>
                <a:cs typeface="Arial" panose="020B0604020202020204" pitchFamily="34" charset="0"/>
              </a:rPr>
              <a:t>2. </a:t>
            </a:r>
            <a:r>
              <a:rPr lang="en-GB" altLang="da-DK" sz="1100" b="0" i="1" noProof="1">
                <a:solidFill>
                  <a:schemeClr val="tx1"/>
                </a:solidFill>
                <a:latin typeface="+mn-lt"/>
                <a:cs typeface="Arial" panose="020B0604020202020204" pitchFamily="34" charset="0"/>
              </a:rPr>
              <a:t>Clickon</a:t>
            </a:r>
            <a:r>
              <a:rPr lang="en-GB" altLang="da-DK" sz="1100" b="1" i="1" noProof="1">
                <a:solidFill>
                  <a:schemeClr val="tx1"/>
                </a:solidFill>
                <a:latin typeface="+mn-lt"/>
                <a:cs typeface="Arial" panose="020B0604020202020204" pitchFamily="34" charset="0"/>
              </a:rPr>
              <a:t> Header and Footer </a:t>
            </a:r>
            <a:br>
              <a:rPr lang="en-GB" altLang="da-DK" sz="1100" b="1" i="1" noProof="1">
                <a:solidFill>
                  <a:schemeClr val="tx1"/>
                </a:solidFill>
                <a:latin typeface="+mn-lt"/>
                <a:cs typeface="Arial" panose="020B0604020202020204" pitchFamily="34" charset="0"/>
              </a:rPr>
            </a:br>
            <a:r>
              <a:rPr lang="en-GB" altLang="da-DK" sz="1100" b="0" i="1" noProof="1">
                <a:solidFill>
                  <a:schemeClr val="tx1"/>
                </a:solidFill>
                <a:latin typeface="+mn-lt"/>
                <a:cs typeface="Arial" panose="020B0604020202020204" pitchFamily="34" charset="0"/>
              </a:rPr>
              <a:t>(write the desired text)</a:t>
            </a:r>
          </a:p>
          <a:p>
            <a:pPr eaLnBrk="1" hangingPunct="1">
              <a:spcBef>
                <a:spcPts val="0"/>
              </a:spcBef>
              <a:spcAft>
                <a:spcPts val="600"/>
              </a:spcAft>
              <a:defRPr/>
            </a:pPr>
            <a:r>
              <a:rPr lang="en-GB" sz="1100" b="1" i="1" noProof="1">
                <a:solidFill>
                  <a:schemeClr val="tx1"/>
                </a:solidFill>
                <a:latin typeface="+mn-lt"/>
                <a:cs typeface="Arial" panose="020B0604020202020204" pitchFamily="34" charset="0"/>
              </a:rPr>
              <a:t>3. </a:t>
            </a:r>
            <a:r>
              <a:rPr lang="en-GB" sz="1100" i="1" noProof="1">
                <a:solidFill>
                  <a:schemeClr val="tx1"/>
                </a:solidFill>
                <a:latin typeface="+mn-lt"/>
                <a:cs typeface="Arial" panose="020B0604020202020204" pitchFamily="34" charset="0"/>
              </a:rPr>
              <a:t>Click </a:t>
            </a:r>
            <a:r>
              <a:rPr lang="en-GB" sz="1100" b="1" i="1" noProof="1">
                <a:solidFill>
                  <a:schemeClr val="tx1"/>
                </a:solidFill>
                <a:latin typeface="+mn-lt"/>
                <a:cs typeface="Arial" panose="020B0604020202020204" pitchFamily="34" charset="0"/>
              </a:rPr>
              <a:t>Apply to All</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or </a:t>
            </a:r>
            <a:r>
              <a:rPr lang="en-GB" sz="1100" b="1" i="1" noProof="1">
                <a:solidFill>
                  <a:schemeClr val="tx1"/>
                </a:solidFill>
                <a:latin typeface="+mn-lt"/>
                <a:cs typeface="Arial" panose="020B0604020202020204" pitchFamily="34" charset="0"/>
              </a:rPr>
              <a:t>Apply </a:t>
            </a:r>
            <a:r>
              <a:rPr lang="en-GB" sz="1100" b="0" i="1" noProof="1">
                <a:solidFill>
                  <a:schemeClr val="tx1"/>
                </a:solidFill>
                <a:latin typeface="+mn-lt"/>
                <a:cs typeface="Arial" panose="020B0604020202020204" pitchFamily="34" charset="0"/>
              </a:rPr>
              <a:t>if only used on one slide</a:t>
            </a:r>
          </a:p>
          <a:p>
            <a:pPr eaLnBrk="1" hangingPunct="1">
              <a:spcAft>
                <a:spcPts val="600"/>
              </a:spcAft>
              <a:defRPr/>
            </a:pPr>
            <a:endParaRPr lang="en-GB" sz="1100" b="0" i="1" noProof="1">
              <a:solidFill>
                <a:schemeClr val="tx1"/>
              </a:solidFill>
              <a:latin typeface="+mn-lt"/>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30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view drawing guides</a:t>
            </a:r>
          </a:p>
          <a:p>
            <a:pPr marL="0" marR="0" lvl="0" indent="0" algn="l" defTabSz="914400" rtl="0" eaLnBrk="1" fontAlgn="auto"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View</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tab, set tick mark next to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Guides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 Alt + F9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for quick viewing of guides</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Manual guides</a:t>
            </a:r>
          </a:p>
          <a:p>
            <a:pPr marL="0" marR="0" lvl="0" indent="0" algn="l" defTabSz="914400" rtl="0" eaLnBrk="1" fontAlgn="base" latinLnBrk="0" hangingPunct="1">
              <a:lnSpc>
                <a:spcPct val="100000"/>
              </a:lnSpc>
              <a:spcBef>
                <a:spcPts val="0"/>
              </a:spcBef>
              <a:spcAft>
                <a:spcPts val="240"/>
              </a:spcAft>
              <a:buClrTx/>
              <a:buSzTx/>
              <a:buFont typeface="+mj-lt"/>
              <a:buNone/>
              <a:tabLst/>
              <a:defRPr/>
            </a:pP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Make manual guides, right-click on the page choose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Grid and Guides – Add xxx Guide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they will then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appear on all </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your slides</a:t>
            </a:r>
          </a:p>
          <a:p>
            <a:pPr eaLnBrk="1" hangingPunct="1">
              <a:spcAft>
                <a:spcPts val="600"/>
              </a:spcAft>
              <a:defRPr/>
            </a:pPr>
            <a:endParaRPr lang="en-GB" sz="1100" b="0" i="1" noProof="1">
              <a:solidFill>
                <a:schemeClr val="tx1"/>
              </a:solidFill>
              <a:latin typeface="+mn-lt"/>
              <a:cs typeface="Arial" panose="020B0604020202020204" pitchFamily="34" charset="0"/>
            </a:endParaRPr>
          </a:p>
        </p:txBody>
      </p:sp>
      <p:sp>
        <p:nvSpPr>
          <p:cNvPr id="18" name="AutoShape 4"/>
          <p:cNvSpPr>
            <a:spLocks/>
          </p:cNvSpPr>
          <p:nvPr userDrawn="1"/>
        </p:nvSpPr>
        <p:spPr bwMode="gray">
          <a:xfrm>
            <a:off x="4263549" y="1073195"/>
            <a:ext cx="2567190" cy="4455066"/>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100" b="1" i="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1100" i="1" noProof="1">
                <a:solidFill>
                  <a:schemeClr val="tx1"/>
                </a:solidFill>
                <a:latin typeface="+mn-lt"/>
                <a:cs typeface="Arial" panose="020B0604020202020204" pitchFamily="34" charset="0"/>
              </a:rPr>
              <a:t>On slides with pictureplaceholder, </a:t>
            </a:r>
            <a:br>
              <a:rPr lang="en-GB" sz="1100" i="1" noProof="1">
                <a:solidFill>
                  <a:schemeClr val="tx1"/>
                </a:solidFill>
                <a:latin typeface="+mn-lt"/>
                <a:cs typeface="Arial" panose="020B0604020202020204" pitchFamily="34" charset="0"/>
              </a:rPr>
            </a:br>
            <a:r>
              <a:rPr lang="en-GB" sz="1100" i="1" noProof="1">
                <a:solidFill>
                  <a:schemeClr val="tx1"/>
                </a:solidFill>
                <a:latin typeface="+mn-lt"/>
                <a:cs typeface="Arial" panose="020B0604020202020204" pitchFamily="34" charset="0"/>
              </a:rPr>
              <a:t>click on the icon and</a:t>
            </a:r>
            <a:r>
              <a:rPr lang="en-GB" sz="1100" i="1" baseline="0" noProof="1">
                <a:solidFill>
                  <a:schemeClr val="tx1"/>
                </a:solidFill>
                <a:latin typeface="+mn-lt"/>
                <a:cs typeface="Arial" panose="020B0604020202020204" pitchFamily="34" charset="0"/>
              </a:rPr>
              <a:t> choose </a:t>
            </a:r>
            <a:r>
              <a:rPr lang="en-GB" sz="1100" b="1" i="1" noProof="1">
                <a:solidFill>
                  <a:schemeClr val="tx1"/>
                </a:solidFill>
                <a:latin typeface="+mn-lt"/>
                <a:cs typeface="Arial" panose="020B0604020202020204" pitchFamily="34" charset="0"/>
              </a:rPr>
              <a:t>Insert</a:t>
            </a: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Change picture</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a:t>
            </a: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Crop </a:t>
            </a: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to change size or focus</a:t>
            </a:r>
            <a:b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br>
            <a:r>
              <a:rPr kumimoji="0" lang="en-GB"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of the picture</a:t>
            </a:r>
            <a:endParaRPr kumimoji="0" lang="en-GB"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If you want to scale the picture, hold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SHIFT-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key down while dragging the corners of the picture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Hint:</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If you delete the picture and  insert a new one, the picture may lie in front of the text or graphic, if this happens, select the picture, right-click and choose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Send to Back</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400" rtl="0" eaLnBrk="0" fontAlgn="auto" latinLnBrk="0" hangingPunct="0">
              <a:lnSpc>
                <a:spcPct val="100000"/>
              </a:lnSpc>
              <a:spcBef>
                <a:spcPts val="0"/>
              </a:spcBef>
              <a:spcAft>
                <a:spcPts val="600"/>
              </a:spcAft>
              <a:buClrTx/>
              <a:buSzTx/>
              <a:buFont typeface="+mj-lt"/>
              <a:buNone/>
              <a:tabLst/>
              <a:defRPr/>
            </a:pPr>
            <a:r>
              <a:rPr kumimoji="0" lang="en-GB"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slide</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1.</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 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Home tab</a:t>
            </a:r>
            <a:endParaRPr kumimoji="0" lang="en-GB" altLang="da-DK" sz="1100" b="0" i="1" u="none" strike="sng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240"/>
              </a:spcAft>
              <a:buClrTx/>
              <a:buSzTx/>
              <a:buFont typeface="+mj-lt"/>
              <a:buNone/>
              <a:tabLst/>
              <a:defRPr/>
            </a:pP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2.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Click the </a:t>
            </a:r>
            <a:r>
              <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Reset </a:t>
            </a:r>
            <a:r>
              <a:rPr kumimoji="0" lang="en-GB" altLang="da-DK" sz="1100" b="0" i="1" u="none" strike="noStrike" kern="1200" cap="none" spc="0" normalizeH="0" baseline="0" noProof="1">
                <a:ln>
                  <a:noFill/>
                </a:ln>
                <a:solidFill>
                  <a:srgbClr val="000000"/>
                </a:solidFill>
                <a:effectLst/>
                <a:uLnTx/>
                <a:uFillTx/>
                <a:latin typeface="VeluxForOffice"/>
                <a:ea typeface="+mn-ea"/>
                <a:cs typeface="Arial" panose="020B0604020202020204" pitchFamily="34" charset="0"/>
              </a:rPr>
              <a:t>menu to reset position, size and formatting of the slide placeholders to their default settings</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GB" altLang="da-DK" sz="1100" b="1" i="1" u="none" strike="noStrike" kern="1200" cap="none" spc="0" normalizeH="0" baseline="0" noProof="1">
              <a:ln>
                <a:noFill/>
              </a:ln>
              <a:solidFill>
                <a:srgbClr val="000000"/>
              </a:solidFill>
              <a:effectLst/>
              <a:uLnTx/>
              <a:uFillTx/>
              <a:latin typeface="VeluxForOffice"/>
              <a:ea typeface="+mn-ea"/>
              <a:cs typeface="Arial" panose="020B0604020202020204" pitchFamily="34" charset="0"/>
            </a:endParaRPr>
          </a:p>
          <a:p>
            <a:pPr eaLnBrk="1" fontAlgn="auto" hangingPunct="1">
              <a:spcBef>
                <a:spcPts val="0"/>
              </a:spcBef>
              <a:spcAft>
                <a:spcPts val="240"/>
              </a:spcAft>
              <a:buFont typeface="+mj-lt"/>
              <a:buNone/>
              <a:defRPr/>
            </a:pPr>
            <a:endParaRPr lang="en-GB" sz="1100" b="1" i="1" noProof="1">
              <a:solidFill>
                <a:schemeClr val="tx1"/>
              </a:solidFill>
              <a:latin typeface="+mn-lt"/>
              <a:cs typeface="Arial" panose="020B0604020202020204" pitchFamily="34" charset="0"/>
            </a:endParaRPr>
          </a:p>
        </p:txBody>
      </p:sp>
      <p:pic>
        <p:nvPicPr>
          <p:cNvPr id="23" name="Billede 22"/>
          <p:cNvPicPr>
            <a:picLocks noChangeAspect="1"/>
          </p:cNvPicPr>
          <p:nvPr userDrawn="1"/>
        </p:nvPicPr>
        <p:blipFill>
          <a:blip r:embed="rId2"/>
          <a:stretch>
            <a:fillRect/>
          </a:stretch>
        </p:blipFill>
        <p:spPr>
          <a:xfrm>
            <a:off x="6922201" y="2061397"/>
            <a:ext cx="337400" cy="321707"/>
          </a:xfrm>
          <a:prstGeom prst="rect">
            <a:avLst/>
          </a:prstGeom>
        </p:spPr>
      </p:pic>
      <p:sp>
        <p:nvSpPr>
          <p:cNvPr id="6" name="Rectangle 4"/>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a:p>
        </p:txBody>
      </p:sp>
      <p:sp>
        <p:nvSpPr>
          <p:cNvPr id="4" name="Rectangle 2"/>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GB" sz="1800"/>
          </a:p>
        </p:txBody>
      </p:sp>
      <p:pic>
        <p:nvPicPr>
          <p:cNvPr id="5" name="Picture 4"/>
          <p:cNvPicPr>
            <a:picLocks noChangeAspect="1"/>
          </p:cNvPicPr>
          <p:nvPr userDrawn="1"/>
        </p:nvPicPr>
        <p:blipFill>
          <a:blip r:embed="rId3"/>
          <a:stretch>
            <a:fillRect/>
          </a:stretch>
        </p:blipFill>
        <p:spPr>
          <a:xfrm>
            <a:off x="6943603" y="1394527"/>
            <a:ext cx="262151" cy="256054"/>
          </a:xfrm>
          <a:prstGeom prst="rect">
            <a:avLst/>
          </a:prstGeom>
        </p:spPr>
      </p:pic>
      <p:pic>
        <p:nvPicPr>
          <p:cNvPr id="19" name="Picture 18"/>
          <p:cNvPicPr>
            <a:picLocks noChangeAspect="1"/>
          </p:cNvPicPr>
          <p:nvPr userDrawn="1"/>
        </p:nvPicPr>
        <p:blipFill>
          <a:blip r:embed="rId4"/>
          <a:stretch>
            <a:fillRect/>
          </a:stretch>
        </p:blipFill>
        <p:spPr>
          <a:xfrm>
            <a:off x="6922201" y="4549105"/>
            <a:ext cx="492452" cy="200416"/>
          </a:xfrm>
          <a:prstGeom prst="rect">
            <a:avLst/>
          </a:prstGeom>
        </p:spPr>
      </p:pic>
      <p:pic>
        <p:nvPicPr>
          <p:cNvPr id="13" name="Picture 12"/>
          <p:cNvPicPr>
            <a:picLocks noChangeAspect="1"/>
          </p:cNvPicPr>
          <p:nvPr userDrawn="1"/>
        </p:nvPicPr>
        <p:blipFill>
          <a:blip r:embed="rId5"/>
          <a:stretch>
            <a:fillRect/>
          </a:stretch>
        </p:blipFill>
        <p:spPr>
          <a:xfrm>
            <a:off x="2996070" y="5276777"/>
            <a:ext cx="324764" cy="578237"/>
          </a:xfrm>
          <a:prstGeom prst="rect">
            <a:avLst/>
          </a:prstGeom>
        </p:spPr>
      </p:pic>
      <p:pic>
        <p:nvPicPr>
          <p:cNvPr id="16" name="Billede 15"/>
          <p:cNvPicPr>
            <a:picLocks noChangeAspect="1"/>
          </p:cNvPicPr>
          <p:nvPr userDrawn="1"/>
        </p:nvPicPr>
        <p:blipFill rotWithShape="1">
          <a:blip r:embed="rId6"/>
          <a:srcRect l="36944" r="2272" b="69429"/>
          <a:stretch/>
        </p:blipFill>
        <p:spPr>
          <a:xfrm>
            <a:off x="2990297" y="5890245"/>
            <a:ext cx="593368" cy="192211"/>
          </a:xfrm>
          <a:prstGeom prst="rect">
            <a:avLst/>
          </a:prstGeom>
        </p:spPr>
      </p:pic>
      <p:pic>
        <p:nvPicPr>
          <p:cNvPr id="28" name="Billede 27"/>
          <p:cNvPicPr>
            <a:picLocks noChangeAspect="1"/>
          </p:cNvPicPr>
          <p:nvPr userDrawn="1"/>
        </p:nvPicPr>
        <p:blipFill>
          <a:blip r:embed="rId7"/>
          <a:stretch>
            <a:fillRect/>
          </a:stretch>
        </p:blipFill>
        <p:spPr>
          <a:xfrm>
            <a:off x="2968958" y="4562640"/>
            <a:ext cx="549328" cy="285228"/>
          </a:xfrm>
          <a:prstGeom prst="rect">
            <a:avLst/>
          </a:prstGeom>
        </p:spPr>
      </p:pic>
      <p:pic>
        <p:nvPicPr>
          <p:cNvPr id="2" name="Billede 1"/>
          <p:cNvPicPr>
            <a:picLocks noChangeAspect="1"/>
          </p:cNvPicPr>
          <p:nvPr userDrawn="1"/>
        </p:nvPicPr>
        <p:blipFill>
          <a:blip r:embed="rId8"/>
          <a:stretch>
            <a:fillRect/>
          </a:stretch>
        </p:blipFill>
        <p:spPr>
          <a:xfrm>
            <a:off x="6877598" y="2547655"/>
            <a:ext cx="359695" cy="335309"/>
          </a:xfrm>
          <a:prstGeom prst="rect">
            <a:avLst/>
          </a:prstGeom>
        </p:spPr>
      </p:pic>
      <p:pic>
        <p:nvPicPr>
          <p:cNvPr id="2050" name="Picture 2" descr="C:\Users\taw\AppData\Local\Temp\SNAGHTMLaf298051.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95042" y="4875669"/>
            <a:ext cx="1948802" cy="1333044"/>
          </a:xfrm>
          <a:prstGeom prst="rect">
            <a:avLst/>
          </a:prstGeom>
          <a:noFill/>
          <a:extLst>
            <a:ext uri="{909E8E84-426E-40DD-AFC4-6F175D3DCCD1}">
              <a14:hiddenFill xmlns:a14="http://schemas.microsoft.com/office/drawing/2010/main">
                <a:solidFill>
                  <a:srgbClr val="FFFFFF"/>
                </a:solidFill>
              </a14:hiddenFill>
            </a:ext>
          </a:extLst>
        </p:spPr>
      </p:pic>
      <p:sp>
        <p:nvSpPr>
          <p:cNvPr id="3" name="Date_DateCustomA"/>
          <p:cNvSpPr>
            <a:spLocks noGrp="1"/>
          </p:cNvSpPr>
          <p:nvPr>
            <p:ph type="dt" sz="half" idx="10"/>
          </p:nvPr>
        </p:nvSpPr>
        <p:spPr>
          <a:xfrm>
            <a:off x="0" y="6912000"/>
            <a:ext cx="0" cy="0"/>
          </a:xfrm>
        </p:spPr>
        <p:txBody>
          <a:bodyPr/>
          <a:lstStyle>
            <a:lvl1pPr>
              <a:defRPr>
                <a:noFill/>
              </a:defRPr>
            </a:lvl1pPr>
          </a:lstStyle>
          <a:p>
            <a:endParaRPr lang="en-GB"/>
          </a:p>
        </p:txBody>
      </p:sp>
      <p:sp>
        <p:nvSpPr>
          <p:cNvPr id="7" name="FLD_Presentation" hidden="1"/>
          <p:cNvSpPr>
            <a:spLocks noGrp="1"/>
          </p:cNvSpPr>
          <p:nvPr>
            <p:ph type="ftr" sz="quarter" idx="11"/>
          </p:nvPr>
        </p:nvSpPr>
        <p:spPr>
          <a:xfrm>
            <a:off x="0" y="6912000"/>
            <a:ext cx="0" cy="0"/>
          </a:xfrm>
        </p:spPr>
        <p:txBody>
          <a:bodyPr/>
          <a:lstStyle>
            <a:lvl1pPr>
              <a:defRPr>
                <a:noFill/>
              </a:defRPr>
            </a:lvl1pPr>
          </a:lstStyle>
          <a:p>
            <a:endParaRPr lang="en-GB"/>
          </a:p>
        </p:txBody>
      </p:sp>
      <p:sp>
        <p:nvSpPr>
          <p:cNvPr id="8" name="Slide Number Placeholder 7"/>
          <p:cNvSpPr>
            <a:spLocks noGrp="1"/>
          </p:cNvSpPr>
          <p:nvPr>
            <p:ph type="sldNum" sz="quarter" idx="12"/>
          </p:nvPr>
        </p:nvSpPr>
        <p:spPr>
          <a:xfrm>
            <a:off x="0" y="6912000"/>
            <a:ext cx="0" cy="0"/>
          </a:xfrm>
        </p:spPr>
        <p:txBody>
          <a:bodyPr/>
          <a:lstStyle>
            <a:lvl1pPr>
              <a:defRPr>
                <a:noFill/>
              </a:defRPr>
            </a:lvl1pPr>
          </a:lstStyle>
          <a:p>
            <a:fld id="{10292E62-ABCD-4E1A-9CD4-1F4D24B7AC52}" type="slidenum">
              <a:rPr lang="en-GB" smtClean="0"/>
              <a:pPr/>
              <a:t>‹#›</a:t>
            </a:fld>
            <a:endParaRPr lang="en-GB"/>
          </a:p>
        </p:txBody>
      </p:sp>
      <p:pic>
        <p:nvPicPr>
          <p:cNvPr id="9" name="Picture 8"/>
          <p:cNvPicPr>
            <a:picLocks noChangeAspect="1"/>
          </p:cNvPicPr>
          <p:nvPr userDrawn="1"/>
        </p:nvPicPr>
        <p:blipFill>
          <a:blip r:embed="rId10"/>
          <a:stretch>
            <a:fillRect/>
          </a:stretch>
        </p:blipFill>
        <p:spPr>
          <a:xfrm>
            <a:off x="2976056" y="3291196"/>
            <a:ext cx="495367" cy="314286"/>
          </a:xfrm>
          <a:prstGeom prst="rect">
            <a:avLst/>
          </a:prstGeom>
        </p:spPr>
      </p:pic>
      <p:pic>
        <p:nvPicPr>
          <p:cNvPr id="10" name="Picture 9"/>
          <p:cNvPicPr>
            <a:picLocks noChangeAspect="1"/>
          </p:cNvPicPr>
          <p:nvPr userDrawn="1"/>
        </p:nvPicPr>
        <p:blipFill>
          <a:blip r:embed="rId11"/>
          <a:stretch>
            <a:fillRect/>
          </a:stretch>
        </p:blipFill>
        <p:spPr>
          <a:xfrm>
            <a:off x="3035045" y="2875927"/>
            <a:ext cx="285788" cy="295238"/>
          </a:xfrm>
          <a:prstGeom prst="rect">
            <a:avLst/>
          </a:prstGeom>
        </p:spPr>
      </p:pic>
      <p:pic>
        <p:nvPicPr>
          <p:cNvPr id="11" name="Picture 10"/>
          <p:cNvPicPr>
            <a:picLocks noChangeAspect="1"/>
          </p:cNvPicPr>
          <p:nvPr userDrawn="1"/>
        </p:nvPicPr>
        <p:blipFill>
          <a:blip r:embed="rId12"/>
          <a:stretch>
            <a:fillRect/>
          </a:stretch>
        </p:blipFill>
        <p:spPr>
          <a:xfrm>
            <a:off x="3025884" y="2644352"/>
            <a:ext cx="285788" cy="276190"/>
          </a:xfrm>
          <a:prstGeom prst="rect">
            <a:avLst/>
          </a:prstGeom>
        </p:spPr>
      </p:pic>
    </p:spTree>
    <p:extLst>
      <p:ext uri="{BB962C8B-B14F-4D97-AF65-F5344CB8AC3E}">
        <p14:creationId xmlns:p14="http://schemas.microsoft.com/office/powerpoint/2010/main" val="1722606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503868" y="1620000"/>
            <a:ext cx="11183565" cy="4230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03870" y="504000"/>
            <a:ext cx="11183564"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620169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Inhaltsplatzhalter 4"/>
          <p:cNvSpPr>
            <a:spLocks noGrp="1"/>
          </p:cNvSpPr>
          <p:nvPr>
            <p:ph sz="quarter" idx="11" hasCustomPrompt="1"/>
            <p:custDataLst>
              <p:tags r:id="rId1"/>
            </p:custDataLst>
          </p:nvPr>
        </p:nvSpPr>
        <p:spPr>
          <a:xfrm>
            <a:off x="431801" y="1066802"/>
            <a:ext cx="11322051" cy="5326063"/>
          </a:xfrm>
        </p:spPr>
        <p:txBody>
          <a:bodyPr/>
          <a:lstStyle/>
          <a:p>
            <a:pPr lvl="0"/>
            <a:r>
              <a:rPr lang="en-US"/>
              <a:t>Click to edit textbox</a:t>
            </a:r>
          </a:p>
          <a:p>
            <a:pPr lvl="1"/>
            <a:r>
              <a:rPr lang="en-US"/>
              <a:t>Second level</a:t>
            </a:r>
          </a:p>
          <a:p>
            <a:pPr lvl="2"/>
            <a:r>
              <a:rPr lang="en-US"/>
              <a:t>Third level</a:t>
            </a:r>
          </a:p>
        </p:txBody>
      </p:sp>
      <p:sp>
        <p:nvSpPr>
          <p:cNvPr id="6" name="Titel 5"/>
          <p:cNvSpPr>
            <a:spLocks noGrp="1"/>
          </p:cNvSpPr>
          <p:nvPr>
            <p:ph type="title" hasCustomPrompt="1"/>
            <p:custDataLst>
              <p:tags r:id="rId2"/>
            </p:custDataLst>
          </p:nvPr>
        </p:nvSpPr>
        <p:spPr/>
        <p:txBody>
          <a:bodyPr/>
          <a:lstStyle/>
          <a:p>
            <a:r>
              <a:rPr lang="en-US"/>
              <a:t>Click to edit title</a:t>
            </a:r>
          </a:p>
        </p:txBody>
      </p:sp>
      <p:sp>
        <p:nvSpPr>
          <p:cNvPr id="2" name="Slide Number Placeholder 1"/>
          <p:cNvSpPr>
            <a:spLocks noGrp="1"/>
          </p:cNvSpPr>
          <p:nvPr>
            <p:ph type="sldNum" sz="quarter" idx="12"/>
            <p:custDataLst>
              <p:tags r:id="rId3"/>
            </p:custDataLst>
          </p:nvPr>
        </p:nvSpPr>
        <p:spPr/>
        <p:txBody>
          <a:bodyPr/>
          <a:lstStyle/>
          <a:p>
            <a:pPr>
              <a:defRPr/>
            </a:pPr>
            <a:fld id="{9FE9B532-9981-48ED-9B56-A0E4FB8BEBF1}" type="slidenum">
              <a:rPr lang="en-GB" smtClean="0"/>
              <a:pPr>
                <a:defRPr/>
              </a:pPr>
              <a:t>‹#›</a:t>
            </a:fld>
            <a:endParaRPr lang="en-GB"/>
          </a:p>
        </p:txBody>
      </p:sp>
    </p:spTree>
    <p:extLst>
      <p:ext uri="{BB962C8B-B14F-4D97-AF65-F5344CB8AC3E}">
        <p14:creationId xmlns:p14="http://schemas.microsoft.com/office/powerpoint/2010/main" val="51350900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0" i="0"/>
            </a:lvl1pPr>
          </a:lstStyle>
          <a:p>
            <a:r>
              <a:rPr lang="en-GB"/>
              <a:t>Click to add Chapter title</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a:p>
        </p:txBody>
      </p:sp>
      <p:sp>
        <p:nvSpPr>
          <p:cNvPr id="4" name="FLD_Presentation"/>
          <p:cNvSpPr>
            <a:spLocks noGrp="1"/>
          </p:cNvSpPr>
          <p:nvPr>
            <p:ph type="ftr" sz="quarter" idx="11"/>
          </p:nvPr>
        </p:nvSpPr>
        <p:spPr/>
        <p:txBody>
          <a:bodyPr/>
          <a:lstStyle/>
          <a:p>
            <a:endParaRPr lang="en-GB"/>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a:p>
        </p:txBody>
      </p:sp>
    </p:spTree>
    <p:extLst>
      <p:ext uri="{BB962C8B-B14F-4D97-AF65-F5344CB8AC3E}">
        <p14:creationId xmlns:p14="http://schemas.microsoft.com/office/powerpoint/2010/main" val="3231938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0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6863" y="1542362"/>
            <a:ext cx="5756313" cy="4957590"/>
          </a:xfrm>
        </p:spPr>
        <p:txBody>
          <a:bodyPr>
            <a:normAutofit/>
          </a:bodyPr>
          <a:lstStyle>
            <a:lvl1pPr>
              <a:defRPr sz="3200"/>
            </a:lvl1pPr>
            <a:lvl2pPr>
              <a:defRPr sz="28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35547" y="1542362"/>
            <a:ext cx="5684703" cy="4957590"/>
          </a:xfrm>
        </p:spPr>
        <p:txBody>
          <a:bodyPr>
            <a:normAutofit/>
          </a:bodyPr>
          <a:lstStyle>
            <a:lvl1pPr>
              <a:defRPr sz="3200"/>
            </a:lvl1pPr>
            <a:lvl2pPr>
              <a:defRPr sz="28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5259A517-F91F-40C9-A3E8-C74640BC19ED}"/>
              </a:ext>
            </a:extLst>
          </p:cNvPr>
          <p:cNvSpPr>
            <a:spLocks noGrp="1"/>
          </p:cNvSpPr>
          <p:nvPr>
            <p:ph type="title"/>
          </p:nvPr>
        </p:nvSpPr>
        <p:spPr/>
        <p:txBody>
          <a:bodyPr/>
          <a:lstStyle/>
          <a:p>
            <a:r>
              <a:rPr lang="en-US"/>
              <a:t>Click to edit Master title style</a:t>
            </a:r>
            <a:endParaRPr lang="en-GB"/>
          </a:p>
        </p:txBody>
      </p:sp>
      <p:cxnSp>
        <p:nvCxnSpPr>
          <p:cNvPr id="7" name="Straight Connector 6">
            <a:extLst>
              <a:ext uri="{FF2B5EF4-FFF2-40B4-BE49-F238E27FC236}">
                <a16:creationId xmlns:a16="http://schemas.microsoft.com/office/drawing/2014/main" id="{87CE7711-EC95-4003-A84F-3ED0433F0377}"/>
              </a:ext>
            </a:extLst>
          </p:cNvPr>
          <p:cNvCxnSpPr>
            <a:cxnSpLocks/>
          </p:cNvCxnSpPr>
          <p:nvPr userDrawn="1"/>
        </p:nvCxnSpPr>
        <p:spPr>
          <a:xfrm>
            <a:off x="231354" y="1260733"/>
            <a:ext cx="11732964" cy="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26770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Excelerateds2p ">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37744"/>
            <a:ext cx="12191999" cy="1199263"/>
          </a:xfrm>
        </p:spPr>
        <p:txBody>
          <a:bodyPr/>
          <a:lstStyle>
            <a:lvl1pPr algn="ctr">
              <a:defRPr>
                <a:solidFill>
                  <a:schemeClr val="tx1">
                    <a:lumMod val="65000"/>
                    <a:lumOff val="35000"/>
                  </a:schemeClr>
                </a:solidFill>
                <a:latin typeface="Century Gothic" panose="020B0502020202020204" pitchFamily="34" charset="0"/>
              </a:defRPr>
            </a:lvl1pPr>
          </a:lstStyle>
          <a:p>
            <a:r>
              <a:rPr lang="en-US"/>
              <a:t>Click to edit Master title style</a:t>
            </a:r>
            <a:endParaRPr lang="en-GB"/>
          </a:p>
        </p:txBody>
      </p:sp>
      <p:sp>
        <p:nvSpPr>
          <p:cNvPr id="7" name="Text Placeholder 6"/>
          <p:cNvSpPr>
            <a:spLocks noGrp="1"/>
          </p:cNvSpPr>
          <p:nvPr>
            <p:ph type="body" sz="quarter" idx="10"/>
          </p:nvPr>
        </p:nvSpPr>
        <p:spPr>
          <a:xfrm>
            <a:off x="1624076" y="1714500"/>
            <a:ext cx="9008936" cy="4826000"/>
          </a:xfrm>
        </p:spPr>
        <p:txBody>
          <a:bodyPr>
            <a:normAutofit/>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5424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xcelerateds2p ">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37744"/>
            <a:ext cx="12191999" cy="1199263"/>
          </a:xfrm>
        </p:spPr>
        <p:txBody>
          <a:bodyPr/>
          <a:lstStyle>
            <a:lvl1pPr algn="ctr">
              <a:defRPr>
                <a:solidFill>
                  <a:schemeClr val="tx1">
                    <a:lumMod val="65000"/>
                    <a:lumOff val="35000"/>
                  </a:schemeClr>
                </a:solidFill>
                <a:latin typeface="Century Gothic" panose="020B0502020202020204" pitchFamily="34" charset="0"/>
              </a:defRPr>
            </a:lvl1pPr>
          </a:lstStyle>
          <a:p>
            <a:r>
              <a:rPr lang="en-US"/>
              <a:t>Click to edit Master title style</a:t>
            </a:r>
            <a:endParaRPr lang="en-GB"/>
          </a:p>
        </p:txBody>
      </p:sp>
      <p:sp>
        <p:nvSpPr>
          <p:cNvPr id="7" name="Text Placeholder 6"/>
          <p:cNvSpPr>
            <a:spLocks noGrp="1"/>
          </p:cNvSpPr>
          <p:nvPr>
            <p:ph type="body" sz="quarter" idx="10"/>
          </p:nvPr>
        </p:nvSpPr>
        <p:spPr>
          <a:xfrm>
            <a:off x="1624076" y="2367466"/>
            <a:ext cx="9008936" cy="4147634"/>
          </a:xfrm>
        </p:spPr>
        <p:txBody>
          <a:bodyPr>
            <a:normAutofit/>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031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49424"/>
            <a:ext cx="5181600" cy="4676775"/>
          </a:xfrm>
        </p:spPr>
        <p:txBody>
          <a:bodyPr>
            <a:normAutofit/>
          </a:bodyPr>
          <a:lstStyle>
            <a:lvl1pPr>
              <a:defRPr sz="1600"/>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749424"/>
            <a:ext cx="5181600" cy="4676775"/>
          </a:xfrm>
        </p:spPr>
        <p:txBody>
          <a:bodyPr>
            <a:normAutofit/>
          </a:bodyPr>
          <a:lstStyle>
            <a:lvl1pPr>
              <a:defRPr sz="1600"/>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p:cNvSpPr>
            <a:spLocks noGrp="1"/>
          </p:cNvSpPr>
          <p:nvPr>
            <p:ph type="title"/>
          </p:nvPr>
        </p:nvSpPr>
        <p:spPr>
          <a:xfrm>
            <a:off x="0" y="237744"/>
            <a:ext cx="12191999" cy="1199263"/>
          </a:xfrm>
        </p:spPr>
        <p:txBody>
          <a:bodyPr/>
          <a:lstStyle>
            <a:lvl1pPr algn="ctr">
              <a:defRPr>
                <a:solidFill>
                  <a:schemeClr val="tx1">
                    <a:lumMod val="65000"/>
                    <a:lumOff val="35000"/>
                  </a:schemeClr>
                </a:solidFill>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37014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FD08-2A62-4C99-A8D0-D6D53E2A7E5A}"/>
              </a:ext>
            </a:extLst>
          </p:cNvPr>
          <p:cNvSpPr>
            <a:spLocks noGrp="1"/>
          </p:cNvSpPr>
          <p:nvPr>
            <p:ph type="title"/>
          </p:nvPr>
        </p:nvSpPr>
        <p:spPr/>
        <p:txBody>
          <a:body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80F6F0C9-6CC3-4D26-9DB6-309A900B0C83}"/>
              </a:ext>
            </a:extLst>
          </p:cNvPr>
          <p:cNvCxnSpPr>
            <a:cxnSpLocks/>
          </p:cNvCxnSpPr>
          <p:nvPr/>
        </p:nvCxnSpPr>
        <p:spPr>
          <a:xfrm>
            <a:off x="225846" y="1271755"/>
            <a:ext cx="11732964" cy="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4779622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Excelerateds2p ">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37744"/>
            <a:ext cx="12191999" cy="1199263"/>
          </a:xfrm>
        </p:spPr>
        <p:txBody>
          <a:bodyPr/>
          <a:lstStyle>
            <a:lvl1pPr algn="ctr">
              <a:defRPr>
                <a:solidFill>
                  <a:schemeClr val="tx1">
                    <a:lumMod val="65000"/>
                    <a:lumOff val="35000"/>
                  </a:schemeClr>
                </a:solidFill>
                <a:latin typeface="Century Gothic" panose="020B0502020202020204" pitchFamily="34" charset="0"/>
              </a:defRPr>
            </a:lvl1pPr>
          </a:lstStyle>
          <a:p>
            <a:r>
              <a:rPr lang="en-US"/>
              <a:t>Click to edit Master title style</a:t>
            </a:r>
            <a:endParaRPr lang="en-GB"/>
          </a:p>
        </p:txBody>
      </p:sp>
      <p:sp>
        <p:nvSpPr>
          <p:cNvPr id="7" name="Text Placeholder 6"/>
          <p:cNvSpPr>
            <a:spLocks noGrp="1"/>
          </p:cNvSpPr>
          <p:nvPr>
            <p:ph type="body" sz="quarter" idx="10"/>
          </p:nvPr>
        </p:nvSpPr>
        <p:spPr>
          <a:xfrm>
            <a:off x="1624076" y="1714500"/>
            <a:ext cx="9008936" cy="4826000"/>
          </a:xfrm>
        </p:spPr>
        <p:txBody>
          <a:bodyPr>
            <a:normAutofit/>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5424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xcelerateds2p ">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37744"/>
            <a:ext cx="12191999" cy="1199263"/>
          </a:xfrm>
        </p:spPr>
        <p:txBody>
          <a:bodyPr/>
          <a:lstStyle>
            <a:lvl1pPr algn="ctr">
              <a:defRPr>
                <a:solidFill>
                  <a:schemeClr val="tx1">
                    <a:lumMod val="65000"/>
                    <a:lumOff val="35000"/>
                  </a:schemeClr>
                </a:solidFill>
                <a:latin typeface="Century Gothic" panose="020B0502020202020204" pitchFamily="34" charset="0"/>
              </a:defRPr>
            </a:lvl1pPr>
          </a:lstStyle>
          <a:p>
            <a:r>
              <a:rPr lang="en-US"/>
              <a:t>Click to edit Master title style</a:t>
            </a:r>
            <a:endParaRPr lang="en-GB"/>
          </a:p>
        </p:txBody>
      </p:sp>
      <p:sp>
        <p:nvSpPr>
          <p:cNvPr id="7" name="Text Placeholder 6"/>
          <p:cNvSpPr>
            <a:spLocks noGrp="1"/>
          </p:cNvSpPr>
          <p:nvPr>
            <p:ph type="body" sz="quarter" idx="10"/>
          </p:nvPr>
        </p:nvSpPr>
        <p:spPr>
          <a:xfrm>
            <a:off x="1624076" y="2367466"/>
            <a:ext cx="9008936" cy="4147634"/>
          </a:xfrm>
        </p:spPr>
        <p:txBody>
          <a:bodyPr>
            <a:normAutofit/>
          </a:bodyPr>
          <a:lstStyle>
            <a:lvl1pPr>
              <a:defRPr sz="16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0314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49424"/>
            <a:ext cx="5181600" cy="4676775"/>
          </a:xfrm>
        </p:spPr>
        <p:txBody>
          <a:bodyPr>
            <a:normAutofit/>
          </a:bodyPr>
          <a:lstStyle>
            <a:lvl1pPr>
              <a:defRPr sz="1600"/>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749424"/>
            <a:ext cx="5181600" cy="4676775"/>
          </a:xfrm>
        </p:spPr>
        <p:txBody>
          <a:bodyPr>
            <a:normAutofit/>
          </a:bodyPr>
          <a:lstStyle>
            <a:lvl1pPr>
              <a:defRPr sz="1600"/>
            </a:lvl1pPr>
            <a:lvl2pPr>
              <a:defRPr sz="1400"/>
            </a:lvl2pPr>
            <a:lvl3pPr>
              <a:defRPr sz="1200"/>
            </a:lvl3pPr>
            <a:lvl4pPr>
              <a:defRPr sz="11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p:cNvSpPr>
            <a:spLocks noGrp="1"/>
          </p:cNvSpPr>
          <p:nvPr>
            <p:ph type="title"/>
          </p:nvPr>
        </p:nvSpPr>
        <p:spPr>
          <a:xfrm>
            <a:off x="0" y="237744"/>
            <a:ext cx="12191999" cy="1199263"/>
          </a:xfrm>
        </p:spPr>
        <p:txBody>
          <a:bodyPr/>
          <a:lstStyle>
            <a:lvl1pPr algn="ctr">
              <a:defRPr>
                <a:solidFill>
                  <a:schemeClr val="tx1">
                    <a:lumMod val="65000"/>
                    <a:lumOff val="35000"/>
                  </a:schemeClr>
                </a:solidFill>
                <a:latin typeface="Century Gothic" panose="020B0502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37014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FD08-2A62-4C99-A8D0-D6D53E2A7E5A}"/>
              </a:ext>
            </a:extLst>
          </p:cNvPr>
          <p:cNvSpPr>
            <a:spLocks noGrp="1"/>
          </p:cNvSpPr>
          <p:nvPr>
            <p:ph type="title"/>
          </p:nvPr>
        </p:nvSpPr>
        <p:spPr/>
        <p:txBody>
          <a:bodyPr/>
          <a:lstStyle/>
          <a:p>
            <a:r>
              <a:rPr lang="en-US"/>
              <a:t>Click to edit Master title style</a:t>
            </a:r>
            <a:endParaRPr lang="en-GB"/>
          </a:p>
        </p:txBody>
      </p:sp>
      <p:cxnSp>
        <p:nvCxnSpPr>
          <p:cNvPr id="8" name="Straight Connector 7">
            <a:extLst>
              <a:ext uri="{FF2B5EF4-FFF2-40B4-BE49-F238E27FC236}">
                <a16:creationId xmlns:a16="http://schemas.microsoft.com/office/drawing/2014/main" id="{80F6F0C9-6CC3-4D26-9DB6-309A900B0C83}"/>
              </a:ext>
            </a:extLst>
          </p:cNvPr>
          <p:cNvCxnSpPr>
            <a:cxnSpLocks/>
          </p:cNvCxnSpPr>
          <p:nvPr/>
        </p:nvCxnSpPr>
        <p:spPr>
          <a:xfrm>
            <a:off x="225846" y="1271755"/>
            <a:ext cx="11732964" cy="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4779622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2BE1-3562-48C0-9B02-28FAAD346731}"/>
              </a:ext>
            </a:extLst>
          </p:cNvPr>
          <p:cNvSpPr>
            <a:spLocks noGrp="1"/>
          </p:cNvSpPr>
          <p:nvPr>
            <p:ph type="title"/>
          </p:nvPr>
        </p:nvSpPr>
        <p:spPr>
          <a:xfrm>
            <a:off x="371473" y="327026"/>
            <a:ext cx="9686926" cy="673100"/>
          </a:xfrm>
          <a:prstGeom prst="rect">
            <a:avLst/>
          </a:prstGeom>
        </p:spPr>
        <p:txBody>
          <a:bodyPr>
            <a:normAutofit/>
          </a:bodyPr>
          <a:lstStyle>
            <a:lvl1pPr>
              <a:defRPr sz="3600">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161219-AECB-433E-850C-E0F2AFECE75A}"/>
              </a:ext>
            </a:extLst>
          </p:cNvPr>
          <p:cNvSpPr>
            <a:spLocks noGrp="1"/>
          </p:cNvSpPr>
          <p:nvPr>
            <p:ph idx="1"/>
          </p:nvPr>
        </p:nvSpPr>
        <p:spPr>
          <a:xfrm>
            <a:off x="371472" y="1320005"/>
            <a:ext cx="9686927" cy="4976019"/>
          </a:xfrm>
          <a:prstGeom prst="rect">
            <a:avLst/>
          </a:prstGeom>
        </p:spPr>
        <p:txBody>
          <a:bodyPr/>
          <a:lstStyle>
            <a:lvl1pPr marL="2286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1pPr>
            <a:lvl2pPr marL="6858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buClr>
                <a:schemeClr val="accent1"/>
              </a:buClr>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0845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video">
    <p:spTree>
      <p:nvGrpSpPr>
        <p:cNvPr id="1" name=""/>
        <p:cNvGrpSpPr/>
        <p:nvPr/>
      </p:nvGrpSpPr>
      <p:grpSpPr>
        <a:xfrm>
          <a:off x="0" y="0"/>
          <a:ext cx="0" cy="0"/>
          <a:chOff x="0" y="0"/>
          <a:chExt cx="0" cy="0"/>
        </a:xfrm>
      </p:grpSpPr>
      <p:sp>
        <p:nvSpPr>
          <p:cNvPr id="8" name="Media Placeholder 2"/>
          <p:cNvSpPr>
            <a:spLocks noGrp="1"/>
          </p:cNvSpPr>
          <p:nvPr>
            <p:ph type="media" sz="quarter" idx="13" hasCustomPrompt="1"/>
          </p:nvPr>
        </p:nvSpPr>
        <p:spPr>
          <a:xfrm>
            <a:off x="-1" y="0"/>
            <a:ext cx="12192000" cy="6858000"/>
          </a:xfrm>
          <a:solidFill>
            <a:schemeClr val="bg1"/>
          </a:solidFill>
        </p:spPr>
        <p:txBody>
          <a:bodyPr tIns="2844000" anchor="ctr" anchorCtr="0">
            <a:normAutofit/>
          </a:bodyPr>
          <a:lstStyle>
            <a:lvl1pPr marL="0" marR="0" indent="0" algn="ctr" defTabSz="914400" rtl="0" eaLnBrk="1" fontAlgn="base" latinLnBrk="0" hangingPunct="1">
              <a:lnSpc>
                <a:spcPct val="90000"/>
              </a:lnSpc>
              <a:spcBef>
                <a:spcPts val="0"/>
              </a:spcBef>
              <a:spcAft>
                <a:spcPct val="0"/>
              </a:spcAft>
              <a:buClrTx/>
              <a:buSzPct val="80000"/>
              <a:buFontTx/>
              <a:buNone/>
              <a:tabLst/>
              <a:defRPr sz="2100"/>
            </a:lvl1pPr>
          </a:lstStyle>
          <a:p>
            <a:pPr marL="0" marR="0" lvl="0" indent="0" algn="ctr" defTabSz="914400" rtl="0" eaLnBrk="1" fontAlgn="base" latinLnBrk="0" hangingPunct="1">
              <a:lnSpc>
                <a:spcPct val="90000"/>
              </a:lnSpc>
              <a:spcBef>
                <a:spcPts val="0"/>
              </a:spcBef>
              <a:spcAft>
                <a:spcPct val="0"/>
              </a:spcAft>
              <a:buClrTx/>
              <a:buSzPct val="80000"/>
              <a:buFontTx/>
              <a:buNone/>
              <a:tabLst/>
              <a:defRPr/>
            </a:pPr>
            <a:r>
              <a:rPr lang="en-GB"/>
              <a:t>Click here and insert media via ribbon Insert - Video</a:t>
            </a:r>
          </a:p>
        </p:txBody>
      </p:sp>
      <p:sp>
        <p:nvSpPr>
          <p:cNvPr id="3" name="Title 1"/>
          <p:cNvSpPr>
            <a:spLocks noGrp="1"/>
          </p:cNvSpPr>
          <p:nvPr>
            <p:ph type="title" hasCustomPrompt="1"/>
          </p:nvPr>
        </p:nvSpPr>
        <p:spPr>
          <a:xfrm>
            <a:off x="358870" y="2105026"/>
            <a:ext cx="9521128" cy="1127133"/>
          </a:xfrm>
        </p:spPr>
        <p:txBody>
          <a:bodyPr anchor="b" anchorCtr="0">
            <a:normAutofit/>
          </a:bodyPr>
          <a:lstStyle>
            <a:lvl1pPr>
              <a:lnSpc>
                <a:spcPct val="90000"/>
              </a:lnSpc>
              <a:defRPr sz="3900" b="0" i="0"/>
            </a:lvl1pPr>
          </a:lstStyle>
          <a:p>
            <a:r>
              <a:rPr lang="en-GB"/>
              <a:t>Click to add Chapter title</a:t>
            </a:r>
          </a:p>
        </p:txBody>
      </p:sp>
      <p:sp>
        <p:nvSpPr>
          <p:cNvPr id="7" name="Subtitle 2"/>
          <p:cNvSpPr>
            <a:spLocks noGrp="1"/>
          </p:cNvSpPr>
          <p:nvPr>
            <p:ph type="subTitle" idx="1" hasCustomPrompt="1"/>
          </p:nvPr>
        </p:nvSpPr>
        <p:spPr>
          <a:xfrm>
            <a:off x="358870" y="3284984"/>
            <a:ext cx="9521128" cy="1113408"/>
          </a:xfrm>
        </p:spPr>
        <p:txBody>
          <a:bodyPr anchor="t" anchorCtr="0"/>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chapter subtitle</a:t>
            </a:r>
          </a:p>
        </p:txBody>
      </p:sp>
      <p:sp>
        <p:nvSpPr>
          <p:cNvPr id="2" name="Date_DateCustomA" hidden="1"/>
          <p:cNvSpPr>
            <a:spLocks noGrp="1"/>
          </p:cNvSpPr>
          <p:nvPr>
            <p:ph type="dt" sz="half" idx="10"/>
          </p:nvPr>
        </p:nvSpPr>
        <p:spPr>
          <a:xfrm>
            <a:off x="0" y="6912000"/>
            <a:ext cx="0" cy="0"/>
          </a:xfrm>
        </p:spPr>
        <p:txBody>
          <a:bodyPr/>
          <a:lstStyle>
            <a:lvl1pPr>
              <a:defRPr>
                <a:noFill/>
              </a:defRPr>
            </a:lvl1pPr>
          </a:lstStyle>
          <a:p>
            <a:endParaRPr lang="en-GB"/>
          </a:p>
        </p:txBody>
      </p:sp>
      <p:sp>
        <p:nvSpPr>
          <p:cNvPr id="4" name="FLD_Presentation"/>
          <p:cNvSpPr>
            <a:spLocks noGrp="1"/>
          </p:cNvSpPr>
          <p:nvPr>
            <p:ph type="ftr" sz="quarter" idx="11"/>
          </p:nvPr>
        </p:nvSpPr>
        <p:spPr/>
        <p:txBody>
          <a:bodyPr/>
          <a:lstStyle/>
          <a:p>
            <a:endParaRPr lang="en-GB"/>
          </a:p>
        </p:txBody>
      </p:sp>
      <p:sp>
        <p:nvSpPr>
          <p:cNvPr id="5" name="Slide Number Placeholder 4" hidden="1"/>
          <p:cNvSpPr>
            <a:spLocks noGrp="1"/>
          </p:cNvSpPr>
          <p:nvPr>
            <p:ph type="sldNum" sz="quarter" idx="12"/>
          </p:nvPr>
        </p:nvSpPr>
        <p:spPr/>
        <p:txBody>
          <a:bodyPr/>
          <a:lstStyle/>
          <a:p>
            <a:fld id="{10292E62-ABCD-4E1A-9CD4-1F4D24B7AC52}" type="slidenum">
              <a:rPr lang="en-GB" smtClean="0"/>
              <a:pPr/>
              <a:t>‹#›</a:t>
            </a:fld>
            <a:endParaRPr lang="en-GB"/>
          </a:p>
        </p:txBody>
      </p:sp>
      <p:sp>
        <p:nvSpPr>
          <p:cNvPr id="9" name="Text Placeholder 10"/>
          <p:cNvSpPr>
            <a:spLocks noGrp="1"/>
          </p:cNvSpPr>
          <p:nvPr>
            <p:ph type="body" sz="quarter" idx="15" hasCustomPrompt="1"/>
          </p:nvPr>
        </p:nvSpPr>
        <p:spPr>
          <a:xfrm>
            <a:off x="10658776" y="360000"/>
            <a:ext cx="1188309" cy="403200"/>
          </a:xfrm>
          <a:blipFill>
            <a:blip r:embed="rId2"/>
            <a:stretch>
              <a:fillRect/>
            </a:stretch>
          </a:blipFill>
        </p:spPr>
        <p:txBody>
          <a:bodyPr bIns="7200" anchor="t" anchorCtr="0">
            <a:normAutofit/>
          </a:bodyPr>
          <a:lstStyle>
            <a:lvl1pPr marL="0" indent="0">
              <a:buFontTx/>
              <a:buNone/>
              <a:defRPr sz="100"/>
            </a:lvl1pPr>
          </a:lstStyle>
          <a:p>
            <a:pPr lvl="0"/>
            <a:r>
              <a:rPr lang="en-GB"/>
              <a:t>.</a:t>
            </a:r>
          </a:p>
        </p:txBody>
      </p:sp>
    </p:spTree>
    <p:extLst>
      <p:ext uri="{BB962C8B-B14F-4D97-AF65-F5344CB8AC3E}">
        <p14:creationId xmlns:p14="http://schemas.microsoft.com/office/powerpoint/2010/main" val="722089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Title/Section Header V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E22-C8EE-4BC2-966D-8A3708767CB5}"/>
              </a:ext>
            </a:extLst>
          </p:cNvPr>
          <p:cNvSpPr>
            <a:spLocks noGrp="1"/>
          </p:cNvSpPr>
          <p:nvPr>
            <p:ph type="title" hasCustomPrompt="1"/>
          </p:nvPr>
        </p:nvSpPr>
        <p:spPr>
          <a:xfrm>
            <a:off x="7734298" y="768350"/>
            <a:ext cx="4124325" cy="3000005"/>
          </a:xfrm>
          <a:prstGeom prst="rect">
            <a:avLst/>
          </a:prstGeom>
        </p:spPr>
        <p:txBody>
          <a:bodyPr anchor="b">
            <a:noAutofit/>
          </a:bodyPr>
          <a:lstStyle>
            <a:lvl1pPr>
              <a:defRPr sz="3600">
                <a:solidFill>
                  <a:schemeClr val="accent1"/>
                </a:solidFill>
              </a:defRPr>
            </a:lvl1pPr>
          </a:lstStyle>
          <a:p>
            <a:r>
              <a:rPr lang="en-US"/>
              <a:t>Section Title</a:t>
            </a:r>
            <a:endParaRPr lang="en-GB"/>
          </a:p>
        </p:txBody>
      </p:sp>
      <p:sp>
        <p:nvSpPr>
          <p:cNvPr id="3" name="Text Placeholder 2">
            <a:extLst>
              <a:ext uri="{FF2B5EF4-FFF2-40B4-BE49-F238E27FC236}">
                <a16:creationId xmlns:a16="http://schemas.microsoft.com/office/drawing/2014/main" id="{74F322B4-778D-494D-866D-25A428A82879}"/>
              </a:ext>
            </a:extLst>
          </p:cNvPr>
          <p:cNvSpPr>
            <a:spLocks noGrp="1"/>
          </p:cNvSpPr>
          <p:nvPr>
            <p:ph type="body" idx="1" hasCustomPrompt="1"/>
          </p:nvPr>
        </p:nvSpPr>
        <p:spPr>
          <a:xfrm>
            <a:off x="7734298" y="4039047"/>
            <a:ext cx="4124325" cy="1500187"/>
          </a:xfrm>
          <a:prstGeom prst="rect">
            <a:avLst/>
          </a:prstGeom>
        </p:spPr>
        <p:txBody>
          <a:bodyPr/>
          <a:lstStyle>
            <a:lvl1pPr marL="0" indent="0">
              <a:buNone/>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Tree>
    <p:extLst>
      <p:ext uri="{BB962C8B-B14F-4D97-AF65-F5344CB8AC3E}">
        <p14:creationId xmlns:p14="http://schemas.microsoft.com/office/powerpoint/2010/main" val="2275522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asic Title and Content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2BE1-3562-48C0-9B02-28FAAD346731}"/>
              </a:ext>
            </a:extLst>
          </p:cNvPr>
          <p:cNvSpPr>
            <a:spLocks noGrp="1"/>
          </p:cNvSpPr>
          <p:nvPr>
            <p:ph type="title"/>
          </p:nvPr>
        </p:nvSpPr>
        <p:spPr>
          <a:xfrm>
            <a:off x="685800" y="327026"/>
            <a:ext cx="11112624" cy="673100"/>
          </a:xfrm>
          <a:prstGeom prst="rect">
            <a:avLst/>
          </a:prstGeom>
        </p:spPr>
        <p:txBody>
          <a:bodyPr>
            <a:normAutofit/>
          </a:bodyPr>
          <a:lstStyle>
            <a:lvl1pPr>
              <a:defRPr sz="3600">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947355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AB22-D6F7-F26E-18A2-2BC3CF8775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C0F5ECE-289B-22A2-51F7-A917D9DDA1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0534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358869" y="1663700"/>
            <a:ext cx="11476472" cy="4564800"/>
          </a:xfrm>
          <a:prstGeom prst="rect">
            <a:avLst/>
          </a:prstGeom>
        </p:spPr>
        <p:txBody>
          <a:bodyPr/>
          <a:lstStyle>
            <a:lvl1pPr marL="0" indent="0">
              <a:buFont typeface="Arial" panose="020B0604020202020204" pitchFamily="34" charset="0"/>
              <a:buChar char="​"/>
              <a:defRPr baseline="0"/>
            </a:lvl1pPr>
            <a:lvl2pPr marL="180000">
              <a:defRPr sz="2800"/>
            </a:lvl2pPr>
            <a:lvl3pPr marL="360000">
              <a:defRPr sz="2100"/>
            </a:lvl3pPr>
            <a:lvl4pPr>
              <a:defRPr sz="1800"/>
            </a:lvl4pPr>
          </a:lstStyle>
          <a:p>
            <a:pPr lvl="0"/>
            <a:r>
              <a:rPr lang="en-GB" noProof="0"/>
              <a:t>Use TAB and SHIFT+TAB to jump between text- and bullet-levels. Click ENTER and TAB for next level   </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p:txBody>
          <a:bodyPr/>
          <a:lstStyle>
            <a:lvl1pPr>
              <a:defRPr/>
            </a:lvl1pPr>
          </a:lstStyle>
          <a:p>
            <a:fld id="{02B5E496-C20A-4259-82D6-EE90691934EF}" type="slidenum">
              <a:rPr lang="en-GB" noProof="0" smtClean="0"/>
              <a:pPr/>
              <a:t>‹#›</a:t>
            </a:fld>
            <a:endParaRPr lang="en-GB" noProof="0"/>
          </a:p>
        </p:txBody>
      </p:sp>
      <p:sp>
        <p:nvSpPr>
          <p:cNvPr id="2" name="Date_DateCustomA" hidden="1"/>
          <p:cNvSpPr>
            <a:spLocks noGrp="1"/>
          </p:cNvSpPr>
          <p:nvPr>
            <p:ph type="dt" sz="half" idx="13"/>
          </p:nvPr>
        </p:nvSpPr>
        <p:spPr/>
        <p:txBody>
          <a:bodyPr/>
          <a:lstStyle/>
          <a:p>
            <a:endParaRPr lang="en-GB"/>
          </a:p>
        </p:txBody>
      </p:sp>
      <p:sp>
        <p:nvSpPr>
          <p:cNvPr id="5" name="FLD_Presentation"/>
          <p:cNvSpPr>
            <a:spLocks noGrp="1"/>
          </p:cNvSpPr>
          <p:nvPr>
            <p:ph type="ftr" sz="quarter" idx="14"/>
          </p:nvPr>
        </p:nvSpPr>
        <p:spPr/>
        <p:txBody>
          <a:bodyPr/>
          <a:lstStyle/>
          <a:p>
            <a:endParaRPr lang="en-GB"/>
          </a:p>
        </p:txBody>
      </p:sp>
      <p:sp>
        <p:nvSpPr>
          <p:cNvPr id="11" name="Subtitle 2"/>
          <p:cNvSpPr>
            <a:spLocks noGrp="1"/>
          </p:cNvSpPr>
          <p:nvPr>
            <p:ph type="subTitle" idx="15" hasCustomPrompt="1"/>
          </p:nvPr>
        </p:nvSpPr>
        <p:spPr>
          <a:xfrm>
            <a:off x="358870" y="316800"/>
            <a:ext cx="9508730"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1970655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0" name="Content Placeholder 8"/>
          <p:cNvSpPr>
            <a:spLocks noGrp="1"/>
          </p:cNvSpPr>
          <p:nvPr>
            <p:ph sz="quarter" idx="16" hasCustomPrompt="1"/>
          </p:nvPr>
        </p:nvSpPr>
        <p:spPr>
          <a:xfrm>
            <a:off x="4270454" y="1663700"/>
            <a:ext cx="7561088" cy="4541839"/>
          </a:xfrm>
        </p:spPr>
        <p:txBody>
          <a:bodyPr/>
          <a:lstStyle>
            <a:lvl1pPr>
              <a:defRPr sz="2000" baseline="0"/>
            </a:lvl1pPr>
            <a:lvl2pPr>
              <a:defRPr sz="2000"/>
            </a:lvl2pPr>
            <a:lvl3pPr>
              <a:defRPr sz="1800"/>
            </a:lvl3pPr>
            <a:lvl4pPr>
              <a:defRPr sz="1600"/>
            </a:lvl4pPr>
            <a:lvl5pPr>
              <a:defRPr sz="1400"/>
            </a:lvl5pPr>
          </a:lstStyle>
          <a:p>
            <a:pPr lvl="0"/>
            <a:r>
              <a:rPr lang="en-GB"/>
              <a:t>Insert picture, chart or table</a:t>
            </a:r>
          </a:p>
          <a:p>
            <a:pPr lvl="1"/>
            <a:r>
              <a:rPr lang="en-GB"/>
              <a:t>Second level</a:t>
            </a:r>
          </a:p>
          <a:p>
            <a:pPr lvl="2"/>
            <a:r>
              <a:rPr lang="en-GB"/>
              <a:t>Third level</a:t>
            </a:r>
          </a:p>
          <a:p>
            <a:pPr lvl="3"/>
            <a:r>
              <a:rPr lang="en-GB"/>
              <a:t>Fourth level</a:t>
            </a:r>
          </a:p>
          <a:p>
            <a:pPr lvl="4"/>
            <a:r>
              <a:rPr lang="en-GB"/>
              <a:t>Fifth level</a:t>
            </a:r>
          </a:p>
        </p:txBody>
      </p:sp>
      <p:sp>
        <p:nvSpPr>
          <p:cNvPr id="14" name="Text Placeholder 2"/>
          <p:cNvSpPr>
            <a:spLocks noGrp="1"/>
          </p:cNvSpPr>
          <p:nvPr>
            <p:ph type="body" sz="quarter" idx="13" hasCustomPrompt="1"/>
          </p:nvPr>
        </p:nvSpPr>
        <p:spPr>
          <a:xfrm>
            <a:off x="358868"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17" name="Subtitle 2"/>
          <p:cNvSpPr>
            <a:spLocks noGrp="1"/>
          </p:cNvSpPr>
          <p:nvPr>
            <p:ph type="subTitle" idx="1" hasCustomPrompt="1"/>
          </p:nvPr>
        </p:nvSpPr>
        <p:spPr>
          <a:xfrm>
            <a:off x="358870" y="316800"/>
            <a:ext cx="9508730"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15119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tex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0" name="Content Placeholder 8"/>
          <p:cNvSpPr>
            <a:spLocks noGrp="1"/>
          </p:cNvSpPr>
          <p:nvPr>
            <p:ph sz="quarter" idx="16" hasCustomPrompt="1"/>
          </p:nvPr>
        </p:nvSpPr>
        <p:spPr>
          <a:xfrm>
            <a:off x="360094" y="1663700"/>
            <a:ext cx="7561088" cy="4541838"/>
          </a:xfrm>
        </p:spPr>
        <p:txBody>
          <a:bodyPr/>
          <a:lstStyle>
            <a:lvl1pPr>
              <a:defRPr sz="2000" baseline="0"/>
            </a:lvl1pPr>
            <a:lvl2pPr>
              <a:defRPr sz="2000"/>
            </a:lvl2pPr>
            <a:lvl3pPr>
              <a:defRPr sz="1800"/>
            </a:lvl3pPr>
            <a:lvl4pPr>
              <a:defRPr sz="1600"/>
            </a:lvl4pPr>
            <a:lvl5pPr>
              <a:defRPr sz="1400"/>
            </a:lvl5pPr>
          </a:lstStyle>
          <a:p>
            <a:pPr lvl="0"/>
            <a:r>
              <a:rPr lang="en-GB"/>
              <a:t>Insert picture, chart or table</a:t>
            </a:r>
          </a:p>
          <a:p>
            <a:pPr lvl="1"/>
            <a:r>
              <a:rPr lang="en-GB"/>
              <a:t>Second level</a:t>
            </a:r>
          </a:p>
          <a:p>
            <a:pPr lvl="2"/>
            <a:r>
              <a:rPr lang="en-GB"/>
              <a:t>Third level</a:t>
            </a:r>
          </a:p>
          <a:p>
            <a:pPr lvl="3"/>
            <a:r>
              <a:rPr lang="en-GB"/>
              <a:t>Fourth level</a:t>
            </a:r>
          </a:p>
          <a:p>
            <a:pPr lvl="4"/>
            <a:r>
              <a:rPr lang="en-GB"/>
              <a:t>Fifth level</a:t>
            </a:r>
          </a:p>
        </p:txBody>
      </p:sp>
      <p:sp>
        <p:nvSpPr>
          <p:cNvPr id="14" name="Text Placeholder 2"/>
          <p:cNvSpPr>
            <a:spLocks noGrp="1"/>
          </p:cNvSpPr>
          <p:nvPr>
            <p:ph type="body" sz="quarter" idx="13" hasCustomPrompt="1"/>
          </p:nvPr>
        </p:nvSpPr>
        <p:spPr>
          <a:xfrm>
            <a:off x="8183634" y="1663700"/>
            <a:ext cx="3666493" cy="4564800"/>
          </a:xfrm>
        </p:spPr>
        <p:txBody>
          <a:bodyPr>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17" name="Subtitle 2"/>
          <p:cNvSpPr>
            <a:spLocks noGrp="1"/>
          </p:cNvSpPr>
          <p:nvPr>
            <p:ph type="subTitle" idx="1" hasCustomPrompt="1"/>
          </p:nvPr>
        </p:nvSpPr>
        <p:spPr>
          <a:xfrm>
            <a:off x="358870" y="316800"/>
            <a:ext cx="9507443"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305151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and 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p:txBody>
          <a:bodyPr/>
          <a:lstStyle/>
          <a:p>
            <a:r>
              <a:rPr lang="en-GB"/>
              <a:t>Click to Add Title</a:t>
            </a:r>
          </a:p>
        </p:txBody>
      </p:sp>
      <p:sp>
        <p:nvSpPr>
          <p:cNvPr id="15" name="Text Placeholder 2"/>
          <p:cNvSpPr>
            <a:spLocks noGrp="1"/>
          </p:cNvSpPr>
          <p:nvPr>
            <p:ph type="body" sz="quarter" idx="13" hasCustomPrompt="1"/>
          </p:nvPr>
        </p:nvSpPr>
        <p:spPr>
          <a:xfrm>
            <a:off x="358868" y="1663700"/>
            <a:ext cx="3666494" cy="4564800"/>
          </a:xfrm>
        </p:spPr>
        <p:txBody>
          <a:bodyPr numCol="1" spcCol="237600">
            <a:noAutofit/>
          </a:bodyPr>
          <a:lstStyle>
            <a:lvl1pPr marL="0" indent="0">
              <a:lnSpc>
                <a:spcPct val="90000"/>
              </a:lnSpc>
              <a:buSzPct val="100000"/>
              <a:buFont typeface="Arial" panose="020B0604020202020204" pitchFamily="34" charset="0"/>
              <a:buChar char="​"/>
              <a:defRPr sz="2100"/>
            </a:lvl1pPr>
            <a:lvl2pPr marL="180000">
              <a:defRPr sz="2100" i="1"/>
            </a:lvl2pPr>
            <a:lvl3pPr marL="360000">
              <a:defRPr sz="1800" i="1"/>
            </a:lvl3pPr>
            <a:lvl4pPr marL="540000">
              <a:defRPr sz="1600" i="1"/>
            </a:lvl4pPr>
            <a:lvl5pPr>
              <a:defRPr sz="1400" i="1"/>
            </a:lvl5pPr>
            <a:lvl6pPr>
              <a:defRPr/>
            </a:lvl6pPr>
            <a:lvl7pPr>
              <a:defRPr/>
            </a:lvl7pPr>
            <a:lvl8pPr>
              <a:defRPr/>
            </a:lvl8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6" name="Text Placeholder 3"/>
          <p:cNvSpPr>
            <a:spLocks noGrp="1"/>
          </p:cNvSpPr>
          <p:nvPr>
            <p:ph type="body" sz="quarter" idx="20" hasCustomPrompt="1"/>
          </p:nvPr>
        </p:nvSpPr>
        <p:spPr>
          <a:xfrm>
            <a:off x="4262400" y="1663700"/>
            <a:ext cx="3666053" cy="4564800"/>
          </a:xfrm>
        </p:spPr>
        <p:txBody>
          <a:bodyPr/>
          <a:lstStyle>
            <a:lvl1pPr>
              <a:defRPr sz="2100"/>
            </a:lvl1pPr>
            <a:lvl2pPr>
              <a:defRPr sz="2100"/>
            </a:lvl2pPr>
            <a:lvl3pPr>
              <a:defRPr sz="1800"/>
            </a:lvl3pPr>
            <a:lvl4pPr>
              <a:defRPr sz="1600"/>
            </a:lvl4pPr>
            <a:lvl5pPr>
              <a:defRPr sz="1400"/>
            </a:lvl5pPr>
            <a:lvl6pPr>
              <a:defRPr/>
            </a:lvl6pPr>
            <a:lvl7pPr>
              <a:defRPr/>
            </a:lvl7pPr>
            <a:lvl8pPr>
              <a:defRPr/>
            </a:lvl8pPr>
          </a:lstStyle>
          <a:p>
            <a:pPr lvl="0"/>
            <a:r>
              <a:rPr lang="en-GB" noProof="0"/>
              <a:t>Use TAB and SHIFT+TAB to jump between text- and bullet-levels. Click ENTER and TAB for next level</a:t>
            </a:r>
            <a:endParaRPr lang="en-US"/>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p>
            <a:fld id="{10292E62-ABCD-4E1A-9CD4-1F4D24B7AC52}" type="slidenum">
              <a:rPr lang="en-GB" smtClean="0"/>
              <a:pPr/>
              <a:t>‹#›</a:t>
            </a:fld>
            <a:endParaRPr lang="en-GB"/>
          </a:p>
        </p:txBody>
      </p:sp>
      <p:sp>
        <p:nvSpPr>
          <p:cNvPr id="4" name="Date_DateCustomA" hidden="1"/>
          <p:cNvSpPr>
            <a:spLocks noGrp="1"/>
          </p:cNvSpPr>
          <p:nvPr>
            <p:ph type="dt" sz="half" idx="11"/>
          </p:nvPr>
        </p:nvSpPr>
        <p:spPr/>
        <p:txBody>
          <a:bodyPr/>
          <a:lstStyle/>
          <a:p>
            <a:endParaRPr lang="en-GB"/>
          </a:p>
        </p:txBody>
      </p:sp>
      <p:sp>
        <p:nvSpPr>
          <p:cNvPr id="5" name="FLD_Presentation"/>
          <p:cNvSpPr>
            <a:spLocks noGrp="1"/>
          </p:cNvSpPr>
          <p:nvPr>
            <p:ph type="ftr" sz="quarter" idx="12"/>
          </p:nvPr>
        </p:nvSpPr>
        <p:spPr/>
        <p:txBody>
          <a:bodyPr/>
          <a:lstStyle/>
          <a:p>
            <a:endParaRPr lang="en-GB"/>
          </a:p>
        </p:txBody>
      </p:sp>
      <p:sp>
        <p:nvSpPr>
          <p:cNvPr id="11" name="Picture Placeholder 10"/>
          <p:cNvSpPr>
            <a:spLocks noGrp="1"/>
          </p:cNvSpPr>
          <p:nvPr>
            <p:ph type="pic" sz="quarter" idx="17" hasCustomPrompt="1"/>
          </p:nvPr>
        </p:nvSpPr>
        <p:spPr>
          <a:xfrm>
            <a:off x="9141618" y="1663701"/>
            <a:ext cx="2689923" cy="2224075"/>
          </a:xfrm>
        </p:spPr>
        <p:txBody>
          <a:bodyPr tIns="1008000" anchor="ctr" anchorCtr="0"/>
          <a:lstStyle>
            <a:lvl1pPr marL="0" indent="0" algn="ctr">
              <a:buFontTx/>
              <a:buNone/>
              <a:defRPr sz="1400"/>
            </a:lvl1pPr>
          </a:lstStyle>
          <a:p>
            <a:r>
              <a:rPr lang="en-GB"/>
              <a:t>Add photo via “Insert” tab and “Pictures” button</a:t>
            </a:r>
          </a:p>
        </p:txBody>
      </p:sp>
      <p:sp>
        <p:nvSpPr>
          <p:cNvPr id="13" name="Text Placeholder 12"/>
          <p:cNvSpPr>
            <a:spLocks noGrp="1"/>
          </p:cNvSpPr>
          <p:nvPr>
            <p:ph type="body" sz="quarter" idx="18" hasCustomPrompt="1"/>
          </p:nvPr>
        </p:nvSpPr>
        <p:spPr>
          <a:xfrm>
            <a:off x="9141616" y="3948588"/>
            <a:ext cx="2689926" cy="948851"/>
          </a:xfrm>
        </p:spPr>
        <p:txBody>
          <a:bodyPr anchor="t" anchorCtr="0"/>
          <a:lstStyle>
            <a:lvl1pPr marL="0" indent="0">
              <a:buFont typeface="Arial" panose="020B0604020202020204" pitchFamily="34" charset="0"/>
              <a:buNone/>
              <a:defRPr sz="1100" i="0" baseline="0"/>
            </a:lvl1pPr>
          </a:lstStyle>
          <a:p>
            <a:pPr lvl="0"/>
            <a:r>
              <a:rPr lang="en-GB"/>
              <a:t>Click to add caption</a:t>
            </a:r>
          </a:p>
        </p:txBody>
      </p:sp>
      <p:sp>
        <p:nvSpPr>
          <p:cNvPr id="17" name="Subtitle 2"/>
          <p:cNvSpPr>
            <a:spLocks noGrp="1"/>
          </p:cNvSpPr>
          <p:nvPr>
            <p:ph type="subTitle" idx="1" hasCustomPrompt="1"/>
          </p:nvPr>
        </p:nvSpPr>
        <p:spPr>
          <a:xfrm>
            <a:off x="358870" y="316800"/>
            <a:ext cx="9511212"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44552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1+2 pictures">
    <p:spTree>
      <p:nvGrpSpPr>
        <p:cNvPr id="1" name=""/>
        <p:cNvGrpSpPr/>
        <p:nvPr/>
      </p:nvGrpSpPr>
      <p:grpSpPr>
        <a:xfrm>
          <a:off x="0" y="0"/>
          <a:ext cx="0" cy="0"/>
          <a:chOff x="0" y="0"/>
          <a:chExt cx="0" cy="0"/>
        </a:xfrm>
      </p:grpSpPr>
      <p:sp>
        <p:nvSpPr>
          <p:cNvPr id="9" name="Title 1"/>
          <p:cNvSpPr>
            <a:spLocks noGrp="1"/>
          </p:cNvSpPr>
          <p:nvPr>
            <p:ph type="title" hasCustomPrompt="1"/>
          </p:nvPr>
        </p:nvSpPr>
        <p:spPr/>
        <p:txBody>
          <a:bodyPr/>
          <a:lstStyle/>
          <a:p>
            <a:r>
              <a:rPr lang="en-GB"/>
              <a:t>Click to Add Title</a:t>
            </a:r>
          </a:p>
        </p:txBody>
      </p:sp>
      <p:sp>
        <p:nvSpPr>
          <p:cNvPr id="17" name="Text Placeholder 2"/>
          <p:cNvSpPr>
            <a:spLocks noGrp="1"/>
          </p:cNvSpPr>
          <p:nvPr>
            <p:ph type="body" sz="quarter" idx="17" hasCustomPrompt="1"/>
          </p:nvPr>
        </p:nvSpPr>
        <p:spPr>
          <a:xfrm>
            <a:off x="358870" y="1663700"/>
            <a:ext cx="6593016" cy="4564800"/>
          </a:xfrm>
          <a:prstGeom prst="rect">
            <a:avLst/>
          </a:prstGeom>
        </p:spPr>
        <p:txBody>
          <a:bodyPr/>
          <a:lstStyle>
            <a:lvl1pPr marL="0" indent="0">
              <a:buFont typeface="Arial" panose="020B0604020202020204" pitchFamily="34" charset="0"/>
              <a:buChar char="​"/>
              <a:defRPr/>
            </a:lvl1pPr>
            <a:lvl2pPr marL="180000">
              <a:defRPr sz="3200"/>
            </a:lvl2pPr>
            <a:lvl3pPr marL="360000">
              <a:defRPr sz="2100"/>
            </a:lvl3pPr>
            <a:lvl4pPr marL="540000">
              <a:defRPr sz="1800"/>
            </a:lvl4pPr>
          </a:lstStyle>
          <a:p>
            <a:pPr lvl="0"/>
            <a:r>
              <a:rPr lang="en-GB" noProof="0"/>
              <a:t>Use TAB and SHIFT+TAB to jump between text- and bullet-levels. Click ENTER and TAB for next level</a:t>
            </a:r>
            <a:endParaRPr lang="en-GB"/>
          </a:p>
          <a:p>
            <a:pPr lvl="1"/>
            <a:r>
              <a:rPr lang="en-GB"/>
              <a:t>Second level</a:t>
            </a:r>
          </a:p>
          <a:p>
            <a:pPr lvl="2"/>
            <a:r>
              <a:rPr lang="en-GB"/>
              <a:t>Third level</a:t>
            </a:r>
          </a:p>
          <a:p>
            <a:pPr lvl="3"/>
            <a:r>
              <a:rPr lang="en-GB"/>
              <a:t>Fourth level</a:t>
            </a:r>
          </a:p>
          <a:p>
            <a:pPr lvl="4"/>
            <a:r>
              <a:rPr lang="en-GB"/>
              <a:t>Fifth level</a:t>
            </a:r>
          </a:p>
        </p:txBody>
      </p:sp>
      <p:sp>
        <p:nvSpPr>
          <p:cNvPr id="5" name="Picture Placeholder 3"/>
          <p:cNvSpPr>
            <a:spLocks noGrp="1"/>
          </p:cNvSpPr>
          <p:nvPr>
            <p:ph type="pic" sz="quarter" idx="13" hasCustomPrompt="1"/>
          </p:nvPr>
        </p:nvSpPr>
        <p:spPr>
          <a:xfrm>
            <a:off x="7190072" y="1663700"/>
            <a:ext cx="4641472" cy="2149200"/>
          </a:xfrm>
          <a:prstGeom prst="rect">
            <a:avLst/>
          </a:prstGeom>
        </p:spPr>
        <p:txBody>
          <a:bodyPr lIns="0" tIns="900000" anchor="ctr" anchorCtr="0"/>
          <a:lstStyle>
            <a:lvl1pPr marL="0" indent="0" algn="ctr">
              <a:buFontTx/>
              <a:buNone/>
              <a:defRPr sz="1400"/>
            </a:lvl1pPr>
          </a:lstStyle>
          <a:p>
            <a:r>
              <a:rPr lang="en-GB"/>
              <a:t>Add photo via “Insert” tab and “Pictures” button</a:t>
            </a:r>
          </a:p>
        </p:txBody>
      </p:sp>
      <p:sp>
        <p:nvSpPr>
          <p:cNvPr id="11" name="Picture Placeholder 4"/>
          <p:cNvSpPr>
            <a:spLocks noGrp="1"/>
          </p:cNvSpPr>
          <p:nvPr>
            <p:ph type="pic" sz="quarter" idx="16" hasCustomPrompt="1"/>
          </p:nvPr>
        </p:nvSpPr>
        <p:spPr>
          <a:xfrm>
            <a:off x="7190074" y="4059513"/>
            <a:ext cx="2202435" cy="2149200"/>
          </a:xfrm>
          <a:prstGeom prst="rect">
            <a:avLst/>
          </a:prstGeom>
        </p:spPr>
        <p:txBody>
          <a:bodyPr lIns="0" tIns="1044000" anchor="ctr" anchorCtr="0"/>
          <a:lstStyle>
            <a:lvl1pPr marL="0" indent="0" algn="ctr">
              <a:buFontTx/>
              <a:buNone/>
              <a:defRPr sz="1400"/>
            </a:lvl1pPr>
          </a:lstStyle>
          <a:p>
            <a:r>
              <a:rPr lang="en-GB"/>
              <a:t>Add photo via “Insert” tab and “Pictures” button</a:t>
            </a:r>
          </a:p>
        </p:txBody>
      </p:sp>
      <p:sp>
        <p:nvSpPr>
          <p:cNvPr id="13" name="Picture Placeholder 5"/>
          <p:cNvSpPr>
            <a:spLocks noGrp="1"/>
          </p:cNvSpPr>
          <p:nvPr>
            <p:ph type="pic" sz="quarter" idx="21" hasCustomPrompt="1"/>
          </p:nvPr>
        </p:nvSpPr>
        <p:spPr>
          <a:xfrm>
            <a:off x="9629106" y="4059513"/>
            <a:ext cx="2202438" cy="2149200"/>
          </a:xfrm>
          <a:prstGeom prst="rect">
            <a:avLst/>
          </a:prstGeom>
        </p:spPr>
        <p:txBody>
          <a:bodyPr lIns="0" tIns="1044000" anchor="ctr" anchorCtr="0"/>
          <a:lstStyle>
            <a:lvl1pPr marL="0" indent="0" algn="ctr">
              <a:buFontTx/>
              <a:buNone/>
              <a:defRPr sz="1400"/>
            </a:lvl1pPr>
          </a:lstStyle>
          <a:p>
            <a:r>
              <a:rPr lang="en-GB"/>
              <a:t>Add photo via “Insert” tab and “Pictures” button</a:t>
            </a:r>
          </a:p>
        </p:txBody>
      </p:sp>
      <p:sp>
        <p:nvSpPr>
          <p:cNvPr id="2" name="Date_DateCustomA" hidden="1"/>
          <p:cNvSpPr>
            <a:spLocks noGrp="1"/>
          </p:cNvSpPr>
          <p:nvPr>
            <p:ph type="dt" sz="half" idx="22"/>
          </p:nvPr>
        </p:nvSpPr>
        <p:spPr/>
        <p:txBody>
          <a:bodyPr/>
          <a:lstStyle/>
          <a:p>
            <a:endParaRPr lang="en-GB"/>
          </a:p>
        </p:txBody>
      </p:sp>
      <p:sp>
        <p:nvSpPr>
          <p:cNvPr id="7" name="FLD_Presentation"/>
          <p:cNvSpPr>
            <a:spLocks noGrp="1"/>
          </p:cNvSpPr>
          <p:nvPr>
            <p:ph type="ftr" sz="quarter" idx="23"/>
          </p:nvPr>
        </p:nvSpPr>
        <p:spPr/>
        <p:txBody>
          <a:bodyPr/>
          <a:lstStyle/>
          <a:p>
            <a:endParaRPr lang="en-GB"/>
          </a:p>
        </p:txBody>
      </p:sp>
      <p:sp>
        <p:nvSpPr>
          <p:cNvPr id="10" name="Slide Number Placeholder 9"/>
          <p:cNvSpPr>
            <a:spLocks noGrp="1"/>
          </p:cNvSpPr>
          <p:nvPr>
            <p:ph type="sldNum" sz="quarter" idx="24"/>
          </p:nvPr>
        </p:nvSpPr>
        <p:spPr/>
        <p:txBody>
          <a:bodyPr/>
          <a:lstStyle/>
          <a:p>
            <a:fld id="{10292E62-ABCD-4E1A-9CD4-1F4D24B7AC52}" type="slidenum">
              <a:rPr lang="en-GB" smtClean="0"/>
              <a:pPr/>
              <a:t>‹#›</a:t>
            </a:fld>
            <a:endParaRPr lang="en-GB"/>
          </a:p>
        </p:txBody>
      </p:sp>
      <p:sp>
        <p:nvSpPr>
          <p:cNvPr id="15" name="Subtitle 2"/>
          <p:cNvSpPr>
            <a:spLocks noGrp="1"/>
          </p:cNvSpPr>
          <p:nvPr>
            <p:ph type="subTitle" idx="1" hasCustomPrompt="1"/>
          </p:nvPr>
        </p:nvSpPr>
        <p:spPr>
          <a:xfrm>
            <a:off x="358870" y="316800"/>
            <a:ext cx="9510014" cy="302018"/>
          </a:xfrm>
        </p:spPr>
        <p:txBody>
          <a:bodyPr anchor="t" anchorCtr="0"/>
          <a:lstStyle>
            <a:lvl1pPr marL="0" indent="0" algn="l">
              <a:lnSpc>
                <a:spcPct val="100000"/>
              </a:lnSpc>
              <a:buNone/>
              <a:defRPr sz="1500"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Insert Agenda point (if needed)</a:t>
            </a:r>
          </a:p>
        </p:txBody>
      </p:sp>
    </p:spTree>
    <p:extLst>
      <p:ext uri="{BB962C8B-B14F-4D97-AF65-F5344CB8AC3E}">
        <p14:creationId xmlns:p14="http://schemas.microsoft.com/office/powerpoint/2010/main" val="28999865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200" y="759600"/>
            <a:ext cx="9518400" cy="457200"/>
          </a:xfrm>
          <a:prstGeom prst="rect">
            <a:avLst/>
          </a:prstGeom>
        </p:spPr>
        <p:txBody>
          <a:bodyPr vert="horz" lIns="0" tIns="0" rIns="0" bIns="0" rtlCol="0" anchor="t"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360000" y="1663200"/>
            <a:ext cx="11469600" cy="45648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_DateCustomA"/>
          <p:cNvSpPr>
            <a:spLocks noGrp="1"/>
          </p:cNvSpPr>
          <p:nvPr>
            <p:ph type="dt" sz="half" idx="2"/>
          </p:nvPr>
        </p:nvSpPr>
        <p:spPr>
          <a:xfrm>
            <a:off x="849600" y="6361200"/>
            <a:ext cx="2199600" cy="241200"/>
          </a:xfrm>
          <a:prstGeom prst="rect">
            <a:avLst/>
          </a:prstGeom>
        </p:spPr>
        <p:txBody>
          <a:bodyPr vert="horz" lIns="0" tIns="0" rIns="0" bIns="0" rtlCol="0" anchor="t" anchorCtr="0"/>
          <a:lstStyle>
            <a:lvl1pPr algn="l">
              <a:defRPr sz="1000" cap="all" baseline="0">
                <a:solidFill>
                  <a:srgbClr val="B0B0B0"/>
                </a:solidFill>
              </a:defRPr>
            </a:lvl1pPr>
          </a:lstStyle>
          <a:p>
            <a:endParaRPr lang="en-GB" noProof="0"/>
          </a:p>
        </p:txBody>
      </p:sp>
      <p:sp>
        <p:nvSpPr>
          <p:cNvPr id="5" name="FLD_Presentation"/>
          <p:cNvSpPr>
            <a:spLocks noGrp="1"/>
          </p:cNvSpPr>
          <p:nvPr>
            <p:ph type="ftr" sz="quarter" idx="3"/>
          </p:nvPr>
        </p:nvSpPr>
        <p:spPr>
          <a:xfrm>
            <a:off x="4262400" y="6361200"/>
            <a:ext cx="7567200" cy="241200"/>
          </a:xfrm>
          <a:prstGeom prst="rect">
            <a:avLst/>
          </a:prstGeom>
        </p:spPr>
        <p:txBody>
          <a:bodyPr vert="horz" lIns="0" tIns="0" rIns="0" bIns="0" rtlCol="0" anchor="t" anchorCtr="0"/>
          <a:lstStyle>
            <a:lvl1pPr algn="r">
              <a:defRPr sz="1000" cap="all" baseline="0">
                <a:solidFill>
                  <a:srgbClr val="B0B0B0"/>
                </a:solidFill>
              </a:defRPr>
            </a:lvl1pPr>
          </a:lstStyle>
          <a:p>
            <a:endParaRPr lang="en-GB" noProof="0"/>
          </a:p>
        </p:txBody>
      </p:sp>
      <p:sp>
        <p:nvSpPr>
          <p:cNvPr id="6" name="Slide Number Placeholder 5"/>
          <p:cNvSpPr>
            <a:spLocks noGrp="1"/>
          </p:cNvSpPr>
          <p:nvPr>
            <p:ph type="sldNum" sz="quarter" idx="4"/>
          </p:nvPr>
        </p:nvSpPr>
        <p:spPr>
          <a:xfrm>
            <a:off x="360000" y="6361200"/>
            <a:ext cx="489600" cy="241200"/>
          </a:xfrm>
          <a:prstGeom prst="rect">
            <a:avLst/>
          </a:prstGeom>
        </p:spPr>
        <p:txBody>
          <a:bodyPr vert="horz" lIns="0" tIns="0" rIns="0" bIns="0" rtlCol="0" anchor="t" anchorCtr="0"/>
          <a:lstStyle>
            <a:lvl1pPr algn="l">
              <a:defRPr sz="1000">
                <a:solidFill>
                  <a:srgbClr val="B0B0B0"/>
                </a:solidFill>
              </a:defRPr>
            </a:lvl1pPr>
          </a:lstStyle>
          <a:p>
            <a:fld id="{24C8C45C-947F-4981-8B3F-4F32E973C901}" type="slidenum">
              <a:rPr lang="en-GB" noProof="0" smtClean="0"/>
              <a:pPr/>
              <a:t>‹#›</a:t>
            </a:fld>
            <a:endParaRPr lang="en-GB" noProof="0"/>
          </a:p>
        </p:txBody>
      </p:sp>
      <p:grpSp>
        <p:nvGrpSpPr>
          <p:cNvPr id="20" name="Grid x12" hidden="1"/>
          <p:cNvGrpSpPr/>
          <p:nvPr userDrawn="1"/>
        </p:nvGrpSpPr>
        <p:grpSpPr>
          <a:xfrm>
            <a:off x="0" y="0"/>
            <a:ext cx="12192000" cy="540000"/>
            <a:chOff x="0" y="0"/>
            <a:chExt cx="12192000" cy="540000"/>
          </a:xfrm>
        </p:grpSpPr>
        <p:sp>
          <p:nvSpPr>
            <p:cNvPr id="7" name="Rectangle 6"/>
            <p:cNvSpPr/>
            <p:nvPr userDrawn="1"/>
          </p:nvSpPr>
          <p:spPr>
            <a:xfrm>
              <a:off x="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652000" y="0"/>
              <a:ext cx="54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30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242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183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124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065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006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947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888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8829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9770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0711000" y="0"/>
              <a:ext cx="180000" cy="5400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Logo"/>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0654863" y="358775"/>
            <a:ext cx="1189296" cy="402431"/>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78" r:id="rId19"/>
    <p:sldLayoutId id="2147483675" r:id="rId20"/>
    <p:sldLayoutId id="2147483676" r:id="rId21"/>
    <p:sldLayoutId id="2147483670" r:id="rId22"/>
    <p:sldLayoutId id="2147483671" r:id="rId23"/>
    <p:sldLayoutId id="2147483672" r:id="rId24"/>
    <p:sldLayoutId id="2147483673" r:id="rId25"/>
    <p:sldLayoutId id="2147483674" r:id="rId26"/>
    <p:sldLayoutId id="2147483677" r:id="rId27"/>
    <p:sldLayoutId id="2147483681" r:id="rId28"/>
    <p:sldLayoutId id="2147483795" r:id="rId29"/>
    <p:sldLayoutId id="2147483796" r:id="rId30"/>
    <p:sldLayoutId id="2147483831" r:id="rId31"/>
    <p:sldLayoutId id="2147483832" r:id="rId32"/>
    <p:sldLayoutId id="2147483833"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Lst>
  <p:hf hdr="0"/>
  <p:txStyles>
    <p:title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Char char="​"/>
        <a:defRPr sz="2800" i="1"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600"/>
        </a:spcAft>
        <a:buFontTx/>
        <a:buBlip>
          <a:blip r:embed="rId44"/>
        </a:buBlip>
        <a:defRPr sz="2800" i="1"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600"/>
        </a:spcAft>
        <a:buFontTx/>
        <a:buBlip>
          <a:blip r:embed="rId44"/>
        </a:buBlip>
        <a:defRPr sz="2100" i="1"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600"/>
        </a:spcAft>
        <a:buFontTx/>
        <a:buBlip>
          <a:blip r:embed="rId44"/>
        </a:buBlip>
        <a:defRPr sz="1800" i="1"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Tx/>
        <a:buBlip>
          <a:blip r:embed="rId44"/>
        </a:buBlip>
        <a:defRPr sz="1600" i="1" kern="1200">
          <a:solidFill>
            <a:schemeClr val="tx1"/>
          </a:solidFill>
          <a:latin typeface="+mn-lt"/>
          <a:ea typeface="+mn-ea"/>
          <a:cs typeface="+mn-cs"/>
        </a:defRPr>
      </a:lvl5pPr>
      <a:lvl6pPr marL="900000" indent="-180000" algn="l" defTabSz="914400" rtl="0" eaLnBrk="1" latinLnBrk="0" hangingPunct="1">
        <a:lnSpc>
          <a:spcPct val="90000"/>
        </a:lnSpc>
        <a:spcBef>
          <a:spcPts val="0"/>
        </a:spcBef>
        <a:spcAft>
          <a:spcPts val="600"/>
        </a:spcAft>
        <a:buFontTx/>
        <a:buBlip>
          <a:blip r:embed="rId44"/>
        </a:buBlip>
        <a:defRPr sz="1400" i="1" kern="1200">
          <a:solidFill>
            <a:schemeClr val="tx1"/>
          </a:solidFill>
          <a:latin typeface="+mn-lt"/>
          <a:ea typeface="+mn-ea"/>
          <a:cs typeface="+mn-cs"/>
        </a:defRPr>
      </a:lvl6pPr>
      <a:lvl7pPr marL="900000" indent="-180000" algn="l" defTabSz="914400" rtl="0" eaLnBrk="1" latinLnBrk="0" hangingPunct="1">
        <a:lnSpc>
          <a:spcPct val="90000"/>
        </a:lnSpc>
        <a:spcBef>
          <a:spcPts val="0"/>
        </a:spcBef>
        <a:spcAft>
          <a:spcPts val="600"/>
        </a:spcAft>
        <a:buFontTx/>
        <a:buBlip>
          <a:blip r:embed="rId44"/>
        </a:buBlip>
        <a:defRPr sz="1400" i="1" kern="1200" baseline="0">
          <a:solidFill>
            <a:schemeClr val="tx1"/>
          </a:solidFill>
          <a:latin typeface="+mn-lt"/>
          <a:ea typeface="+mn-ea"/>
          <a:cs typeface="+mn-cs"/>
        </a:defRPr>
      </a:lvl7pPr>
      <a:lvl8pPr marL="900000" indent="-180000" algn="l" defTabSz="914400" rtl="0" eaLnBrk="1" latinLnBrk="0" hangingPunct="1">
        <a:lnSpc>
          <a:spcPct val="90000"/>
        </a:lnSpc>
        <a:spcBef>
          <a:spcPts val="0"/>
        </a:spcBef>
        <a:spcAft>
          <a:spcPts val="600"/>
        </a:spcAft>
        <a:buFontTx/>
        <a:buBlip>
          <a:blip r:embed="rId44"/>
        </a:buBlip>
        <a:defRPr sz="1400" i="1" kern="1200">
          <a:solidFill>
            <a:schemeClr val="tx1"/>
          </a:solidFill>
          <a:latin typeface="+mn-lt"/>
          <a:ea typeface="+mn-ea"/>
          <a:cs typeface="+mn-cs"/>
        </a:defRPr>
      </a:lvl8pPr>
      <a:lvl9pPr marL="900000" indent="-180000" algn="l" defTabSz="914400" rtl="0" eaLnBrk="1" latinLnBrk="0" hangingPunct="1">
        <a:lnSpc>
          <a:spcPct val="90000"/>
        </a:lnSpc>
        <a:spcBef>
          <a:spcPts val="0"/>
        </a:spcBef>
        <a:spcAft>
          <a:spcPts val="600"/>
        </a:spcAft>
        <a:buFontTx/>
        <a:buBlip>
          <a:blip r:embed="rId44"/>
        </a:buBlip>
        <a:defRPr sz="1400" i="1"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15" userDrawn="1">
          <p15:clr>
            <a:srgbClr val="F26B43"/>
          </p15:clr>
        </p15:guide>
        <p15:guide id="3" orient="horz" pos="478" userDrawn="1">
          <p15:clr>
            <a:srgbClr val="F26B43"/>
          </p15:clr>
        </p15:guide>
        <p15:guide id="4" orient="horz" pos="766" userDrawn="1">
          <p15:clr>
            <a:srgbClr val="F26B43"/>
          </p15:clr>
        </p15:guide>
        <p15:guide id="5" pos="226" userDrawn="1">
          <p15:clr>
            <a:srgbClr val="F26B43"/>
          </p15:clr>
        </p15:guide>
        <p15:guide id="6" pos="7451" userDrawn="1">
          <p15:clr>
            <a:srgbClr val="F26B43"/>
          </p15:clr>
        </p15:guide>
        <p15:guide id="7" orient="horz" pos="1047" userDrawn="1">
          <p15:clr>
            <a:srgbClr val="F26B43"/>
          </p15:clr>
        </p15:guide>
        <p15:guide id="8" orient="horz" pos="39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17398"/>
      </p:ext>
    </p:extLst>
  </p:cSld>
  <p:clrMap bg1="lt1" tx1="dk1" bg2="lt2" tx2="dk2" accent1="accent1" accent2="accent2" accent3="accent3" accent4="accent4" accent5="accent5" accent6="accent6" hlink="hlink" folHlink="folHlink"/>
  <p:sldLayoutIdLst>
    <p:sldLayoutId id="2147483884" r:id="rId1"/>
  </p:sldLayoutIdLst>
  <p:hf sldNum="0" hdr="0" ftr="0"/>
  <p:txStyles>
    <p:titleStyle>
      <a:lvl1pPr algn="l" defTabSz="914309" rtl="0" eaLnBrk="1" latinLnBrk="0" hangingPunct="1">
        <a:lnSpc>
          <a:spcPct val="90000"/>
        </a:lnSpc>
        <a:spcBef>
          <a:spcPct val="0"/>
        </a:spcBef>
        <a:buNone/>
        <a:defRPr sz="3600" kern="1200">
          <a:solidFill>
            <a:schemeClr val="accent5"/>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31" indent="-228577" algn="l" defTabSz="914309"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886" indent="-228577" algn="l" defTabSz="914309"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600040"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7194"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6" Type="http://schemas.openxmlformats.org/officeDocument/2006/relationships/image" Target="../media/image49.emf"/><Relationship Id="rId1" Type="http://schemas.openxmlformats.org/officeDocument/2006/relationships/slideLayout" Target="../slideLayouts/slideLayout34.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tags" Target="../tags/tag58.xml"/><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tags" Target="../tags/tag57.xml"/><Relationship Id="rId16" Type="http://schemas.openxmlformats.org/officeDocument/2006/relationships/image" Target="../media/image60.png"/><Relationship Id="rId1" Type="http://schemas.openxmlformats.org/officeDocument/2006/relationships/tags" Target="../tags/tag56.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notesSlide" Target="../notesSlides/notesSlide2.xml"/><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slideLayout" Target="../slideLayouts/slideLayout5.xml"/><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tags" Target="../tags/tag61.xml"/><Relationship Id="rId7" Type="http://schemas.openxmlformats.org/officeDocument/2006/relationships/image" Target="../media/image65.wmf"/><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64.png"/><Relationship Id="rId5" Type="http://schemas.openxmlformats.org/officeDocument/2006/relationships/notesSlide" Target="../notesSlides/notesSlide3.xml"/><Relationship Id="rId10" Type="http://schemas.openxmlformats.org/officeDocument/2006/relationships/image" Target="../media/image68.png"/><Relationship Id="rId4" Type="http://schemas.openxmlformats.org/officeDocument/2006/relationships/slideLayout" Target="../slideLayouts/slideLayout5.xml"/><Relationship Id="rId9"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28.png"/><Relationship Id="rId4"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4.xml"/><Relationship Id="rId4"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69.png"/><Relationship Id="rId2" Type="http://schemas.openxmlformats.org/officeDocument/2006/relationships/tags" Target="../tags/tag72.xml"/><Relationship Id="rId1" Type="http://schemas.openxmlformats.org/officeDocument/2006/relationships/tags" Target="../tags/tag71.xml"/><Relationship Id="rId6" Type="http://schemas.microsoft.com/office/2018/10/relationships/comments" Target="../comments/modernComment_7F3E8EAC_D6DC4D4D.xml"/><Relationship Id="rId5" Type="http://schemas.openxmlformats.org/officeDocument/2006/relationships/notesSlide" Target="../notesSlides/notesSlide5.xml"/><Relationship Id="rId4"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76.xml"/><Relationship Id="rId7" Type="http://schemas.openxmlformats.org/officeDocument/2006/relationships/diagramLayout" Target="../diagrams/layout1.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diagramData" Target="../diagrams/data1.xml"/><Relationship Id="rId5" Type="http://schemas.openxmlformats.org/officeDocument/2006/relationships/slideLayout" Target="../slideLayouts/slideLayout20.xml"/><Relationship Id="rId10" Type="http://schemas.microsoft.com/office/2007/relationships/diagramDrawing" Target="../diagrams/drawing1.xml"/><Relationship Id="rId4" Type="http://schemas.openxmlformats.org/officeDocument/2006/relationships/tags" Target="../tags/tag77.xml"/><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tags" Target="../tags/tag95.xml"/><Relationship Id="rId26" Type="http://schemas.openxmlformats.org/officeDocument/2006/relationships/tags" Target="../tags/tag103.xml"/><Relationship Id="rId3" Type="http://schemas.openxmlformats.org/officeDocument/2006/relationships/tags" Target="../tags/tag80.xml"/><Relationship Id="rId21" Type="http://schemas.openxmlformats.org/officeDocument/2006/relationships/tags" Target="../tags/tag98.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tags" Target="../tags/tag102.xml"/><Relationship Id="rId2" Type="http://schemas.openxmlformats.org/officeDocument/2006/relationships/tags" Target="../tags/tag79.xml"/><Relationship Id="rId16" Type="http://schemas.openxmlformats.org/officeDocument/2006/relationships/tags" Target="../tags/tag93.xml"/><Relationship Id="rId20" Type="http://schemas.openxmlformats.org/officeDocument/2006/relationships/tags" Target="../tags/tag97.xml"/><Relationship Id="rId29" Type="http://schemas.openxmlformats.org/officeDocument/2006/relationships/tags" Target="../tags/tag106.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tags" Target="../tags/tag101.xml"/><Relationship Id="rId32" Type="http://schemas.openxmlformats.org/officeDocument/2006/relationships/slideLayout" Target="../slideLayouts/slideLayout20.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tags" Target="../tags/tag100.xml"/><Relationship Id="rId28" Type="http://schemas.openxmlformats.org/officeDocument/2006/relationships/tags" Target="../tags/tag105.xml"/><Relationship Id="rId10" Type="http://schemas.openxmlformats.org/officeDocument/2006/relationships/tags" Target="../tags/tag87.xml"/><Relationship Id="rId19" Type="http://schemas.openxmlformats.org/officeDocument/2006/relationships/tags" Target="../tags/tag96.xml"/><Relationship Id="rId31" Type="http://schemas.openxmlformats.org/officeDocument/2006/relationships/tags" Target="../tags/tag108.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tags" Target="../tags/tag104.xml"/><Relationship Id="rId30" Type="http://schemas.openxmlformats.org/officeDocument/2006/relationships/tags" Target="../tags/tag107.xml"/></Relationships>
</file>

<file path=ppt/slides/_rels/slide1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tags" Target="../tags/tag129.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tags" Target="../tags/tag128.xml"/><Relationship Id="rId2" Type="http://schemas.openxmlformats.org/officeDocument/2006/relationships/tags" Target="../tags/tag113.xml"/><Relationship Id="rId16" Type="http://schemas.openxmlformats.org/officeDocument/2006/relationships/tags" Target="../tags/tag127.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5" Type="http://schemas.openxmlformats.org/officeDocument/2006/relationships/tags" Target="../tags/tag126.xml"/><Relationship Id="rId10" Type="http://schemas.openxmlformats.org/officeDocument/2006/relationships/tags" Target="../tags/tag121.xml"/><Relationship Id="rId19" Type="http://schemas.openxmlformats.org/officeDocument/2006/relationships/slideLayout" Target="../slideLayouts/slideLayout20.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71.svg"/><Relationship Id="rId21" Type="http://schemas.openxmlformats.org/officeDocument/2006/relationships/image" Target="../media/image89.sv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svg"/><Relationship Id="rId25" Type="http://schemas.openxmlformats.org/officeDocument/2006/relationships/image" Target="../media/image93.sv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image" Target="../media/image79.svg"/><Relationship Id="rId24" Type="http://schemas.openxmlformats.org/officeDocument/2006/relationships/image" Target="../media/image92.png"/><Relationship Id="rId5" Type="http://schemas.openxmlformats.org/officeDocument/2006/relationships/image" Target="../media/image73.svg"/><Relationship Id="rId15" Type="http://schemas.openxmlformats.org/officeDocument/2006/relationships/image" Target="../media/image83.svg"/><Relationship Id="rId23" Type="http://schemas.openxmlformats.org/officeDocument/2006/relationships/image" Target="../media/image91.svg"/><Relationship Id="rId10" Type="http://schemas.openxmlformats.org/officeDocument/2006/relationships/image" Target="../media/image78.png"/><Relationship Id="rId19" Type="http://schemas.openxmlformats.org/officeDocument/2006/relationships/image" Target="../media/image87.sv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 Id="rId22"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6.png"/><Relationship Id="rId3" Type="http://schemas.openxmlformats.org/officeDocument/2006/relationships/image" Target="../media/image85.svg"/><Relationship Id="rId21" Type="http://schemas.openxmlformats.org/officeDocument/2006/relationships/image" Target="../media/image89.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3.svg"/><Relationship Id="rId2" Type="http://schemas.openxmlformats.org/officeDocument/2006/relationships/image" Target="../media/image84.png"/><Relationship Id="rId16" Type="http://schemas.openxmlformats.org/officeDocument/2006/relationships/image" Target="../media/image82.png"/><Relationship Id="rId20"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2.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91.svg"/><Relationship Id="rId10" Type="http://schemas.openxmlformats.org/officeDocument/2006/relationships/image" Target="../media/image76.png"/><Relationship Id="rId19" Type="http://schemas.openxmlformats.org/officeDocument/2006/relationships/image" Target="../media/image87.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6.png"/><Relationship Id="rId3" Type="http://schemas.openxmlformats.org/officeDocument/2006/relationships/image" Target="../media/image85.svg"/><Relationship Id="rId21" Type="http://schemas.openxmlformats.org/officeDocument/2006/relationships/image" Target="../media/image89.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3.svg"/><Relationship Id="rId2" Type="http://schemas.openxmlformats.org/officeDocument/2006/relationships/image" Target="../media/image84.png"/><Relationship Id="rId16" Type="http://schemas.openxmlformats.org/officeDocument/2006/relationships/image" Target="../media/image82.png"/><Relationship Id="rId20"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2.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91.svg"/><Relationship Id="rId10" Type="http://schemas.openxmlformats.org/officeDocument/2006/relationships/image" Target="../media/image76.png"/><Relationship Id="rId19" Type="http://schemas.openxmlformats.org/officeDocument/2006/relationships/image" Target="../media/image87.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9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svg"/><Relationship Id="rId18" Type="http://schemas.openxmlformats.org/officeDocument/2006/relationships/image" Target="../media/image86.png"/><Relationship Id="rId3" Type="http://schemas.openxmlformats.org/officeDocument/2006/relationships/image" Target="../media/image71.svg"/><Relationship Id="rId21" Type="http://schemas.openxmlformats.org/officeDocument/2006/relationships/image" Target="../media/image89.svg"/><Relationship Id="rId7" Type="http://schemas.openxmlformats.org/officeDocument/2006/relationships/image" Target="../media/image75.svg"/><Relationship Id="rId12" Type="http://schemas.openxmlformats.org/officeDocument/2006/relationships/image" Target="../media/image94.png"/><Relationship Id="rId17" Type="http://schemas.openxmlformats.org/officeDocument/2006/relationships/image" Target="../media/image97.svg"/><Relationship Id="rId25" Type="http://schemas.openxmlformats.org/officeDocument/2006/relationships/image" Target="../media/image101.svg"/><Relationship Id="rId2" Type="http://schemas.openxmlformats.org/officeDocument/2006/relationships/image" Target="../media/image70.png"/><Relationship Id="rId16" Type="http://schemas.openxmlformats.org/officeDocument/2006/relationships/image" Target="../media/image96.png"/><Relationship Id="rId20"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image" Target="../media/image91.svg"/><Relationship Id="rId24" Type="http://schemas.openxmlformats.org/officeDocument/2006/relationships/image" Target="../media/image100.png"/><Relationship Id="rId5" Type="http://schemas.openxmlformats.org/officeDocument/2006/relationships/image" Target="../media/image73.svg"/><Relationship Id="rId15" Type="http://schemas.openxmlformats.org/officeDocument/2006/relationships/image" Target="../media/image79.svg"/><Relationship Id="rId23" Type="http://schemas.openxmlformats.org/officeDocument/2006/relationships/image" Target="../media/image99.svg"/><Relationship Id="rId10" Type="http://schemas.openxmlformats.org/officeDocument/2006/relationships/image" Target="../media/image90.png"/><Relationship Id="rId19" Type="http://schemas.openxmlformats.org/officeDocument/2006/relationships/image" Target="../media/image87.svg"/><Relationship Id="rId4" Type="http://schemas.openxmlformats.org/officeDocument/2006/relationships/image" Target="../media/image72.png"/><Relationship Id="rId9" Type="http://schemas.openxmlformats.org/officeDocument/2006/relationships/image" Target="../media/image93.svg"/><Relationship Id="rId14" Type="http://schemas.openxmlformats.org/officeDocument/2006/relationships/image" Target="../media/image78.png"/><Relationship Id="rId22"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73.svg"/><Relationship Id="rId18" Type="http://schemas.openxmlformats.org/officeDocument/2006/relationships/image" Target="../media/image90.png"/><Relationship Id="rId3" Type="http://schemas.openxmlformats.org/officeDocument/2006/relationships/image" Target="../media/image79.svg"/><Relationship Id="rId21" Type="http://schemas.openxmlformats.org/officeDocument/2006/relationships/image" Target="../media/image87.svg"/><Relationship Id="rId7" Type="http://schemas.openxmlformats.org/officeDocument/2006/relationships/image" Target="../media/image101.svg"/><Relationship Id="rId12" Type="http://schemas.openxmlformats.org/officeDocument/2006/relationships/image" Target="../media/image72.png"/><Relationship Id="rId17" Type="http://schemas.openxmlformats.org/officeDocument/2006/relationships/image" Target="../media/image95.svg"/><Relationship Id="rId25" Type="http://schemas.openxmlformats.org/officeDocument/2006/relationships/image" Target="../media/image93.svg"/><Relationship Id="rId2" Type="http://schemas.openxmlformats.org/officeDocument/2006/relationships/image" Target="../media/image78.png"/><Relationship Id="rId16" Type="http://schemas.openxmlformats.org/officeDocument/2006/relationships/image" Target="../media/image94.png"/><Relationship Id="rId20" Type="http://schemas.openxmlformats.org/officeDocument/2006/relationships/image" Target="../media/image86.png"/><Relationship Id="rId1" Type="http://schemas.openxmlformats.org/officeDocument/2006/relationships/slideLayout" Target="../slideLayouts/slideLayout41.xml"/><Relationship Id="rId6" Type="http://schemas.openxmlformats.org/officeDocument/2006/relationships/image" Target="../media/image100.png"/><Relationship Id="rId11" Type="http://schemas.openxmlformats.org/officeDocument/2006/relationships/image" Target="../media/image71.svg"/><Relationship Id="rId24" Type="http://schemas.openxmlformats.org/officeDocument/2006/relationships/image" Target="../media/image92.png"/><Relationship Id="rId5" Type="http://schemas.openxmlformats.org/officeDocument/2006/relationships/image" Target="../media/image97.svg"/><Relationship Id="rId15" Type="http://schemas.openxmlformats.org/officeDocument/2006/relationships/image" Target="../media/image75.svg"/><Relationship Id="rId23" Type="http://schemas.openxmlformats.org/officeDocument/2006/relationships/image" Target="../media/image89.svg"/><Relationship Id="rId10" Type="http://schemas.openxmlformats.org/officeDocument/2006/relationships/image" Target="../media/image70.png"/><Relationship Id="rId19" Type="http://schemas.openxmlformats.org/officeDocument/2006/relationships/image" Target="../media/image91.svg"/><Relationship Id="rId4" Type="http://schemas.openxmlformats.org/officeDocument/2006/relationships/image" Target="../media/image96.png"/><Relationship Id="rId9" Type="http://schemas.openxmlformats.org/officeDocument/2006/relationships/image" Target="../media/image99.svg"/><Relationship Id="rId14" Type="http://schemas.openxmlformats.org/officeDocument/2006/relationships/image" Target="../media/image74.png"/><Relationship Id="rId22"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94.png"/><Relationship Id="rId3" Type="http://schemas.openxmlformats.org/officeDocument/2006/relationships/image" Target="../media/image71.svg"/><Relationship Id="rId21" Type="http://schemas.openxmlformats.org/officeDocument/2006/relationships/image" Target="../media/image79.svg"/><Relationship Id="rId7" Type="http://schemas.openxmlformats.org/officeDocument/2006/relationships/image" Target="../media/image75.svg"/><Relationship Id="rId12" Type="http://schemas.openxmlformats.org/officeDocument/2006/relationships/image" Target="../media/image96.png"/><Relationship Id="rId17" Type="http://schemas.openxmlformats.org/officeDocument/2006/relationships/image" Target="../media/image89.svg"/><Relationship Id="rId25" Type="http://schemas.openxmlformats.org/officeDocument/2006/relationships/image" Target="../media/image101.svg"/><Relationship Id="rId2" Type="http://schemas.openxmlformats.org/officeDocument/2006/relationships/image" Target="../media/image70.png"/><Relationship Id="rId16" Type="http://schemas.openxmlformats.org/officeDocument/2006/relationships/image" Target="../media/image88.png"/><Relationship Id="rId20" Type="http://schemas.openxmlformats.org/officeDocument/2006/relationships/image" Target="../media/image78.png"/><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image" Target="../media/image91.svg"/><Relationship Id="rId24" Type="http://schemas.openxmlformats.org/officeDocument/2006/relationships/image" Target="../media/image100.png"/><Relationship Id="rId5" Type="http://schemas.openxmlformats.org/officeDocument/2006/relationships/image" Target="../media/image73.svg"/><Relationship Id="rId15" Type="http://schemas.openxmlformats.org/officeDocument/2006/relationships/image" Target="../media/image87.svg"/><Relationship Id="rId23" Type="http://schemas.openxmlformats.org/officeDocument/2006/relationships/image" Target="../media/image99.svg"/><Relationship Id="rId10" Type="http://schemas.openxmlformats.org/officeDocument/2006/relationships/image" Target="../media/image90.png"/><Relationship Id="rId19" Type="http://schemas.openxmlformats.org/officeDocument/2006/relationships/image" Target="../media/image95.svg"/><Relationship Id="rId4" Type="http://schemas.openxmlformats.org/officeDocument/2006/relationships/image" Target="../media/image72.png"/><Relationship Id="rId9" Type="http://schemas.openxmlformats.org/officeDocument/2006/relationships/image" Target="../media/image93.svg"/><Relationship Id="rId14" Type="http://schemas.openxmlformats.org/officeDocument/2006/relationships/image" Target="../media/image86.png"/><Relationship Id="rId22"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1.svg"/><Relationship Id="rId18" Type="http://schemas.openxmlformats.org/officeDocument/2006/relationships/image" Target="../media/image92.png"/><Relationship Id="rId3" Type="http://schemas.openxmlformats.org/officeDocument/2006/relationships/image" Target="../media/image75.svg"/><Relationship Id="rId21" Type="http://schemas.openxmlformats.org/officeDocument/2006/relationships/image" Target="../media/image73.svg"/><Relationship Id="rId7" Type="http://schemas.openxmlformats.org/officeDocument/2006/relationships/image" Target="../media/image89.svg"/><Relationship Id="rId12" Type="http://schemas.openxmlformats.org/officeDocument/2006/relationships/image" Target="../media/image100.png"/><Relationship Id="rId17" Type="http://schemas.openxmlformats.org/officeDocument/2006/relationships/image" Target="../media/image99.svg"/><Relationship Id="rId2" Type="http://schemas.openxmlformats.org/officeDocument/2006/relationships/image" Target="../media/image74.png"/><Relationship Id="rId16" Type="http://schemas.openxmlformats.org/officeDocument/2006/relationships/image" Target="../media/image98.png"/><Relationship Id="rId20" Type="http://schemas.openxmlformats.org/officeDocument/2006/relationships/image" Target="../media/image72.png"/><Relationship Id="rId1" Type="http://schemas.openxmlformats.org/officeDocument/2006/relationships/slideLayout" Target="../slideLayouts/slideLayout41.xml"/><Relationship Id="rId6" Type="http://schemas.openxmlformats.org/officeDocument/2006/relationships/image" Target="../media/image88.png"/><Relationship Id="rId11" Type="http://schemas.openxmlformats.org/officeDocument/2006/relationships/image" Target="../media/image91.svg"/><Relationship Id="rId5" Type="http://schemas.openxmlformats.org/officeDocument/2006/relationships/image" Target="../media/image87.svg"/><Relationship Id="rId15" Type="http://schemas.openxmlformats.org/officeDocument/2006/relationships/image" Target="../media/image103.svg"/><Relationship Id="rId23" Type="http://schemas.openxmlformats.org/officeDocument/2006/relationships/image" Target="../media/image105.svg"/><Relationship Id="rId10" Type="http://schemas.openxmlformats.org/officeDocument/2006/relationships/image" Target="../media/image90.png"/><Relationship Id="rId19" Type="http://schemas.openxmlformats.org/officeDocument/2006/relationships/image" Target="../media/image93.svg"/><Relationship Id="rId4" Type="http://schemas.openxmlformats.org/officeDocument/2006/relationships/image" Target="../media/image86.png"/><Relationship Id="rId9" Type="http://schemas.openxmlformats.org/officeDocument/2006/relationships/image" Target="../media/image95.svg"/><Relationship Id="rId14" Type="http://schemas.openxmlformats.org/officeDocument/2006/relationships/image" Target="../media/image102.png"/><Relationship Id="rId22"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9.svg"/><Relationship Id="rId18" Type="http://schemas.openxmlformats.org/officeDocument/2006/relationships/image" Target="../media/image104.png"/><Relationship Id="rId3" Type="http://schemas.openxmlformats.org/officeDocument/2006/relationships/image" Target="../media/image95.svg"/><Relationship Id="rId21" Type="http://schemas.openxmlformats.org/officeDocument/2006/relationships/image" Target="../media/image101.svg"/><Relationship Id="rId7" Type="http://schemas.openxmlformats.org/officeDocument/2006/relationships/image" Target="../media/image99.svg"/><Relationship Id="rId12" Type="http://schemas.openxmlformats.org/officeDocument/2006/relationships/image" Target="../media/image88.png"/><Relationship Id="rId17" Type="http://schemas.openxmlformats.org/officeDocument/2006/relationships/image" Target="../media/image73.svg"/><Relationship Id="rId2" Type="http://schemas.openxmlformats.org/officeDocument/2006/relationships/image" Target="../media/image94.png"/><Relationship Id="rId16" Type="http://schemas.openxmlformats.org/officeDocument/2006/relationships/image" Target="../media/image72.png"/><Relationship Id="rId20" Type="http://schemas.openxmlformats.org/officeDocument/2006/relationships/image" Target="../media/image100.png"/><Relationship Id="rId1" Type="http://schemas.openxmlformats.org/officeDocument/2006/relationships/slideLayout" Target="../slideLayouts/slideLayout41.xml"/><Relationship Id="rId6" Type="http://schemas.openxmlformats.org/officeDocument/2006/relationships/image" Target="../media/image98.png"/><Relationship Id="rId11" Type="http://schemas.openxmlformats.org/officeDocument/2006/relationships/image" Target="../media/image87.svg"/><Relationship Id="rId5" Type="http://schemas.openxmlformats.org/officeDocument/2006/relationships/image" Target="../media/image91.svg"/><Relationship Id="rId15" Type="http://schemas.openxmlformats.org/officeDocument/2006/relationships/image" Target="../media/image93.svg"/><Relationship Id="rId23" Type="http://schemas.openxmlformats.org/officeDocument/2006/relationships/image" Target="../media/image103.svg"/><Relationship Id="rId10" Type="http://schemas.openxmlformats.org/officeDocument/2006/relationships/image" Target="../media/image86.png"/><Relationship Id="rId19" Type="http://schemas.openxmlformats.org/officeDocument/2006/relationships/image" Target="../media/image105.svg"/><Relationship Id="rId4" Type="http://schemas.openxmlformats.org/officeDocument/2006/relationships/image" Target="../media/image90.png"/><Relationship Id="rId9" Type="http://schemas.openxmlformats.org/officeDocument/2006/relationships/image" Target="../media/image75.svg"/><Relationship Id="rId14" Type="http://schemas.openxmlformats.org/officeDocument/2006/relationships/image" Target="../media/image92.png"/><Relationship Id="rId22"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3.svg"/><Relationship Id="rId18" Type="http://schemas.openxmlformats.org/officeDocument/2006/relationships/image" Target="../media/image90.png"/><Relationship Id="rId3" Type="http://schemas.openxmlformats.org/officeDocument/2006/relationships/image" Target="../media/image99.svg"/><Relationship Id="rId21" Type="http://schemas.openxmlformats.org/officeDocument/2006/relationships/image" Target="../media/image101.svg"/><Relationship Id="rId7" Type="http://schemas.openxmlformats.org/officeDocument/2006/relationships/image" Target="../media/image75.svg"/><Relationship Id="rId12" Type="http://schemas.openxmlformats.org/officeDocument/2006/relationships/image" Target="../media/image92.png"/><Relationship Id="rId17" Type="http://schemas.openxmlformats.org/officeDocument/2006/relationships/image" Target="../media/image105.svg"/><Relationship Id="rId2" Type="http://schemas.openxmlformats.org/officeDocument/2006/relationships/image" Target="../media/image98.png"/><Relationship Id="rId16" Type="http://schemas.openxmlformats.org/officeDocument/2006/relationships/image" Target="../media/image104.png"/><Relationship Id="rId20" Type="http://schemas.openxmlformats.org/officeDocument/2006/relationships/image" Target="../media/image100.png"/><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image" Target="../media/image89.svg"/><Relationship Id="rId5" Type="http://schemas.openxmlformats.org/officeDocument/2006/relationships/image" Target="../media/image95.svg"/><Relationship Id="rId15" Type="http://schemas.openxmlformats.org/officeDocument/2006/relationships/image" Target="../media/image73.svg"/><Relationship Id="rId23" Type="http://schemas.openxmlformats.org/officeDocument/2006/relationships/image" Target="../media/image103.svg"/><Relationship Id="rId10" Type="http://schemas.openxmlformats.org/officeDocument/2006/relationships/image" Target="../media/image88.png"/><Relationship Id="rId19" Type="http://schemas.openxmlformats.org/officeDocument/2006/relationships/image" Target="../media/image91.svg"/><Relationship Id="rId4" Type="http://schemas.openxmlformats.org/officeDocument/2006/relationships/image" Target="../media/image94.png"/><Relationship Id="rId9" Type="http://schemas.openxmlformats.org/officeDocument/2006/relationships/image" Target="../media/image87.svg"/><Relationship Id="rId14" Type="http://schemas.openxmlformats.org/officeDocument/2006/relationships/image" Target="../media/image72.png"/><Relationship Id="rId22"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3.svg"/><Relationship Id="rId18" Type="http://schemas.openxmlformats.org/officeDocument/2006/relationships/image" Target="../media/image100.png"/><Relationship Id="rId3" Type="http://schemas.openxmlformats.org/officeDocument/2006/relationships/image" Target="../media/image95.svg"/><Relationship Id="rId21" Type="http://schemas.openxmlformats.org/officeDocument/2006/relationships/image" Target="../media/image103.svg"/><Relationship Id="rId7" Type="http://schemas.openxmlformats.org/officeDocument/2006/relationships/image" Target="../media/image75.svg"/><Relationship Id="rId12" Type="http://schemas.openxmlformats.org/officeDocument/2006/relationships/image" Target="../media/image92.png"/><Relationship Id="rId17" Type="http://schemas.openxmlformats.org/officeDocument/2006/relationships/image" Target="../media/image105.svg"/><Relationship Id="rId2" Type="http://schemas.openxmlformats.org/officeDocument/2006/relationships/image" Target="../media/image94.png"/><Relationship Id="rId16" Type="http://schemas.openxmlformats.org/officeDocument/2006/relationships/image" Target="../media/image104.png"/><Relationship Id="rId20" Type="http://schemas.openxmlformats.org/officeDocument/2006/relationships/image" Target="../media/image102.png"/><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image" Target="../media/image89.svg"/><Relationship Id="rId5" Type="http://schemas.openxmlformats.org/officeDocument/2006/relationships/image" Target="../media/image91.svg"/><Relationship Id="rId15" Type="http://schemas.openxmlformats.org/officeDocument/2006/relationships/image" Target="../media/image73.svg"/><Relationship Id="rId23" Type="http://schemas.openxmlformats.org/officeDocument/2006/relationships/image" Target="../media/image99.svg"/><Relationship Id="rId10" Type="http://schemas.openxmlformats.org/officeDocument/2006/relationships/image" Target="../media/image88.png"/><Relationship Id="rId19" Type="http://schemas.openxmlformats.org/officeDocument/2006/relationships/image" Target="../media/image101.svg"/><Relationship Id="rId4" Type="http://schemas.openxmlformats.org/officeDocument/2006/relationships/image" Target="../media/image90.png"/><Relationship Id="rId9" Type="http://schemas.openxmlformats.org/officeDocument/2006/relationships/image" Target="../media/image87.svg"/><Relationship Id="rId14" Type="http://schemas.openxmlformats.org/officeDocument/2006/relationships/image" Target="../media/image72.png"/><Relationship Id="rId22" Type="http://schemas.openxmlformats.org/officeDocument/2006/relationships/image" Target="../media/image9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101.svg"/><Relationship Id="rId3" Type="http://schemas.openxmlformats.org/officeDocument/2006/relationships/image" Target="../media/image75.svg"/><Relationship Id="rId7" Type="http://schemas.openxmlformats.org/officeDocument/2006/relationships/image" Target="../media/image109.svg"/><Relationship Id="rId12" Type="http://schemas.openxmlformats.org/officeDocument/2006/relationships/image" Target="../media/image100.png"/><Relationship Id="rId2" Type="http://schemas.openxmlformats.org/officeDocument/2006/relationships/image" Target="../media/image74.png"/><Relationship Id="rId1" Type="http://schemas.openxmlformats.org/officeDocument/2006/relationships/slideLayout" Target="../slideLayouts/slideLayout41.xml"/><Relationship Id="rId6" Type="http://schemas.openxmlformats.org/officeDocument/2006/relationships/image" Target="../media/image108.png"/><Relationship Id="rId11" Type="http://schemas.openxmlformats.org/officeDocument/2006/relationships/image" Target="../media/image91.svg"/><Relationship Id="rId5" Type="http://schemas.openxmlformats.org/officeDocument/2006/relationships/image" Target="../media/image107.svg"/><Relationship Id="rId15" Type="http://schemas.openxmlformats.org/officeDocument/2006/relationships/image" Target="../media/image95.svg"/><Relationship Id="rId10" Type="http://schemas.openxmlformats.org/officeDocument/2006/relationships/image" Target="../media/image90.png"/><Relationship Id="rId4" Type="http://schemas.openxmlformats.org/officeDocument/2006/relationships/image" Target="../media/image106.png"/><Relationship Id="rId9" Type="http://schemas.openxmlformats.org/officeDocument/2006/relationships/image" Target="../media/image93.svg"/><Relationship Id="rId14"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9.svg"/><Relationship Id="rId3" Type="http://schemas.openxmlformats.org/officeDocument/2006/relationships/image" Target="../media/image75.svg"/><Relationship Id="rId7" Type="http://schemas.openxmlformats.org/officeDocument/2006/relationships/image" Target="../media/image91.svg"/><Relationship Id="rId12" Type="http://schemas.openxmlformats.org/officeDocument/2006/relationships/image" Target="../media/image108.png"/><Relationship Id="rId2" Type="http://schemas.openxmlformats.org/officeDocument/2006/relationships/image" Target="../media/image74.png"/><Relationship Id="rId1" Type="http://schemas.openxmlformats.org/officeDocument/2006/relationships/slideLayout" Target="../slideLayouts/slideLayout4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93.svg"/><Relationship Id="rId15" Type="http://schemas.openxmlformats.org/officeDocument/2006/relationships/image" Target="../media/image107.svg"/><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image" Target="../media/image101.svg"/><Relationship Id="rId14" Type="http://schemas.openxmlformats.org/officeDocument/2006/relationships/image" Target="../media/image1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 Type="http://schemas.openxmlformats.org/officeDocument/2006/relationships/tags" Target="../tags/tag6.xml"/><Relationship Id="rId21" Type="http://schemas.openxmlformats.org/officeDocument/2006/relationships/tags" Target="../tags/tag24.xml"/><Relationship Id="rId34" Type="http://schemas.openxmlformats.org/officeDocument/2006/relationships/tags" Target="../tags/tag37.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tags" Target="../tags/tag32.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slideLayout" Target="../slideLayouts/slideLayout5.xml"/><Relationship Id="rId8" Type="http://schemas.openxmlformats.org/officeDocument/2006/relationships/tags" Target="../tags/tag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13.svg"/><Relationship Id="rId3" Type="http://schemas.openxmlformats.org/officeDocument/2006/relationships/image" Target="../media/image75.svg"/><Relationship Id="rId7" Type="http://schemas.openxmlformats.org/officeDocument/2006/relationships/image" Target="../media/image95.svg"/><Relationship Id="rId12" Type="http://schemas.openxmlformats.org/officeDocument/2006/relationships/image" Target="../media/image112.png"/><Relationship Id="rId2" Type="http://schemas.openxmlformats.org/officeDocument/2006/relationships/image" Target="../media/image74.png"/><Relationship Id="rId1" Type="http://schemas.openxmlformats.org/officeDocument/2006/relationships/slideLayout" Target="../slideLayouts/slideLayout41.xml"/><Relationship Id="rId6" Type="http://schemas.openxmlformats.org/officeDocument/2006/relationships/image" Target="../media/image94.png"/><Relationship Id="rId11" Type="http://schemas.openxmlformats.org/officeDocument/2006/relationships/image" Target="../media/image111.svg"/><Relationship Id="rId5" Type="http://schemas.openxmlformats.org/officeDocument/2006/relationships/image" Target="../media/image81.svg"/><Relationship Id="rId15" Type="http://schemas.openxmlformats.org/officeDocument/2006/relationships/image" Target="../media/image85.sv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91.svg"/><Relationship Id="rId1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1.svg"/><Relationship Id="rId3" Type="http://schemas.openxmlformats.org/officeDocument/2006/relationships/image" Target="../media/image113.svg"/><Relationship Id="rId7" Type="http://schemas.openxmlformats.org/officeDocument/2006/relationships/image" Target="../media/image75.svg"/><Relationship Id="rId12" Type="http://schemas.openxmlformats.org/officeDocument/2006/relationships/image" Target="../media/image90.png"/><Relationship Id="rId2" Type="http://schemas.openxmlformats.org/officeDocument/2006/relationships/image" Target="../media/image112.png"/><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image" Target="../media/image95.svg"/><Relationship Id="rId5" Type="http://schemas.openxmlformats.org/officeDocument/2006/relationships/image" Target="../media/image85.svg"/><Relationship Id="rId15" Type="http://schemas.openxmlformats.org/officeDocument/2006/relationships/image" Target="../media/image111.svg"/><Relationship Id="rId10" Type="http://schemas.openxmlformats.org/officeDocument/2006/relationships/image" Target="../media/image94.png"/><Relationship Id="rId4" Type="http://schemas.openxmlformats.org/officeDocument/2006/relationships/image" Target="../media/image84.png"/><Relationship Id="rId9" Type="http://schemas.openxmlformats.org/officeDocument/2006/relationships/image" Target="../media/image81.svg"/><Relationship Id="rId1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13.svg"/><Relationship Id="rId3" Type="http://schemas.openxmlformats.org/officeDocument/2006/relationships/image" Target="../media/image75.svg"/><Relationship Id="rId7" Type="http://schemas.openxmlformats.org/officeDocument/2006/relationships/image" Target="../media/image95.svg"/><Relationship Id="rId12" Type="http://schemas.openxmlformats.org/officeDocument/2006/relationships/image" Target="../media/image112.png"/><Relationship Id="rId2" Type="http://schemas.openxmlformats.org/officeDocument/2006/relationships/image" Target="../media/image74.png"/><Relationship Id="rId1" Type="http://schemas.openxmlformats.org/officeDocument/2006/relationships/slideLayout" Target="../slideLayouts/slideLayout41.xml"/><Relationship Id="rId6" Type="http://schemas.openxmlformats.org/officeDocument/2006/relationships/image" Target="../media/image94.png"/><Relationship Id="rId11" Type="http://schemas.openxmlformats.org/officeDocument/2006/relationships/image" Target="../media/image111.svg"/><Relationship Id="rId5" Type="http://schemas.openxmlformats.org/officeDocument/2006/relationships/image" Target="../media/image81.svg"/><Relationship Id="rId15" Type="http://schemas.openxmlformats.org/officeDocument/2006/relationships/image" Target="../media/image85.sv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91.svg"/><Relationship Id="rId14" Type="http://schemas.openxmlformats.org/officeDocument/2006/relationships/image" Target="../media/image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svg"/><Relationship Id="rId18" Type="http://schemas.openxmlformats.org/officeDocument/2006/relationships/image" Target="../media/image126.png"/><Relationship Id="rId3" Type="http://schemas.openxmlformats.org/officeDocument/2006/relationships/image" Target="../media/image73.svg"/><Relationship Id="rId21" Type="http://schemas.openxmlformats.org/officeDocument/2006/relationships/image" Target="../media/image129.svg"/><Relationship Id="rId7" Type="http://schemas.openxmlformats.org/officeDocument/2006/relationships/image" Target="../media/image117.svg"/><Relationship Id="rId12" Type="http://schemas.openxmlformats.org/officeDocument/2006/relationships/image" Target="../media/image120.png"/><Relationship Id="rId17" Type="http://schemas.openxmlformats.org/officeDocument/2006/relationships/image" Target="../media/image125.svg"/><Relationship Id="rId2" Type="http://schemas.openxmlformats.org/officeDocument/2006/relationships/image" Target="../media/image72.png"/><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39.xml"/><Relationship Id="rId6" Type="http://schemas.openxmlformats.org/officeDocument/2006/relationships/image" Target="../media/image116.png"/><Relationship Id="rId11" Type="http://schemas.openxmlformats.org/officeDocument/2006/relationships/image" Target="../media/image85.svg"/><Relationship Id="rId5" Type="http://schemas.openxmlformats.org/officeDocument/2006/relationships/image" Target="../media/image115.svg"/><Relationship Id="rId15" Type="http://schemas.openxmlformats.org/officeDocument/2006/relationships/image" Target="../media/image123.svg"/><Relationship Id="rId23" Type="http://schemas.openxmlformats.org/officeDocument/2006/relationships/image" Target="../media/image131.svg"/><Relationship Id="rId10" Type="http://schemas.openxmlformats.org/officeDocument/2006/relationships/image" Target="../media/image84.png"/><Relationship Id="rId19" Type="http://schemas.openxmlformats.org/officeDocument/2006/relationships/image" Target="../media/image127.sv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2.png"/><Relationship Id="rId22" Type="http://schemas.openxmlformats.org/officeDocument/2006/relationships/image" Target="../media/image1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33.sv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0.xml"/><Relationship Id="rId7" Type="http://schemas.openxmlformats.org/officeDocument/2006/relationships/slideLayout" Target="../slideLayouts/slideLayout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s/_rels/slide5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s://twitter.com/VELUX" TargetMode="External"/><Relationship Id="rId7" Type="http://schemas.openxmlformats.org/officeDocument/2006/relationships/hyperlink" Target="https://www.pinterest.com/VELUXGroup/"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hyperlink" Target="https://www.linkedin.com/company/VELUX" TargetMode="External"/><Relationship Id="rId5" Type="http://schemas.openxmlformats.org/officeDocument/2006/relationships/hyperlink" Target="https://www.youtube.com/user/VELUX" TargetMode="External"/><Relationship Id="rId4" Type="http://schemas.openxmlformats.org/officeDocument/2006/relationships/hyperlink" Target="http://www.facebook.com/velux/" TargetMode="External"/></Relationships>
</file>

<file path=ppt/slides/_rels/slide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9.xml"/><Relationship Id="rId7" Type="http://schemas.openxmlformats.org/officeDocument/2006/relationships/image" Target="../media/image30.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notesSlide" Target="../notesSlides/notesSlide1.xml"/><Relationship Id="rId10" Type="http://schemas.openxmlformats.org/officeDocument/2006/relationships/image" Target="../media/image33.png"/><Relationship Id="rId4" Type="http://schemas.openxmlformats.org/officeDocument/2006/relationships/slideLayout" Target="../slideLayouts/slideLayout21.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B9E8C4-3E5E-4A19-BDF9-FDBBCF18A3C6}"/>
              </a:ext>
            </a:extLst>
          </p:cNvPr>
          <p:cNvSpPr>
            <a:spLocks noGrp="1"/>
          </p:cNvSpPr>
          <p:nvPr>
            <p:ph type="pic" sz="quarter" idx="13"/>
          </p:nvPr>
        </p:nvSpPr>
        <p:spPr/>
        <p:txBody>
          <a:bodyPr/>
          <a:lstStyle/>
          <a:p>
            <a:endParaRPr lang="en-GB"/>
          </a:p>
        </p:txBody>
      </p:sp>
      <p:sp>
        <p:nvSpPr>
          <p:cNvPr id="7" name="Title 6">
            <a:extLst>
              <a:ext uri="{FF2B5EF4-FFF2-40B4-BE49-F238E27FC236}">
                <a16:creationId xmlns:a16="http://schemas.microsoft.com/office/drawing/2014/main" id="{C10A2102-0B5B-40AB-82B7-9E1D3C935A4F}"/>
              </a:ext>
            </a:extLst>
          </p:cNvPr>
          <p:cNvSpPr>
            <a:spLocks noGrp="1"/>
          </p:cNvSpPr>
          <p:nvPr>
            <p:ph type="title"/>
          </p:nvPr>
        </p:nvSpPr>
        <p:spPr/>
        <p:txBody>
          <a:bodyPr/>
          <a:lstStyle/>
          <a:p>
            <a:r>
              <a:rPr lang="en-GB"/>
              <a:t>VELUX P2P Preparation</a:t>
            </a:r>
          </a:p>
        </p:txBody>
      </p:sp>
      <p:sp>
        <p:nvSpPr>
          <p:cNvPr id="6" name="Slide Number Placeholder 5">
            <a:extLst>
              <a:ext uri="{FF2B5EF4-FFF2-40B4-BE49-F238E27FC236}">
                <a16:creationId xmlns:a16="http://schemas.microsoft.com/office/drawing/2014/main" id="{1223BD6B-6B62-4DED-BDCC-25A3866A6C15}"/>
              </a:ext>
            </a:extLst>
          </p:cNvPr>
          <p:cNvSpPr>
            <a:spLocks noGrp="1"/>
          </p:cNvSpPr>
          <p:nvPr>
            <p:ph type="sldNum" sz="quarter" idx="4"/>
          </p:nvPr>
        </p:nvSpPr>
        <p:spPr/>
        <p:txBody>
          <a:bodyPr/>
          <a:lstStyle/>
          <a:p>
            <a:fld id="{10292E62-ABCD-4E1A-9CD4-1F4D24B7AC52}" type="slidenum">
              <a:rPr lang="en-GB" smtClean="0"/>
              <a:pPr/>
              <a:t>1</a:t>
            </a:fld>
            <a:endParaRPr lang="en-GB"/>
          </a:p>
        </p:txBody>
      </p:sp>
      <p:sp>
        <p:nvSpPr>
          <p:cNvPr id="10" name="Text Placeholder 9">
            <a:extLst>
              <a:ext uri="{FF2B5EF4-FFF2-40B4-BE49-F238E27FC236}">
                <a16:creationId xmlns:a16="http://schemas.microsoft.com/office/drawing/2014/main" id="{C15427ED-9D39-445E-B7DA-211248AB8A0B}"/>
              </a:ext>
            </a:extLst>
          </p:cNvPr>
          <p:cNvSpPr>
            <a:spLocks noGrp="1"/>
          </p:cNvSpPr>
          <p:nvPr>
            <p:ph type="body" sz="quarter" idx="15"/>
          </p:nvPr>
        </p:nvSpPr>
        <p:spPr/>
        <p:txBody>
          <a:bodyPr/>
          <a:lstStyle/>
          <a:p>
            <a:endParaRPr lang="en-GB"/>
          </a:p>
        </p:txBody>
      </p:sp>
      <p:sp>
        <p:nvSpPr>
          <p:cNvPr id="8" name="Subtitle 7">
            <a:extLst>
              <a:ext uri="{FF2B5EF4-FFF2-40B4-BE49-F238E27FC236}">
                <a16:creationId xmlns:a16="http://schemas.microsoft.com/office/drawing/2014/main" id="{B45548F1-6084-44A7-82B1-CA1CEE0B510B}"/>
              </a:ext>
            </a:extLst>
          </p:cNvPr>
          <p:cNvSpPr>
            <a:spLocks noGrp="1"/>
          </p:cNvSpPr>
          <p:nvPr>
            <p:ph type="subTitle" idx="1"/>
          </p:nvPr>
        </p:nvSpPr>
        <p:spPr/>
        <p:txBody>
          <a:bodyPr/>
          <a:lstStyle/>
          <a:p>
            <a:r>
              <a:rPr lang="en-GB"/>
              <a:t>January 2022</a:t>
            </a:r>
          </a:p>
        </p:txBody>
      </p:sp>
      <p:sp>
        <p:nvSpPr>
          <p:cNvPr id="11" name="Text Placeholder 10">
            <a:extLst>
              <a:ext uri="{FF2B5EF4-FFF2-40B4-BE49-F238E27FC236}">
                <a16:creationId xmlns:a16="http://schemas.microsoft.com/office/drawing/2014/main" id="{C6E6AB15-C316-45C2-9F3E-8EEAD129AD09}"/>
              </a:ext>
            </a:extLst>
          </p:cNvPr>
          <p:cNvSpPr>
            <a:spLocks noGrp="1"/>
          </p:cNvSpPr>
          <p:nvPr>
            <p:ph type="body" sz="quarter" idx="16"/>
          </p:nvPr>
        </p:nvSpPr>
        <p:spPr/>
        <p:txBody>
          <a:bodyPr/>
          <a:lstStyle/>
          <a:p>
            <a:endParaRPr lang="en-GB"/>
          </a:p>
        </p:txBody>
      </p:sp>
      <p:sp>
        <p:nvSpPr>
          <p:cNvPr id="12" name="Text Placeholder 11">
            <a:extLst>
              <a:ext uri="{FF2B5EF4-FFF2-40B4-BE49-F238E27FC236}">
                <a16:creationId xmlns:a16="http://schemas.microsoft.com/office/drawing/2014/main" id="{0363ED3A-49C6-4BF3-B8A6-9A3F010C1878}"/>
              </a:ext>
            </a:extLst>
          </p:cNvPr>
          <p:cNvSpPr>
            <a:spLocks noGrp="1"/>
          </p:cNvSpPr>
          <p:nvPr>
            <p:ph type="body" sz="quarter" idx="17"/>
          </p:nvPr>
        </p:nvSpPr>
        <p:spPr/>
        <p:txBody>
          <a:bodyPr/>
          <a:lstStyle/>
          <a:p>
            <a:endParaRPr lang="en-GB"/>
          </a:p>
        </p:txBody>
      </p:sp>
      <p:sp>
        <p:nvSpPr>
          <p:cNvPr id="4" name="Date Placeholder 3">
            <a:extLst>
              <a:ext uri="{FF2B5EF4-FFF2-40B4-BE49-F238E27FC236}">
                <a16:creationId xmlns:a16="http://schemas.microsoft.com/office/drawing/2014/main" id="{D74F81CD-2113-48AA-B6CF-569B0249FF2D}"/>
              </a:ext>
            </a:extLst>
          </p:cNvPr>
          <p:cNvSpPr>
            <a:spLocks noGrp="1"/>
          </p:cNvSpPr>
          <p:nvPr>
            <p:ph type="dt" sz="half" idx="18"/>
          </p:nvPr>
        </p:nvSpPr>
        <p:spPr/>
        <p:txBody>
          <a:bodyPr/>
          <a:lstStyle/>
          <a:p>
            <a:endParaRPr lang="en-GB"/>
          </a:p>
        </p:txBody>
      </p:sp>
      <p:sp>
        <p:nvSpPr>
          <p:cNvPr id="5" name="Footer Placeholder 4">
            <a:extLst>
              <a:ext uri="{FF2B5EF4-FFF2-40B4-BE49-F238E27FC236}">
                <a16:creationId xmlns:a16="http://schemas.microsoft.com/office/drawing/2014/main" id="{36C1FAE8-43B4-462A-9883-3E490F8ACFCF}"/>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3842179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1">
            <a:extLst>
              <a:ext uri="{FF2B5EF4-FFF2-40B4-BE49-F238E27FC236}">
                <a16:creationId xmlns:a16="http://schemas.microsoft.com/office/drawing/2014/main" id="{2E3D3332-1D28-4273-9FE0-084468DF6ACD}"/>
              </a:ext>
            </a:extLst>
          </p:cNvPr>
          <p:cNvSpPr txBox="1">
            <a:spLocks/>
          </p:cNvSpPr>
          <p:nvPr/>
        </p:nvSpPr>
        <p:spPr>
          <a:xfrm>
            <a:off x="-14423" y="-183963"/>
            <a:ext cx="6397838" cy="119926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ts val="600"/>
              </a:spcBef>
              <a:buNone/>
              <a:defRPr sz="3600" kern="1200">
                <a:solidFill>
                  <a:schemeClr val="tx1">
                    <a:lumMod val="65000"/>
                    <a:lumOff val="35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3600" b="0" i="0" u="none" strike="noStrike" kern="1200" cap="none" spc="0" normalizeH="0" baseline="0" noProof="0">
              <a:ln>
                <a:noFill/>
              </a:ln>
              <a:solidFill>
                <a:sysClr val="windowText" lastClr="000000">
                  <a:lumMod val="65000"/>
                  <a:lumOff val="35000"/>
                </a:sysClr>
              </a:solidFill>
              <a:effectLst/>
              <a:uLnTx/>
              <a:uFillTx/>
              <a:latin typeface="Century Gothic" panose="020B0502020202020204" pitchFamily="34" charset="0"/>
              <a:ea typeface="+mj-ea"/>
              <a:cs typeface="+mj-cs"/>
            </a:endParaRPr>
          </a:p>
        </p:txBody>
      </p:sp>
      <p:grpSp>
        <p:nvGrpSpPr>
          <p:cNvPr id="148" name="Group 147">
            <a:extLst>
              <a:ext uri="{FF2B5EF4-FFF2-40B4-BE49-F238E27FC236}">
                <a16:creationId xmlns:a16="http://schemas.microsoft.com/office/drawing/2014/main" id="{E3E705E7-4CCE-4D85-ACD5-55EF5E97F4FC}"/>
              </a:ext>
            </a:extLst>
          </p:cNvPr>
          <p:cNvGrpSpPr/>
          <p:nvPr/>
        </p:nvGrpSpPr>
        <p:grpSpPr>
          <a:xfrm>
            <a:off x="762921" y="3721547"/>
            <a:ext cx="11210282" cy="318678"/>
            <a:chOff x="2783461" y="1552132"/>
            <a:chExt cx="721739" cy="420307"/>
          </a:xfrm>
          <a:solidFill>
            <a:srgbClr val="4472C4"/>
          </a:solidFill>
        </p:grpSpPr>
        <p:sp>
          <p:nvSpPr>
            <p:cNvPr id="149" name="Rectangle 148">
              <a:extLst>
                <a:ext uri="{FF2B5EF4-FFF2-40B4-BE49-F238E27FC236}">
                  <a16:creationId xmlns:a16="http://schemas.microsoft.com/office/drawing/2014/main" id="{03B2AAB6-CA4F-4736-8E17-3683BE4840A1}"/>
                </a:ext>
              </a:extLst>
            </p:cNvPr>
            <p:cNvSpPr/>
            <p:nvPr/>
          </p:nvSpPr>
          <p:spPr bwMode="gray">
            <a:xfrm>
              <a:off x="2836333" y="1552132"/>
              <a:ext cx="668867" cy="420307"/>
            </a:xfrm>
            <a:prstGeom prst="rect">
              <a:avLst/>
            </a:prstGeom>
            <a:solidFill>
              <a:srgbClr val="44546A"/>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50" name="TextBox 100">
              <a:extLst>
                <a:ext uri="{FF2B5EF4-FFF2-40B4-BE49-F238E27FC236}">
                  <a16:creationId xmlns:a16="http://schemas.microsoft.com/office/drawing/2014/main" id="{CABFCF7A-E5FC-413F-A51F-ED1DB9264ACC}"/>
                </a:ext>
              </a:extLst>
            </p:cNvPr>
            <p:cNvSpPr txBox="1"/>
            <p:nvPr/>
          </p:nvSpPr>
          <p:spPr>
            <a:xfrm>
              <a:off x="2783461" y="1615329"/>
              <a:ext cx="568589" cy="3044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Cloud Integration Gateway</a:t>
              </a:r>
            </a:p>
          </p:txBody>
        </p:sp>
      </p:grpSp>
      <p:sp>
        <p:nvSpPr>
          <p:cNvPr id="151" name="Flowchart: Process 150">
            <a:extLst>
              <a:ext uri="{FF2B5EF4-FFF2-40B4-BE49-F238E27FC236}">
                <a16:creationId xmlns:a16="http://schemas.microsoft.com/office/drawing/2014/main" id="{83DE88C4-D7BC-40BB-B14E-DEEFD5612AB3}"/>
              </a:ext>
            </a:extLst>
          </p:cNvPr>
          <p:cNvSpPr/>
          <p:nvPr/>
        </p:nvSpPr>
        <p:spPr bwMode="gray">
          <a:xfrm>
            <a:off x="222423" y="4605842"/>
            <a:ext cx="11747155" cy="2115632"/>
          </a:xfrm>
          <a:prstGeom prst="flowChartProcess">
            <a:avLst/>
          </a:prstGeom>
          <a:solidFill>
            <a:srgbClr val="00B0F0"/>
          </a:solidFill>
          <a:ln w="6350" algn="ctr">
            <a:noFill/>
            <a:miter lim="800000"/>
            <a:headEnd/>
            <a:tailEnd/>
          </a:ln>
          <a:effectLst/>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152" name="Rectangle 151">
            <a:extLst>
              <a:ext uri="{FF2B5EF4-FFF2-40B4-BE49-F238E27FC236}">
                <a16:creationId xmlns:a16="http://schemas.microsoft.com/office/drawing/2014/main" id="{1A143FE5-7193-4977-80C2-B29EB76A3ADA}"/>
              </a:ext>
            </a:extLst>
          </p:cNvPr>
          <p:cNvSpPr/>
          <p:nvPr/>
        </p:nvSpPr>
        <p:spPr>
          <a:xfrm>
            <a:off x="7825190" y="4870103"/>
            <a:ext cx="2822923" cy="665222"/>
          </a:xfrm>
          <a:prstGeom prst="rect">
            <a:avLst/>
          </a:prstGeom>
          <a:solidFill>
            <a:srgbClr val="FFC000"/>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OpenText VIM</a:t>
            </a:r>
          </a:p>
        </p:txBody>
      </p:sp>
      <p:sp>
        <p:nvSpPr>
          <p:cNvPr id="153" name="Flowchart: Process 152">
            <a:extLst>
              <a:ext uri="{FF2B5EF4-FFF2-40B4-BE49-F238E27FC236}">
                <a16:creationId xmlns:a16="http://schemas.microsoft.com/office/drawing/2014/main" id="{00285F67-B1CA-4FB3-8EAE-2416869EF184}"/>
              </a:ext>
            </a:extLst>
          </p:cNvPr>
          <p:cNvSpPr/>
          <p:nvPr/>
        </p:nvSpPr>
        <p:spPr bwMode="gray">
          <a:xfrm>
            <a:off x="222423" y="1878824"/>
            <a:ext cx="11747155" cy="839194"/>
          </a:xfrm>
          <a:prstGeom prst="flowChartProcess">
            <a:avLst/>
          </a:prstGeom>
          <a:solidFill>
            <a:srgbClr val="A5A5A5">
              <a:lumMod val="40000"/>
              <a:lumOff val="60000"/>
            </a:srgbClr>
          </a:solidFill>
          <a:ln w="6350" algn="ctr">
            <a:noFill/>
            <a:miter lim="800000"/>
            <a:headEnd/>
            <a:tailEnd/>
          </a:ln>
          <a:effectLst/>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54" name="Rectangle 153">
            <a:extLst>
              <a:ext uri="{FF2B5EF4-FFF2-40B4-BE49-F238E27FC236}">
                <a16:creationId xmlns:a16="http://schemas.microsoft.com/office/drawing/2014/main" id="{68DD5A89-6B22-4ED9-B995-1C3CCDF1637B}"/>
              </a:ext>
            </a:extLst>
          </p:cNvPr>
          <p:cNvSpPr/>
          <p:nvPr/>
        </p:nvSpPr>
        <p:spPr>
          <a:xfrm>
            <a:off x="10058560" y="5657276"/>
            <a:ext cx="1815822" cy="1001216"/>
          </a:xfrm>
          <a:prstGeom prst="rect">
            <a:avLst/>
          </a:prstGeom>
          <a:solidFill>
            <a:sysClr val="window" lastClr="FFFFFF">
              <a:alpha val="24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813229F5-8D53-4BC2-B3D6-4FD26C9B0E7E}"/>
              </a:ext>
            </a:extLst>
          </p:cNvPr>
          <p:cNvSpPr/>
          <p:nvPr/>
        </p:nvSpPr>
        <p:spPr>
          <a:xfrm>
            <a:off x="1073878" y="5651035"/>
            <a:ext cx="8322550" cy="537805"/>
          </a:xfrm>
          <a:prstGeom prst="rect">
            <a:avLst/>
          </a:prstGeom>
          <a:solidFill>
            <a:sysClr val="window" lastClr="FFFFFF">
              <a:alpha val="24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Calibri" panose="020F0502020204030204"/>
                <a:ea typeface="+mn-ea"/>
                <a:cs typeface="+mn-cs"/>
              </a:rPr>
              <a:t>MM</a:t>
            </a:r>
          </a:p>
        </p:txBody>
      </p:sp>
      <p:sp>
        <p:nvSpPr>
          <p:cNvPr id="156" name="Flowchart: Process 155">
            <a:extLst>
              <a:ext uri="{FF2B5EF4-FFF2-40B4-BE49-F238E27FC236}">
                <a16:creationId xmlns:a16="http://schemas.microsoft.com/office/drawing/2014/main" id="{2545D84D-A8F9-421C-B6B9-0B7CCA4F8B68}"/>
              </a:ext>
            </a:extLst>
          </p:cNvPr>
          <p:cNvSpPr/>
          <p:nvPr/>
        </p:nvSpPr>
        <p:spPr bwMode="gray">
          <a:xfrm>
            <a:off x="222423" y="833945"/>
            <a:ext cx="11747155" cy="1019845"/>
          </a:xfrm>
          <a:prstGeom prst="flowChartProcess">
            <a:avLst/>
          </a:prstGeom>
          <a:solidFill>
            <a:srgbClr val="E7E6E6">
              <a:lumMod val="75000"/>
            </a:srgbClr>
          </a:solidFill>
          <a:ln w="6350" algn="ctr">
            <a:noFill/>
            <a:miter lim="800000"/>
            <a:headEnd/>
            <a:tailEnd/>
          </a:ln>
          <a:effectLst/>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57" name="Flowchart: Process 156">
            <a:extLst>
              <a:ext uri="{FF2B5EF4-FFF2-40B4-BE49-F238E27FC236}">
                <a16:creationId xmlns:a16="http://schemas.microsoft.com/office/drawing/2014/main" id="{AACC6F4F-B11F-4DAC-95E0-765F2010F4D3}"/>
              </a:ext>
            </a:extLst>
          </p:cNvPr>
          <p:cNvSpPr/>
          <p:nvPr/>
        </p:nvSpPr>
        <p:spPr bwMode="gray">
          <a:xfrm>
            <a:off x="222423" y="2782557"/>
            <a:ext cx="7791028" cy="839194"/>
          </a:xfrm>
          <a:prstGeom prst="flowChartProcess">
            <a:avLst/>
          </a:prstGeom>
          <a:solidFill>
            <a:srgbClr val="4472C4">
              <a:lumMod val="60000"/>
              <a:lumOff val="40000"/>
            </a:srgbClr>
          </a:solidFill>
          <a:ln w="6350" algn="ctr">
            <a:noFill/>
            <a:miter lim="800000"/>
            <a:headEnd/>
            <a:tailEnd/>
          </a:ln>
          <a:effectLst/>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cxnSp>
        <p:nvCxnSpPr>
          <p:cNvPr id="158" name="Straight Arrow Connector 157">
            <a:extLst>
              <a:ext uri="{FF2B5EF4-FFF2-40B4-BE49-F238E27FC236}">
                <a16:creationId xmlns:a16="http://schemas.microsoft.com/office/drawing/2014/main" id="{7A6C0DBF-8708-4558-B1B1-82B45B784318}"/>
              </a:ext>
            </a:extLst>
          </p:cNvPr>
          <p:cNvCxnSpPr>
            <a:cxnSpLocks/>
            <a:stCxn id="190" idx="0"/>
            <a:endCxn id="188" idx="4"/>
          </p:cNvCxnSpPr>
          <p:nvPr/>
        </p:nvCxnSpPr>
        <p:spPr>
          <a:xfrm flipV="1">
            <a:off x="4325778" y="2189102"/>
            <a:ext cx="15101" cy="641532"/>
          </a:xfrm>
          <a:prstGeom prst="straightConnector1">
            <a:avLst/>
          </a:prstGeom>
          <a:noFill/>
          <a:ln w="28575" cap="flat" cmpd="sng" algn="ctr">
            <a:solidFill>
              <a:srgbClr val="90BD35"/>
            </a:solidFill>
            <a:prstDash val="solid"/>
            <a:miter lim="800000"/>
            <a:headEnd type="triangle" w="lg" len="lg"/>
            <a:tailEnd type="none" w="lg" len="lg"/>
          </a:ln>
          <a:effectLst/>
        </p:spPr>
      </p:cxnSp>
      <p:sp>
        <p:nvSpPr>
          <p:cNvPr id="159" name="TextBox 12">
            <a:extLst>
              <a:ext uri="{FF2B5EF4-FFF2-40B4-BE49-F238E27FC236}">
                <a16:creationId xmlns:a16="http://schemas.microsoft.com/office/drawing/2014/main" id="{4B2BE5D0-BA95-49ED-8431-AD5D543E94C3}"/>
              </a:ext>
            </a:extLst>
          </p:cNvPr>
          <p:cNvSpPr txBox="1"/>
          <p:nvPr/>
        </p:nvSpPr>
        <p:spPr>
          <a:xfrm>
            <a:off x="275970" y="4737207"/>
            <a:ext cx="194716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7" fontAlgn="base">
              <a:spcBef>
                <a:spcPct val="50000"/>
              </a:spcBef>
              <a:spcAft>
                <a:spcPct val="0"/>
              </a:spcAft>
              <a:buClr>
                <a:srgbClr val="F0AB00"/>
              </a:buClr>
              <a:buSzPct val="80000"/>
            </a:pPr>
            <a:r>
              <a:rPr lang="en-US" sz="1200" b="1" kern="0">
                <a:solidFill>
                  <a:srgbClr val="FFFFFF"/>
                </a:solidFill>
                <a:latin typeface="Calibri" panose="020F0502020204030204"/>
                <a:ea typeface="Arial Unicode MS" pitchFamily="34" charset="-128"/>
                <a:cs typeface="Arial Unicode MS" pitchFamily="34" charset="-128"/>
              </a:rPr>
              <a:t>SAP ECC or S4/HANA</a:t>
            </a:r>
          </a:p>
        </p:txBody>
      </p:sp>
      <p:sp>
        <p:nvSpPr>
          <p:cNvPr id="160" name="TextBox 20">
            <a:extLst>
              <a:ext uri="{FF2B5EF4-FFF2-40B4-BE49-F238E27FC236}">
                <a16:creationId xmlns:a16="http://schemas.microsoft.com/office/drawing/2014/main" id="{995D7FA0-B93A-42BA-B92D-A18FC9C4410A}"/>
              </a:ext>
            </a:extLst>
          </p:cNvPr>
          <p:cNvSpPr txBox="1"/>
          <p:nvPr/>
        </p:nvSpPr>
        <p:spPr>
          <a:xfrm>
            <a:off x="222892" y="3043258"/>
            <a:ext cx="194716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7" fontAlgn="base">
              <a:spcBef>
                <a:spcPct val="50000"/>
              </a:spcBef>
              <a:spcAft>
                <a:spcPct val="0"/>
              </a:spcAft>
              <a:buClr>
                <a:srgbClr val="F0AB00"/>
              </a:buClr>
              <a:buSzPct val="80000"/>
            </a:pPr>
            <a:r>
              <a:rPr lang="en-US" sz="1200" b="1" kern="0">
                <a:solidFill>
                  <a:srgbClr val="CCCCCC">
                    <a:lumMod val="25000"/>
                  </a:srgbClr>
                </a:solidFill>
                <a:latin typeface="Calibri" panose="020F0502020204030204"/>
                <a:ea typeface="Arial Unicode MS" pitchFamily="34" charset="-128"/>
                <a:cs typeface="Arial Unicode MS" pitchFamily="34" charset="-128"/>
              </a:rPr>
              <a:t>Ariba Buying</a:t>
            </a:r>
          </a:p>
        </p:txBody>
      </p:sp>
      <p:sp>
        <p:nvSpPr>
          <p:cNvPr id="161" name="TextBox 89">
            <a:extLst>
              <a:ext uri="{FF2B5EF4-FFF2-40B4-BE49-F238E27FC236}">
                <a16:creationId xmlns:a16="http://schemas.microsoft.com/office/drawing/2014/main" id="{DE994019-229F-427C-A34D-63D0DA22D52C}"/>
              </a:ext>
            </a:extLst>
          </p:cNvPr>
          <p:cNvSpPr txBox="1"/>
          <p:nvPr/>
        </p:nvSpPr>
        <p:spPr>
          <a:xfrm>
            <a:off x="248555" y="898248"/>
            <a:ext cx="194716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7" fontAlgn="base">
              <a:spcBef>
                <a:spcPct val="50000"/>
              </a:spcBef>
              <a:spcAft>
                <a:spcPct val="0"/>
              </a:spcAft>
              <a:buClr>
                <a:srgbClr val="F0AB00"/>
              </a:buClr>
              <a:buSzPct val="80000"/>
            </a:pPr>
            <a:r>
              <a:rPr lang="en-US" sz="1200" b="1" kern="0">
                <a:solidFill>
                  <a:srgbClr val="CCCCCC">
                    <a:lumMod val="25000"/>
                  </a:srgbClr>
                </a:solidFill>
                <a:latin typeface="Calibri" panose="020F0502020204030204"/>
                <a:ea typeface="Arial Unicode MS" pitchFamily="34" charset="-128"/>
                <a:cs typeface="Arial Unicode MS" pitchFamily="34" charset="-128"/>
              </a:rPr>
              <a:t>Supplier</a:t>
            </a:r>
          </a:p>
        </p:txBody>
      </p:sp>
      <p:grpSp>
        <p:nvGrpSpPr>
          <p:cNvPr id="162" name="Group 161">
            <a:extLst>
              <a:ext uri="{FF2B5EF4-FFF2-40B4-BE49-F238E27FC236}">
                <a16:creationId xmlns:a16="http://schemas.microsoft.com/office/drawing/2014/main" id="{F5D8A363-32AF-4BF8-B032-A0DF2958BAB0}"/>
              </a:ext>
            </a:extLst>
          </p:cNvPr>
          <p:cNvGrpSpPr/>
          <p:nvPr/>
        </p:nvGrpSpPr>
        <p:grpSpPr>
          <a:xfrm>
            <a:off x="2145121" y="5641571"/>
            <a:ext cx="815622" cy="550558"/>
            <a:chOff x="2751401" y="1552132"/>
            <a:chExt cx="815692" cy="550606"/>
          </a:xfrm>
          <a:solidFill>
            <a:srgbClr val="4472C4"/>
          </a:solidFill>
        </p:grpSpPr>
        <p:sp>
          <p:nvSpPr>
            <p:cNvPr id="163" name="Rectangle 162">
              <a:extLst>
                <a:ext uri="{FF2B5EF4-FFF2-40B4-BE49-F238E27FC236}">
                  <a16:creationId xmlns:a16="http://schemas.microsoft.com/office/drawing/2014/main" id="{8E4ECD02-BFB1-4C55-A47B-4A4B26AB43A9}"/>
                </a:ext>
              </a:extLst>
            </p:cNvPr>
            <p:cNvSpPr/>
            <p:nvPr/>
          </p:nvSpPr>
          <p:spPr bwMode="gray">
            <a:xfrm>
              <a:off x="2836333" y="1552132"/>
              <a:ext cx="668867" cy="550606"/>
            </a:xfrm>
            <a:prstGeom prst="rect">
              <a:avLst/>
            </a:prstGeom>
            <a:solidFill>
              <a:srgbClr val="44546A"/>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64" name="TextBox 100">
              <a:extLst>
                <a:ext uri="{FF2B5EF4-FFF2-40B4-BE49-F238E27FC236}">
                  <a16:creationId xmlns:a16="http://schemas.microsoft.com/office/drawing/2014/main" id="{43F34326-8918-46DA-9C7A-71131218D392}"/>
                </a:ext>
              </a:extLst>
            </p:cNvPr>
            <p:cNvSpPr txBox="1"/>
            <p:nvPr/>
          </p:nvSpPr>
          <p:spPr>
            <a:xfrm>
              <a:off x="2751401" y="1615337"/>
              <a:ext cx="81569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Purchase  Order</a:t>
              </a:r>
            </a:p>
          </p:txBody>
        </p:sp>
      </p:grpSp>
      <p:grpSp>
        <p:nvGrpSpPr>
          <p:cNvPr id="165" name="Group 164">
            <a:extLst>
              <a:ext uri="{FF2B5EF4-FFF2-40B4-BE49-F238E27FC236}">
                <a16:creationId xmlns:a16="http://schemas.microsoft.com/office/drawing/2014/main" id="{067BDFBF-0672-4E69-9A58-39F8AB73E673}"/>
              </a:ext>
            </a:extLst>
          </p:cNvPr>
          <p:cNvGrpSpPr/>
          <p:nvPr/>
        </p:nvGrpSpPr>
        <p:grpSpPr>
          <a:xfrm>
            <a:off x="2865645" y="5641575"/>
            <a:ext cx="815622" cy="550558"/>
            <a:chOff x="2751401" y="1552132"/>
            <a:chExt cx="815692" cy="550606"/>
          </a:xfrm>
          <a:solidFill>
            <a:srgbClr val="4472C4"/>
          </a:solidFill>
        </p:grpSpPr>
        <p:sp>
          <p:nvSpPr>
            <p:cNvPr id="166" name="Rectangle 165">
              <a:extLst>
                <a:ext uri="{FF2B5EF4-FFF2-40B4-BE49-F238E27FC236}">
                  <a16:creationId xmlns:a16="http://schemas.microsoft.com/office/drawing/2014/main" id="{97C53A4D-AB21-43C8-8055-EEC9C7C12516}"/>
                </a:ext>
              </a:extLst>
            </p:cNvPr>
            <p:cNvSpPr/>
            <p:nvPr/>
          </p:nvSpPr>
          <p:spPr bwMode="gray">
            <a:xfrm>
              <a:off x="2836333" y="1552132"/>
              <a:ext cx="668867" cy="550606"/>
            </a:xfrm>
            <a:prstGeom prst="rect">
              <a:avLst/>
            </a:prstGeom>
            <a:solidFill>
              <a:srgbClr val="44546A"/>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67" name="TextBox 123">
              <a:extLst>
                <a:ext uri="{FF2B5EF4-FFF2-40B4-BE49-F238E27FC236}">
                  <a16:creationId xmlns:a16="http://schemas.microsoft.com/office/drawing/2014/main" id="{BE2C2407-A822-4BD8-9E93-6C0B85ED9D87}"/>
                </a:ext>
              </a:extLst>
            </p:cNvPr>
            <p:cNvSpPr txBox="1"/>
            <p:nvPr/>
          </p:nvSpPr>
          <p:spPr>
            <a:xfrm>
              <a:off x="2751401" y="1577237"/>
              <a:ext cx="815692"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Purchase  Change/ Cancel</a:t>
              </a:r>
            </a:p>
          </p:txBody>
        </p:sp>
      </p:grpSp>
      <p:grpSp>
        <p:nvGrpSpPr>
          <p:cNvPr id="168" name="Group 167">
            <a:extLst>
              <a:ext uri="{FF2B5EF4-FFF2-40B4-BE49-F238E27FC236}">
                <a16:creationId xmlns:a16="http://schemas.microsoft.com/office/drawing/2014/main" id="{2B34BAC4-2928-47B1-948A-049E8DABB3E3}"/>
              </a:ext>
            </a:extLst>
          </p:cNvPr>
          <p:cNvGrpSpPr/>
          <p:nvPr/>
        </p:nvGrpSpPr>
        <p:grpSpPr>
          <a:xfrm>
            <a:off x="7917186" y="4931759"/>
            <a:ext cx="715374" cy="550558"/>
            <a:chOff x="2840568" y="1543665"/>
            <a:chExt cx="715434" cy="550606"/>
          </a:xfrm>
          <a:solidFill>
            <a:srgbClr val="44546A"/>
          </a:solidFill>
        </p:grpSpPr>
        <p:sp>
          <p:nvSpPr>
            <p:cNvPr id="169" name="Rectangle 168">
              <a:extLst>
                <a:ext uri="{FF2B5EF4-FFF2-40B4-BE49-F238E27FC236}">
                  <a16:creationId xmlns:a16="http://schemas.microsoft.com/office/drawing/2014/main" id="{2838AD41-3587-42A2-A2FE-AC111434663A}"/>
                </a:ext>
              </a:extLst>
            </p:cNvPr>
            <p:cNvSpPr/>
            <p:nvPr/>
          </p:nvSpPr>
          <p:spPr bwMode="gray">
            <a:xfrm>
              <a:off x="2861735" y="1543665"/>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endParaRPr>
            </a:p>
          </p:txBody>
        </p:sp>
        <p:sp>
          <p:nvSpPr>
            <p:cNvPr id="170" name="TextBox 147">
              <a:extLst>
                <a:ext uri="{FF2B5EF4-FFF2-40B4-BE49-F238E27FC236}">
                  <a16:creationId xmlns:a16="http://schemas.microsoft.com/office/drawing/2014/main" id="{D7CA7A38-DE54-4F51-8575-CEC57F373ADA}"/>
                </a:ext>
              </a:extLst>
            </p:cNvPr>
            <p:cNvSpPr txBox="1"/>
            <p:nvPr/>
          </p:nvSpPr>
          <p:spPr>
            <a:xfrm>
              <a:off x="2840568" y="1676664"/>
              <a:ext cx="71543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rPr>
                <a:t>Invoice</a:t>
              </a:r>
            </a:p>
          </p:txBody>
        </p:sp>
      </p:grpSp>
      <p:grpSp>
        <p:nvGrpSpPr>
          <p:cNvPr id="171" name="Group 170">
            <a:extLst>
              <a:ext uri="{FF2B5EF4-FFF2-40B4-BE49-F238E27FC236}">
                <a16:creationId xmlns:a16="http://schemas.microsoft.com/office/drawing/2014/main" id="{DC55A307-5569-4516-A54B-C970DE5BCE11}"/>
              </a:ext>
            </a:extLst>
          </p:cNvPr>
          <p:cNvGrpSpPr/>
          <p:nvPr/>
        </p:nvGrpSpPr>
        <p:grpSpPr>
          <a:xfrm>
            <a:off x="2047458" y="1073572"/>
            <a:ext cx="6374241" cy="369778"/>
            <a:chOff x="2836333" y="1541536"/>
            <a:chExt cx="1453070" cy="561202"/>
          </a:xfrm>
          <a:solidFill>
            <a:srgbClr val="FFC000"/>
          </a:solidFill>
        </p:grpSpPr>
        <p:sp>
          <p:nvSpPr>
            <p:cNvPr id="172" name="Rectangle 171">
              <a:extLst>
                <a:ext uri="{FF2B5EF4-FFF2-40B4-BE49-F238E27FC236}">
                  <a16:creationId xmlns:a16="http://schemas.microsoft.com/office/drawing/2014/main" id="{92F54D75-9600-4A28-8ED9-F53CC67E3E5D}"/>
                </a:ext>
              </a:extLst>
            </p:cNvPr>
            <p:cNvSpPr/>
            <p:nvPr/>
          </p:nvSpPr>
          <p:spPr bwMode="gray">
            <a:xfrm>
              <a:off x="2836333" y="1552132"/>
              <a:ext cx="1453070"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73" name="TextBox 150">
              <a:extLst>
                <a:ext uri="{FF2B5EF4-FFF2-40B4-BE49-F238E27FC236}">
                  <a16:creationId xmlns:a16="http://schemas.microsoft.com/office/drawing/2014/main" id="{64724B5C-2F9C-4511-A275-B59C1F3E83CE}"/>
                </a:ext>
              </a:extLst>
            </p:cNvPr>
            <p:cNvSpPr txBox="1"/>
            <p:nvPr/>
          </p:nvSpPr>
          <p:spPr>
            <a:xfrm>
              <a:off x="2846859" y="1541536"/>
              <a:ext cx="280738" cy="5605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Purchase Order material / service </a:t>
              </a:r>
            </a:p>
          </p:txBody>
        </p:sp>
      </p:grpSp>
      <p:grpSp>
        <p:nvGrpSpPr>
          <p:cNvPr id="174" name="Group 173">
            <a:extLst>
              <a:ext uri="{FF2B5EF4-FFF2-40B4-BE49-F238E27FC236}">
                <a16:creationId xmlns:a16="http://schemas.microsoft.com/office/drawing/2014/main" id="{C75CF902-A5E8-4863-BDC7-2340D0672006}"/>
              </a:ext>
            </a:extLst>
          </p:cNvPr>
          <p:cNvGrpSpPr/>
          <p:nvPr/>
        </p:nvGrpSpPr>
        <p:grpSpPr>
          <a:xfrm>
            <a:off x="7996154" y="1517708"/>
            <a:ext cx="1280309" cy="544189"/>
            <a:chOff x="2836333" y="1552132"/>
            <a:chExt cx="1487339" cy="550606"/>
          </a:xfrm>
          <a:solidFill>
            <a:srgbClr val="FFC000"/>
          </a:solidFill>
        </p:grpSpPr>
        <p:sp>
          <p:nvSpPr>
            <p:cNvPr id="175" name="Rectangle 174">
              <a:extLst>
                <a:ext uri="{FF2B5EF4-FFF2-40B4-BE49-F238E27FC236}">
                  <a16:creationId xmlns:a16="http://schemas.microsoft.com/office/drawing/2014/main" id="{1522DBB1-B8CE-45DC-8E49-D4D965696389}"/>
                </a:ext>
              </a:extLst>
            </p:cNvPr>
            <p:cNvSpPr/>
            <p:nvPr/>
          </p:nvSpPr>
          <p:spPr bwMode="gray">
            <a:xfrm>
              <a:off x="2836333" y="1552132"/>
              <a:ext cx="1487339"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76" name="TextBox 161">
              <a:extLst>
                <a:ext uri="{FF2B5EF4-FFF2-40B4-BE49-F238E27FC236}">
                  <a16:creationId xmlns:a16="http://schemas.microsoft.com/office/drawing/2014/main" id="{74D76E91-35A3-4240-8381-A096B0727D06}"/>
                </a:ext>
              </a:extLst>
            </p:cNvPr>
            <p:cNvSpPr txBox="1"/>
            <p:nvPr/>
          </p:nvSpPr>
          <p:spPr>
            <a:xfrm>
              <a:off x="3124088" y="1724257"/>
              <a:ext cx="815692"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Invoice</a:t>
              </a:r>
            </a:p>
          </p:txBody>
        </p:sp>
      </p:grpSp>
      <p:cxnSp>
        <p:nvCxnSpPr>
          <p:cNvPr id="177" name="Straight Arrow Connector 176">
            <a:extLst>
              <a:ext uri="{FF2B5EF4-FFF2-40B4-BE49-F238E27FC236}">
                <a16:creationId xmlns:a16="http://schemas.microsoft.com/office/drawing/2014/main" id="{A054948F-742A-4087-81C1-448BE48A8121}"/>
              </a:ext>
            </a:extLst>
          </p:cNvPr>
          <p:cNvCxnSpPr>
            <a:cxnSpLocks/>
            <a:stCxn id="203" idx="4"/>
            <a:endCxn id="179" idx="0"/>
          </p:cNvCxnSpPr>
          <p:nvPr/>
        </p:nvCxnSpPr>
        <p:spPr>
          <a:xfrm>
            <a:off x="8260641" y="2203583"/>
            <a:ext cx="11157" cy="2561911"/>
          </a:xfrm>
          <a:prstGeom prst="straightConnector1">
            <a:avLst/>
          </a:prstGeom>
          <a:noFill/>
          <a:ln w="28575" cap="flat" cmpd="sng" algn="ctr">
            <a:solidFill>
              <a:srgbClr val="92D050"/>
            </a:solidFill>
            <a:prstDash val="solid"/>
            <a:miter lim="800000"/>
            <a:headEnd type="none" w="lg" len="lg"/>
            <a:tailEnd type="triangle" w="lg" len="lg"/>
          </a:ln>
          <a:effectLst/>
        </p:spPr>
      </p:cxnSp>
      <p:cxnSp>
        <p:nvCxnSpPr>
          <p:cNvPr id="178" name="Straight Arrow Connector 177">
            <a:extLst>
              <a:ext uri="{FF2B5EF4-FFF2-40B4-BE49-F238E27FC236}">
                <a16:creationId xmlns:a16="http://schemas.microsoft.com/office/drawing/2014/main" id="{7C0993AD-BF95-4CAB-8242-FE2CB9B56385}"/>
              </a:ext>
            </a:extLst>
          </p:cNvPr>
          <p:cNvCxnSpPr>
            <a:cxnSpLocks/>
            <a:stCxn id="183" idx="0"/>
            <a:endCxn id="180" idx="4"/>
          </p:cNvCxnSpPr>
          <p:nvPr/>
        </p:nvCxnSpPr>
        <p:spPr>
          <a:xfrm flipV="1">
            <a:off x="9016579" y="2206125"/>
            <a:ext cx="15114" cy="2722297"/>
          </a:xfrm>
          <a:prstGeom prst="straightConnector1">
            <a:avLst/>
          </a:prstGeom>
          <a:noFill/>
          <a:ln w="28575" cap="flat" cmpd="sng" algn="ctr">
            <a:solidFill>
              <a:srgbClr val="92D050"/>
            </a:solidFill>
            <a:prstDash val="solid"/>
            <a:miter lim="800000"/>
            <a:headEnd type="none" w="lg" len="lg"/>
            <a:tailEnd type="triangle" w="lg" len="lg"/>
          </a:ln>
          <a:effectLst/>
        </p:spPr>
      </p:cxnSp>
      <p:sp>
        <p:nvSpPr>
          <p:cNvPr id="179" name="Oval 178">
            <a:extLst>
              <a:ext uri="{FF2B5EF4-FFF2-40B4-BE49-F238E27FC236}">
                <a16:creationId xmlns:a16="http://schemas.microsoft.com/office/drawing/2014/main" id="{9A01D375-2C33-4560-8A39-0923ECFCAE7E}"/>
              </a:ext>
            </a:extLst>
          </p:cNvPr>
          <p:cNvSpPr/>
          <p:nvPr/>
        </p:nvSpPr>
        <p:spPr bwMode="gray">
          <a:xfrm>
            <a:off x="8199816" y="4765494"/>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80" name="Oval 179">
            <a:extLst>
              <a:ext uri="{FF2B5EF4-FFF2-40B4-BE49-F238E27FC236}">
                <a16:creationId xmlns:a16="http://schemas.microsoft.com/office/drawing/2014/main" id="{1914340E-EC3E-4092-BDF6-011546186E41}"/>
              </a:ext>
            </a:extLst>
          </p:cNvPr>
          <p:cNvSpPr/>
          <p:nvPr/>
        </p:nvSpPr>
        <p:spPr bwMode="gray">
          <a:xfrm>
            <a:off x="8959711" y="2062162"/>
            <a:ext cx="143963" cy="143963"/>
          </a:xfrm>
          <a:prstGeom prst="ellipse">
            <a:avLst/>
          </a:prstGeom>
          <a:solidFill>
            <a:sysClr val="window" lastClr="FFFFFF"/>
          </a:solidFill>
          <a:ln w="28575" algn="ctr">
            <a:solidFill>
              <a:srgbClr val="0076CB"/>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81" name="Oval 180">
            <a:extLst>
              <a:ext uri="{FF2B5EF4-FFF2-40B4-BE49-F238E27FC236}">
                <a16:creationId xmlns:a16="http://schemas.microsoft.com/office/drawing/2014/main" id="{C575C8E8-BB8E-4F93-861E-A36621465176}"/>
              </a:ext>
            </a:extLst>
          </p:cNvPr>
          <p:cNvSpPr/>
          <p:nvPr/>
        </p:nvSpPr>
        <p:spPr bwMode="gray">
          <a:xfrm>
            <a:off x="3217560" y="5497373"/>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grpSp>
        <p:nvGrpSpPr>
          <p:cNvPr id="182" name="Group 181">
            <a:extLst>
              <a:ext uri="{FF2B5EF4-FFF2-40B4-BE49-F238E27FC236}">
                <a16:creationId xmlns:a16="http://schemas.microsoft.com/office/drawing/2014/main" id="{6606925A-7061-42A1-B211-856344B1CBF0}"/>
              </a:ext>
            </a:extLst>
          </p:cNvPr>
          <p:cNvGrpSpPr/>
          <p:nvPr/>
        </p:nvGrpSpPr>
        <p:grpSpPr>
          <a:xfrm>
            <a:off x="8675906" y="4928422"/>
            <a:ext cx="681345" cy="550558"/>
            <a:chOff x="2861735" y="1543665"/>
            <a:chExt cx="668867" cy="550606"/>
          </a:xfrm>
          <a:solidFill>
            <a:srgbClr val="44546A"/>
          </a:solidFill>
        </p:grpSpPr>
        <p:sp>
          <p:nvSpPr>
            <p:cNvPr id="183" name="Rectangle 182">
              <a:extLst>
                <a:ext uri="{FF2B5EF4-FFF2-40B4-BE49-F238E27FC236}">
                  <a16:creationId xmlns:a16="http://schemas.microsoft.com/office/drawing/2014/main" id="{3557F213-6CC4-4D5D-9BC0-1E11AEF8F03C}"/>
                </a:ext>
              </a:extLst>
            </p:cNvPr>
            <p:cNvSpPr/>
            <p:nvPr/>
          </p:nvSpPr>
          <p:spPr bwMode="gray">
            <a:xfrm>
              <a:off x="2861735" y="1543665"/>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endParaRPr>
            </a:p>
          </p:txBody>
        </p:sp>
        <p:sp>
          <p:nvSpPr>
            <p:cNvPr id="184" name="TextBox 209">
              <a:extLst>
                <a:ext uri="{FF2B5EF4-FFF2-40B4-BE49-F238E27FC236}">
                  <a16:creationId xmlns:a16="http://schemas.microsoft.com/office/drawing/2014/main" id="{FCD2A7D2-423C-425A-A77A-FE2A46BA0728}"/>
                </a:ext>
              </a:extLst>
            </p:cNvPr>
            <p:cNvSpPr txBox="1"/>
            <p:nvPr/>
          </p:nvSpPr>
          <p:spPr>
            <a:xfrm>
              <a:off x="2886668" y="1572128"/>
              <a:ext cx="643934" cy="507875"/>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rPr>
                <a:t>Invoice Status Update</a:t>
              </a:r>
            </a:p>
          </p:txBody>
        </p:sp>
      </p:grpSp>
      <p:grpSp>
        <p:nvGrpSpPr>
          <p:cNvPr id="185" name="Group 184">
            <a:extLst>
              <a:ext uri="{FF2B5EF4-FFF2-40B4-BE49-F238E27FC236}">
                <a16:creationId xmlns:a16="http://schemas.microsoft.com/office/drawing/2014/main" id="{A3A2689E-209D-499D-B843-9258B3C59388}"/>
              </a:ext>
            </a:extLst>
          </p:cNvPr>
          <p:cNvGrpSpPr/>
          <p:nvPr/>
        </p:nvGrpSpPr>
        <p:grpSpPr>
          <a:xfrm>
            <a:off x="3894628" y="1497326"/>
            <a:ext cx="974110" cy="564845"/>
            <a:chOff x="2836333" y="1552132"/>
            <a:chExt cx="1453070" cy="550606"/>
          </a:xfrm>
          <a:solidFill>
            <a:srgbClr val="FFC000"/>
          </a:solidFill>
        </p:grpSpPr>
        <p:sp>
          <p:nvSpPr>
            <p:cNvPr id="186" name="Rectangle 185">
              <a:extLst>
                <a:ext uri="{FF2B5EF4-FFF2-40B4-BE49-F238E27FC236}">
                  <a16:creationId xmlns:a16="http://schemas.microsoft.com/office/drawing/2014/main" id="{03D11507-640B-4F7B-9020-80BAA9915401}"/>
                </a:ext>
              </a:extLst>
            </p:cNvPr>
            <p:cNvSpPr/>
            <p:nvPr/>
          </p:nvSpPr>
          <p:spPr bwMode="gray">
            <a:xfrm>
              <a:off x="2836333" y="1552132"/>
              <a:ext cx="1453070"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87" name="TextBox 213">
              <a:extLst>
                <a:ext uri="{FF2B5EF4-FFF2-40B4-BE49-F238E27FC236}">
                  <a16:creationId xmlns:a16="http://schemas.microsoft.com/office/drawing/2014/main" id="{2578B84B-ACE4-4AB3-94B7-5B14D920F27C}"/>
                </a:ext>
              </a:extLst>
            </p:cNvPr>
            <p:cNvSpPr txBox="1"/>
            <p:nvPr/>
          </p:nvSpPr>
          <p:spPr>
            <a:xfrm>
              <a:off x="2865263" y="1642659"/>
              <a:ext cx="1312028" cy="3693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Order confirmation</a:t>
              </a:r>
            </a:p>
          </p:txBody>
        </p:sp>
      </p:grpSp>
      <p:sp>
        <p:nvSpPr>
          <p:cNvPr id="188" name="Oval 187">
            <a:extLst>
              <a:ext uri="{FF2B5EF4-FFF2-40B4-BE49-F238E27FC236}">
                <a16:creationId xmlns:a16="http://schemas.microsoft.com/office/drawing/2014/main" id="{B631D4EC-3367-4B6B-91B4-9FF5D670E9A9}"/>
              </a:ext>
            </a:extLst>
          </p:cNvPr>
          <p:cNvSpPr/>
          <p:nvPr/>
        </p:nvSpPr>
        <p:spPr bwMode="gray">
          <a:xfrm>
            <a:off x="4268897" y="2045139"/>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89" name="Oval 188">
            <a:extLst>
              <a:ext uri="{FF2B5EF4-FFF2-40B4-BE49-F238E27FC236}">
                <a16:creationId xmlns:a16="http://schemas.microsoft.com/office/drawing/2014/main" id="{6CCBBEB8-253D-43AA-973C-01BA7E0B76C8}"/>
              </a:ext>
            </a:extLst>
          </p:cNvPr>
          <p:cNvSpPr/>
          <p:nvPr/>
        </p:nvSpPr>
        <p:spPr bwMode="gray">
          <a:xfrm>
            <a:off x="2501092" y="5497373"/>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90" name="Oval 189">
            <a:extLst>
              <a:ext uri="{FF2B5EF4-FFF2-40B4-BE49-F238E27FC236}">
                <a16:creationId xmlns:a16="http://schemas.microsoft.com/office/drawing/2014/main" id="{A258D386-3323-41E9-906F-60B7ACD3F800}"/>
              </a:ext>
            </a:extLst>
          </p:cNvPr>
          <p:cNvSpPr/>
          <p:nvPr/>
        </p:nvSpPr>
        <p:spPr bwMode="gray">
          <a:xfrm>
            <a:off x="4253796" y="2830634"/>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grpSp>
        <p:nvGrpSpPr>
          <p:cNvPr id="191" name="Group 190">
            <a:extLst>
              <a:ext uri="{FF2B5EF4-FFF2-40B4-BE49-F238E27FC236}">
                <a16:creationId xmlns:a16="http://schemas.microsoft.com/office/drawing/2014/main" id="{7BB58872-E01B-4022-B45D-CD03BB880BFB}"/>
              </a:ext>
            </a:extLst>
          </p:cNvPr>
          <p:cNvGrpSpPr/>
          <p:nvPr/>
        </p:nvGrpSpPr>
        <p:grpSpPr>
          <a:xfrm>
            <a:off x="3916711" y="2965181"/>
            <a:ext cx="1789438" cy="546075"/>
            <a:chOff x="2751401" y="1552132"/>
            <a:chExt cx="815692" cy="550606"/>
          </a:xfrm>
          <a:solidFill>
            <a:srgbClr val="0070C0"/>
          </a:solidFill>
        </p:grpSpPr>
        <p:sp>
          <p:nvSpPr>
            <p:cNvPr id="192" name="Rectangle 191">
              <a:extLst>
                <a:ext uri="{FF2B5EF4-FFF2-40B4-BE49-F238E27FC236}">
                  <a16:creationId xmlns:a16="http://schemas.microsoft.com/office/drawing/2014/main" id="{3DD0AC61-D981-4BB3-A4B0-863EBEC928A6}"/>
                </a:ext>
              </a:extLst>
            </p:cNvPr>
            <p:cNvSpPr/>
            <p:nvPr/>
          </p:nvSpPr>
          <p:spPr bwMode="gray">
            <a:xfrm>
              <a:off x="2836333" y="1552132"/>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193" name="TextBox 123">
              <a:extLst>
                <a:ext uri="{FF2B5EF4-FFF2-40B4-BE49-F238E27FC236}">
                  <a16:creationId xmlns:a16="http://schemas.microsoft.com/office/drawing/2014/main" id="{6DD773F9-71A7-4D52-BC34-6DA8CE285032}"/>
                </a:ext>
              </a:extLst>
            </p:cNvPr>
            <p:cNvSpPr txBox="1"/>
            <p:nvPr/>
          </p:nvSpPr>
          <p:spPr>
            <a:xfrm>
              <a:off x="2751401" y="1577237"/>
              <a:ext cx="815692" cy="3693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Update PO line items</a:t>
              </a:r>
            </a:p>
          </p:txBody>
        </p:sp>
      </p:grpSp>
      <p:cxnSp>
        <p:nvCxnSpPr>
          <p:cNvPr id="194" name="Straight Arrow Connector 193">
            <a:extLst>
              <a:ext uri="{FF2B5EF4-FFF2-40B4-BE49-F238E27FC236}">
                <a16:creationId xmlns:a16="http://schemas.microsoft.com/office/drawing/2014/main" id="{B5F1CC81-D233-47DE-A37E-108F7E5B7120}"/>
              </a:ext>
            </a:extLst>
          </p:cNvPr>
          <p:cNvCxnSpPr>
            <a:cxnSpLocks/>
            <a:stCxn id="199" idx="0"/>
            <a:endCxn id="198" idx="4"/>
          </p:cNvCxnSpPr>
          <p:nvPr/>
        </p:nvCxnSpPr>
        <p:spPr>
          <a:xfrm flipV="1">
            <a:off x="7480522" y="2190873"/>
            <a:ext cx="13854" cy="645718"/>
          </a:xfrm>
          <a:prstGeom prst="straightConnector1">
            <a:avLst/>
          </a:prstGeom>
          <a:noFill/>
          <a:ln w="28575" cap="flat" cmpd="sng" algn="ctr">
            <a:solidFill>
              <a:srgbClr val="90BD35"/>
            </a:solidFill>
            <a:prstDash val="solid"/>
            <a:miter lim="800000"/>
            <a:headEnd type="none" w="lg" len="lg"/>
            <a:tailEnd type="triangle" w="lg" len="lg"/>
          </a:ln>
          <a:effectLst/>
        </p:spPr>
      </p:cxnSp>
      <p:grpSp>
        <p:nvGrpSpPr>
          <p:cNvPr id="195" name="Group 194">
            <a:extLst>
              <a:ext uri="{FF2B5EF4-FFF2-40B4-BE49-F238E27FC236}">
                <a16:creationId xmlns:a16="http://schemas.microsoft.com/office/drawing/2014/main" id="{190F1588-2B7D-42C3-9191-888626825267}"/>
              </a:ext>
            </a:extLst>
          </p:cNvPr>
          <p:cNvGrpSpPr/>
          <p:nvPr/>
        </p:nvGrpSpPr>
        <p:grpSpPr>
          <a:xfrm>
            <a:off x="7118576" y="1521609"/>
            <a:ext cx="747235" cy="550558"/>
            <a:chOff x="2822961" y="1552132"/>
            <a:chExt cx="1063814" cy="550606"/>
          </a:xfrm>
          <a:solidFill>
            <a:srgbClr val="FFC000"/>
          </a:solidFill>
        </p:grpSpPr>
        <p:sp>
          <p:nvSpPr>
            <p:cNvPr id="196" name="Rectangle 195">
              <a:extLst>
                <a:ext uri="{FF2B5EF4-FFF2-40B4-BE49-F238E27FC236}">
                  <a16:creationId xmlns:a16="http://schemas.microsoft.com/office/drawing/2014/main" id="{43E356E3-08B0-4243-AE8C-5E54CDCE02D6}"/>
                </a:ext>
              </a:extLst>
            </p:cNvPr>
            <p:cNvSpPr/>
            <p:nvPr/>
          </p:nvSpPr>
          <p:spPr bwMode="gray">
            <a:xfrm>
              <a:off x="2836334" y="1552132"/>
              <a:ext cx="1050441"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97" name="TextBox 213">
              <a:extLst>
                <a:ext uri="{FF2B5EF4-FFF2-40B4-BE49-F238E27FC236}">
                  <a16:creationId xmlns:a16="http://schemas.microsoft.com/office/drawing/2014/main" id="{C786870D-9032-4E5E-B385-BE2413E34C45}"/>
                </a:ext>
              </a:extLst>
            </p:cNvPr>
            <p:cNvSpPr txBox="1"/>
            <p:nvPr/>
          </p:nvSpPr>
          <p:spPr>
            <a:xfrm>
              <a:off x="2822961" y="1652574"/>
              <a:ext cx="1050441" cy="3693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Goods receipt </a:t>
              </a:r>
            </a:p>
          </p:txBody>
        </p:sp>
      </p:grpSp>
      <p:sp>
        <p:nvSpPr>
          <p:cNvPr id="198" name="Oval 197">
            <a:extLst>
              <a:ext uri="{FF2B5EF4-FFF2-40B4-BE49-F238E27FC236}">
                <a16:creationId xmlns:a16="http://schemas.microsoft.com/office/drawing/2014/main" id="{E5356505-8B9D-42FC-B8CB-8A77B5C76904}"/>
              </a:ext>
            </a:extLst>
          </p:cNvPr>
          <p:cNvSpPr/>
          <p:nvPr/>
        </p:nvSpPr>
        <p:spPr bwMode="gray">
          <a:xfrm>
            <a:off x="7422394" y="2046910"/>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199" name="Oval 198">
            <a:extLst>
              <a:ext uri="{FF2B5EF4-FFF2-40B4-BE49-F238E27FC236}">
                <a16:creationId xmlns:a16="http://schemas.microsoft.com/office/drawing/2014/main" id="{B9464711-995D-4F76-B6E0-EDDF8616B2AC}"/>
              </a:ext>
            </a:extLst>
          </p:cNvPr>
          <p:cNvSpPr/>
          <p:nvPr/>
        </p:nvSpPr>
        <p:spPr bwMode="gray">
          <a:xfrm>
            <a:off x="7408540" y="2836591"/>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grpSp>
        <p:nvGrpSpPr>
          <p:cNvPr id="200" name="Group 199">
            <a:extLst>
              <a:ext uri="{FF2B5EF4-FFF2-40B4-BE49-F238E27FC236}">
                <a16:creationId xmlns:a16="http://schemas.microsoft.com/office/drawing/2014/main" id="{7CC8F994-9C95-44A3-A03D-79735251D65B}"/>
              </a:ext>
            </a:extLst>
          </p:cNvPr>
          <p:cNvGrpSpPr/>
          <p:nvPr/>
        </p:nvGrpSpPr>
        <p:grpSpPr>
          <a:xfrm>
            <a:off x="7071455" y="5638282"/>
            <a:ext cx="815622" cy="550558"/>
            <a:chOff x="2751401" y="1552132"/>
            <a:chExt cx="815692" cy="550606"/>
          </a:xfrm>
          <a:solidFill>
            <a:srgbClr val="4472C4"/>
          </a:solidFill>
        </p:grpSpPr>
        <p:sp>
          <p:nvSpPr>
            <p:cNvPr id="201" name="Rectangle 200">
              <a:extLst>
                <a:ext uri="{FF2B5EF4-FFF2-40B4-BE49-F238E27FC236}">
                  <a16:creationId xmlns:a16="http://schemas.microsoft.com/office/drawing/2014/main" id="{A417358D-B117-4F25-8656-0A4AF429ADB5}"/>
                </a:ext>
              </a:extLst>
            </p:cNvPr>
            <p:cNvSpPr/>
            <p:nvPr/>
          </p:nvSpPr>
          <p:spPr bwMode="gray">
            <a:xfrm>
              <a:off x="2836333" y="1552132"/>
              <a:ext cx="668867" cy="550606"/>
            </a:xfrm>
            <a:prstGeom prst="rect">
              <a:avLst/>
            </a:prstGeom>
            <a:solidFill>
              <a:srgbClr val="44546A"/>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02" name="TextBox 123">
              <a:extLst>
                <a:ext uri="{FF2B5EF4-FFF2-40B4-BE49-F238E27FC236}">
                  <a16:creationId xmlns:a16="http://schemas.microsoft.com/office/drawing/2014/main" id="{88F7E7B8-7F33-470A-9849-A776B62F2ED5}"/>
                </a:ext>
              </a:extLst>
            </p:cNvPr>
            <p:cNvSpPr txBox="1"/>
            <p:nvPr/>
          </p:nvSpPr>
          <p:spPr>
            <a:xfrm>
              <a:off x="2751401" y="1651675"/>
              <a:ext cx="815692" cy="3693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Goods receipt</a:t>
              </a:r>
            </a:p>
          </p:txBody>
        </p:sp>
      </p:grpSp>
      <p:sp>
        <p:nvSpPr>
          <p:cNvPr id="203" name="Oval 202">
            <a:extLst>
              <a:ext uri="{FF2B5EF4-FFF2-40B4-BE49-F238E27FC236}">
                <a16:creationId xmlns:a16="http://schemas.microsoft.com/office/drawing/2014/main" id="{862CECA4-D41D-490F-9F1E-CC7903D80DB1}"/>
              </a:ext>
            </a:extLst>
          </p:cNvPr>
          <p:cNvSpPr/>
          <p:nvPr/>
        </p:nvSpPr>
        <p:spPr bwMode="gray">
          <a:xfrm>
            <a:off x="8188659" y="2059620"/>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04" name="Oval 203">
            <a:extLst>
              <a:ext uri="{FF2B5EF4-FFF2-40B4-BE49-F238E27FC236}">
                <a16:creationId xmlns:a16="http://schemas.microsoft.com/office/drawing/2014/main" id="{D0A70B38-78C8-4DDA-BEB9-EBDC1916884E}"/>
              </a:ext>
            </a:extLst>
          </p:cNvPr>
          <p:cNvSpPr/>
          <p:nvPr/>
        </p:nvSpPr>
        <p:spPr bwMode="gray">
          <a:xfrm>
            <a:off x="8959711" y="4788942"/>
            <a:ext cx="143963" cy="143963"/>
          </a:xfrm>
          <a:prstGeom prst="ellipse">
            <a:avLst/>
          </a:prstGeom>
          <a:solidFill>
            <a:sysClr val="window" lastClr="FFFFFF"/>
          </a:solidFill>
          <a:ln w="28575" algn="ctr">
            <a:solidFill>
              <a:srgbClr val="0076CB"/>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cxnSp>
        <p:nvCxnSpPr>
          <p:cNvPr id="205" name="Straight Arrow Connector 204">
            <a:extLst>
              <a:ext uri="{FF2B5EF4-FFF2-40B4-BE49-F238E27FC236}">
                <a16:creationId xmlns:a16="http://schemas.microsoft.com/office/drawing/2014/main" id="{68304940-E060-4869-8D9D-64285B8AC55A}"/>
              </a:ext>
            </a:extLst>
          </p:cNvPr>
          <p:cNvCxnSpPr>
            <a:cxnSpLocks/>
            <a:stCxn id="210" idx="0"/>
            <a:endCxn id="209" idx="4"/>
          </p:cNvCxnSpPr>
          <p:nvPr/>
        </p:nvCxnSpPr>
        <p:spPr>
          <a:xfrm flipH="1" flipV="1">
            <a:off x="5346049" y="2199489"/>
            <a:ext cx="4546" cy="633246"/>
          </a:xfrm>
          <a:prstGeom prst="straightConnector1">
            <a:avLst/>
          </a:prstGeom>
          <a:noFill/>
          <a:ln w="28575" cap="flat" cmpd="sng" algn="ctr">
            <a:solidFill>
              <a:srgbClr val="90BD35"/>
            </a:solidFill>
            <a:prstDash val="solid"/>
            <a:miter lim="800000"/>
            <a:headEnd type="triangle" w="lg" len="lg"/>
            <a:tailEnd type="none" w="lg" len="lg"/>
          </a:ln>
          <a:effectLst/>
        </p:spPr>
      </p:cxnSp>
      <p:grpSp>
        <p:nvGrpSpPr>
          <p:cNvPr id="206" name="Group 205">
            <a:extLst>
              <a:ext uri="{FF2B5EF4-FFF2-40B4-BE49-F238E27FC236}">
                <a16:creationId xmlns:a16="http://schemas.microsoft.com/office/drawing/2014/main" id="{62F61E95-AD7C-4118-BECE-D9B6BDF2E960}"/>
              </a:ext>
            </a:extLst>
          </p:cNvPr>
          <p:cNvGrpSpPr/>
          <p:nvPr/>
        </p:nvGrpSpPr>
        <p:grpSpPr>
          <a:xfrm>
            <a:off x="4917430" y="1499823"/>
            <a:ext cx="860091" cy="552081"/>
            <a:chOff x="2944753" y="1553615"/>
            <a:chExt cx="1453070" cy="550606"/>
          </a:xfrm>
          <a:solidFill>
            <a:srgbClr val="FFC000"/>
          </a:solidFill>
        </p:grpSpPr>
        <p:sp>
          <p:nvSpPr>
            <p:cNvPr id="207" name="Rectangle 206">
              <a:extLst>
                <a:ext uri="{FF2B5EF4-FFF2-40B4-BE49-F238E27FC236}">
                  <a16:creationId xmlns:a16="http://schemas.microsoft.com/office/drawing/2014/main" id="{C92802C7-14A8-4DC5-B642-77F367EA9AB6}"/>
                </a:ext>
              </a:extLst>
            </p:cNvPr>
            <p:cNvSpPr/>
            <p:nvPr/>
          </p:nvSpPr>
          <p:spPr bwMode="gray">
            <a:xfrm>
              <a:off x="2944753" y="1553615"/>
              <a:ext cx="1453070"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08" name="TextBox 213">
              <a:extLst>
                <a:ext uri="{FF2B5EF4-FFF2-40B4-BE49-F238E27FC236}">
                  <a16:creationId xmlns:a16="http://schemas.microsoft.com/office/drawing/2014/main" id="{86EFB39A-0CD4-4700-9A29-C1971FA1FD71}"/>
                </a:ext>
              </a:extLst>
            </p:cNvPr>
            <p:cNvSpPr txBox="1"/>
            <p:nvPr/>
          </p:nvSpPr>
          <p:spPr>
            <a:xfrm>
              <a:off x="3105119" y="1662384"/>
              <a:ext cx="1172125" cy="1842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Ship Notice</a:t>
              </a:r>
            </a:p>
          </p:txBody>
        </p:sp>
      </p:grpSp>
      <p:sp>
        <p:nvSpPr>
          <p:cNvPr id="209" name="Oval 208">
            <a:extLst>
              <a:ext uri="{FF2B5EF4-FFF2-40B4-BE49-F238E27FC236}">
                <a16:creationId xmlns:a16="http://schemas.microsoft.com/office/drawing/2014/main" id="{9B28EC6A-F7F8-4F29-8C1D-35020B09B4AB}"/>
              </a:ext>
            </a:extLst>
          </p:cNvPr>
          <p:cNvSpPr/>
          <p:nvPr/>
        </p:nvSpPr>
        <p:spPr bwMode="gray">
          <a:xfrm>
            <a:off x="5274067" y="2055526"/>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10" name="Oval 209">
            <a:extLst>
              <a:ext uri="{FF2B5EF4-FFF2-40B4-BE49-F238E27FC236}">
                <a16:creationId xmlns:a16="http://schemas.microsoft.com/office/drawing/2014/main" id="{BA6BACA5-7374-4A32-BA98-F3E70A6B8AE2}"/>
              </a:ext>
            </a:extLst>
          </p:cNvPr>
          <p:cNvSpPr/>
          <p:nvPr/>
        </p:nvSpPr>
        <p:spPr bwMode="gray">
          <a:xfrm>
            <a:off x="5278613" y="2832735"/>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11" name="Rectangle 210">
            <a:extLst>
              <a:ext uri="{FF2B5EF4-FFF2-40B4-BE49-F238E27FC236}">
                <a16:creationId xmlns:a16="http://schemas.microsoft.com/office/drawing/2014/main" id="{4ECDDD06-23B9-4932-9EBE-CE626251395D}"/>
              </a:ext>
            </a:extLst>
          </p:cNvPr>
          <p:cNvSpPr/>
          <p:nvPr/>
        </p:nvSpPr>
        <p:spPr bwMode="gray">
          <a:xfrm>
            <a:off x="2047459" y="1407420"/>
            <a:ext cx="1803352" cy="931809"/>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pic>
        <p:nvPicPr>
          <p:cNvPr id="212" name="Graphic 211" descr="Handshake">
            <a:extLst>
              <a:ext uri="{FF2B5EF4-FFF2-40B4-BE49-F238E27FC236}">
                <a16:creationId xmlns:a16="http://schemas.microsoft.com/office/drawing/2014/main" id="{11CDEE9D-C510-455D-9115-AE403ADDE8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3216" y="781150"/>
            <a:ext cx="548499" cy="548499"/>
          </a:xfrm>
          <a:prstGeom prst="rect">
            <a:avLst/>
          </a:prstGeom>
        </p:spPr>
      </p:pic>
      <p:pic>
        <p:nvPicPr>
          <p:cNvPr id="213" name="Graphic 212" descr="Truck">
            <a:extLst>
              <a:ext uri="{FF2B5EF4-FFF2-40B4-BE49-F238E27FC236}">
                <a16:creationId xmlns:a16="http://schemas.microsoft.com/office/drawing/2014/main" id="{0C849ADF-575C-4545-8B5F-D8AF89D623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2196" y="788344"/>
            <a:ext cx="534109" cy="534109"/>
          </a:xfrm>
          <a:prstGeom prst="rect">
            <a:avLst/>
          </a:prstGeom>
        </p:spPr>
      </p:pic>
      <p:pic>
        <p:nvPicPr>
          <p:cNvPr id="214" name="Graphic 213" descr="List">
            <a:extLst>
              <a:ext uri="{FF2B5EF4-FFF2-40B4-BE49-F238E27FC236}">
                <a16:creationId xmlns:a16="http://schemas.microsoft.com/office/drawing/2014/main" id="{E6AA5CC8-0DDE-4C9A-B763-CB02F3E87B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2995" y="1446686"/>
            <a:ext cx="773067" cy="773067"/>
          </a:xfrm>
          <a:prstGeom prst="rect">
            <a:avLst/>
          </a:prstGeom>
        </p:spPr>
      </p:pic>
      <p:grpSp>
        <p:nvGrpSpPr>
          <p:cNvPr id="215" name="Group 214">
            <a:extLst>
              <a:ext uri="{FF2B5EF4-FFF2-40B4-BE49-F238E27FC236}">
                <a16:creationId xmlns:a16="http://schemas.microsoft.com/office/drawing/2014/main" id="{1E739ACA-47B5-43FD-A807-B0ECB60889F6}"/>
              </a:ext>
            </a:extLst>
          </p:cNvPr>
          <p:cNvGrpSpPr/>
          <p:nvPr/>
        </p:nvGrpSpPr>
        <p:grpSpPr>
          <a:xfrm>
            <a:off x="1082998" y="1623371"/>
            <a:ext cx="1017166" cy="496932"/>
            <a:chOff x="2751401" y="1552132"/>
            <a:chExt cx="815692" cy="420307"/>
          </a:xfrm>
          <a:solidFill>
            <a:srgbClr val="7030A0"/>
          </a:solidFill>
        </p:grpSpPr>
        <p:sp>
          <p:nvSpPr>
            <p:cNvPr id="216" name="Rectangle 215">
              <a:extLst>
                <a:ext uri="{FF2B5EF4-FFF2-40B4-BE49-F238E27FC236}">
                  <a16:creationId xmlns:a16="http://schemas.microsoft.com/office/drawing/2014/main" id="{A2947552-B594-4F62-A685-142C7AD84D20}"/>
                </a:ext>
              </a:extLst>
            </p:cNvPr>
            <p:cNvSpPr/>
            <p:nvPr/>
          </p:nvSpPr>
          <p:spPr bwMode="gray">
            <a:xfrm>
              <a:off x="2836333" y="1552132"/>
              <a:ext cx="668867" cy="420307"/>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217" name="TextBox 100">
              <a:extLst>
                <a:ext uri="{FF2B5EF4-FFF2-40B4-BE49-F238E27FC236}">
                  <a16:creationId xmlns:a16="http://schemas.microsoft.com/office/drawing/2014/main" id="{8576B5D4-BFC9-4F32-9C91-2CDE84F1D962}"/>
                </a:ext>
              </a:extLst>
            </p:cNvPr>
            <p:cNvSpPr txBox="1"/>
            <p:nvPr/>
          </p:nvSpPr>
          <p:spPr>
            <a:xfrm>
              <a:off x="2751401" y="1615337"/>
              <a:ext cx="815692" cy="3123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Trading relationship</a:t>
              </a:r>
            </a:p>
          </p:txBody>
        </p:sp>
      </p:grpSp>
      <p:pic>
        <p:nvPicPr>
          <p:cNvPr id="218" name="Graphic 217" descr="Line Arrow: Rotate right">
            <a:extLst>
              <a:ext uri="{FF2B5EF4-FFF2-40B4-BE49-F238E27FC236}">
                <a16:creationId xmlns:a16="http://schemas.microsoft.com/office/drawing/2014/main" id="{6811E4B9-2E98-44DC-83C3-CA53955CD9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095269">
            <a:off x="4401004" y="1229296"/>
            <a:ext cx="505980" cy="505980"/>
          </a:xfrm>
          <a:prstGeom prst="rect">
            <a:avLst/>
          </a:prstGeom>
        </p:spPr>
      </p:pic>
      <p:pic>
        <p:nvPicPr>
          <p:cNvPr id="219" name="Graphic 218" descr="Line Arrow: Rotate right">
            <a:extLst>
              <a:ext uri="{FF2B5EF4-FFF2-40B4-BE49-F238E27FC236}">
                <a16:creationId xmlns:a16="http://schemas.microsoft.com/office/drawing/2014/main" id="{DF7D9BE9-F028-4A13-A6FD-17D01B3C9E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095269">
            <a:off x="5297680" y="1233217"/>
            <a:ext cx="505980" cy="505980"/>
          </a:xfrm>
          <a:prstGeom prst="rect">
            <a:avLst/>
          </a:prstGeom>
        </p:spPr>
      </p:pic>
      <p:pic>
        <p:nvPicPr>
          <p:cNvPr id="220" name="Graphic 219" descr="Line Arrow: Rotate right">
            <a:extLst>
              <a:ext uri="{FF2B5EF4-FFF2-40B4-BE49-F238E27FC236}">
                <a16:creationId xmlns:a16="http://schemas.microsoft.com/office/drawing/2014/main" id="{05066CC4-C9A6-4116-BF55-614C194037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095269">
            <a:off x="8241830" y="1221474"/>
            <a:ext cx="505980" cy="505980"/>
          </a:xfrm>
          <a:prstGeom prst="rect">
            <a:avLst/>
          </a:prstGeom>
        </p:spPr>
      </p:pic>
      <p:pic>
        <p:nvPicPr>
          <p:cNvPr id="221" name="Graphic 220" descr="Box trolley">
            <a:extLst>
              <a:ext uri="{FF2B5EF4-FFF2-40B4-BE49-F238E27FC236}">
                <a16:creationId xmlns:a16="http://schemas.microsoft.com/office/drawing/2014/main" id="{604D33F3-074E-4EEF-9A06-696356A17F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66737" y="6205719"/>
            <a:ext cx="457201" cy="457201"/>
          </a:xfrm>
          <a:prstGeom prst="rect">
            <a:avLst/>
          </a:prstGeom>
        </p:spPr>
      </p:pic>
      <p:grpSp>
        <p:nvGrpSpPr>
          <p:cNvPr id="222" name="Group 221">
            <a:extLst>
              <a:ext uri="{FF2B5EF4-FFF2-40B4-BE49-F238E27FC236}">
                <a16:creationId xmlns:a16="http://schemas.microsoft.com/office/drawing/2014/main" id="{D5EFD553-5F87-4CC9-B0AF-25EDF036E726}"/>
              </a:ext>
            </a:extLst>
          </p:cNvPr>
          <p:cNvGrpSpPr/>
          <p:nvPr/>
        </p:nvGrpSpPr>
        <p:grpSpPr>
          <a:xfrm>
            <a:off x="10483705" y="1536704"/>
            <a:ext cx="901135" cy="560943"/>
            <a:chOff x="2798715" y="1552132"/>
            <a:chExt cx="1593960" cy="567558"/>
          </a:xfrm>
          <a:solidFill>
            <a:srgbClr val="FFC000"/>
          </a:solidFill>
        </p:grpSpPr>
        <p:sp>
          <p:nvSpPr>
            <p:cNvPr id="223" name="Rectangle 222">
              <a:extLst>
                <a:ext uri="{FF2B5EF4-FFF2-40B4-BE49-F238E27FC236}">
                  <a16:creationId xmlns:a16="http://schemas.microsoft.com/office/drawing/2014/main" id="{0005B6EE-F9A7-4226-B6C9-F856D7C2245F}"/>
                </a:ext>
              </a:extLst>
            </p:cNvPr>
            <p:cNvSpPr/>
            <p:nvPr/>
          </p:nvSpPr>
          <p:spPr bwMode="gray">
            <a:xfrm>
              <a:off x="2836333" y="1552132"/>
              <a:ext cx="1487339"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24" name="TextBox 223">
              <a:extLst>
                <a:ext uri="{FF2B5EF4-FFF2-40B4-BE49-F238E27FC236}">
                  <a16:creationId xmlns:a16="http://schemas.microsoft.com/office/drawing/2014/main" id="{3E1C32F4-8B49-4258-8B0E-C3B9CFD8DE3B}"/>
                </a:ext>
              </a:extLst>
            </p:cNvPr>
            <p:cNvSpPr txBox="1"/>
            <p:nvPr/>
          </p:nvSpPr>
          <p:spPr>
            <a:xfrm>
              <a:off x="2798715" y="1746003"/>
              <a:ext cx="1593960" cy="3736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Remittance</a:t>
              </a:r>
            </a:p>
          </p:txBody>
        </p:sp>
      </p:grpSp>
      <p:cxnSp>
        <p:nvCxnSpPr>
          <p:cNvPr id="225" name="Straight Arrow Connector 224">
            <a:extLst>
              <a:ext uri="{FF2B5EF4-FFF2-40B4-BE49-F238E27FC236}">
                <a16:creationId xmlns:a16="http://schemas.microsoft.com/office/drawing/2014/main" id="{582C120E-BBBC-4C4A-B069-8CE3BAB8E76F}"/>
              </a:ext>
            </a:extLst>
          </p:cNvPr>
          <p:cNvCxnSpPr>
            <a:cxnSpLocks/>
            <a:stCxn id="230" idx="0"/>
            <a:endCxn id="229" idx="4"/>
          </p:cNvCxnSpPr>
          <p:nvPr/>
        </p:nvCxnSpPr>
        <p:spPr>
          <a:xfrm flipV="1">
            <a:off x="10924883" y="2206768"/>
            <a:ext cx="0" cy="3478425"/>
          </a:xfrm>
          <a:prstGeom prst="straightConnector1">
            <a:avLst/>
          </a:prstGeom>
          <a:noFill/>
          <a:ln w="28575" cap="flat" cmpd="sng" algn="ctr">
            <a:solidFill>
              <a:srgbClr val="92D050"/>
            </a:solidFill>
            <a:prstDash val="solid"/>
            <a:miter lim="800000"/>
            <a:headEnd type="none" w="lg" len="lg"/>
            <a:tailEnd type="triangle" w="lg" len="lg"/>
          </a:ln>
          <a:effectLst/>
        </p:spPr>
      </p:cxnSp>
      <p:grpSp>
        <p:nvGrpSpPr>
          <p:cNvPr id="226" name="Group 225">
            <a:extLst>
              <a:ext uri="{FF2B5EF4-FFF2-40B4-BE49-F238E27FC236}">
                <a16:creationId xmlns:a16="http://schemas.microsoft.com/office/drawing/2014/main" id="{7FC33DE8-3F25-4051-BB34-5D48AFD57E3F}"/>
              </a:ext>
            </a:extLst>
          </p:cNvPr>
          <p:cNvGrpSpPr/>
          <p:nvPr/>
        </p:nvGrpSpPr>
        <p:grpSpPr>
          <a:xfrm>
            <a:off x="10513592" y="5805546"/>
            <a:ext cx="806344" cy="550558"/>
            <a:chOff x="2861229" y="1543665"/>
            <a:chExt cx="669373" cy="550606"/>
          </a:xfrm>
          <a:solidFill>
            <a:srgbClr val="44546A"/>
          </a:solidFill>
        </p:grpSpPr>
        <p:sp>
          <p:nvSpPr>
            <p:cNvPr id="227" name="Rectangle 226">
              <a:extLst>
                <a:ext uri="{FF2B5EF4-FFF2-40B4-BE49-F238E27FC236}">
                  <a16:creationId xmlns:a16="http://schemas.microsoft.com/office/drawing/2014/main" id="{A4926BA1-67EB-485D-AC94-BD532BF0ADBC}"/>
                </a:ext>
              </a:extLst>
            </p:cNvPr>
            <p:cNvSpPr/>
            <p:nvPr/>
          </p:nvSpPr>
          <p:spPr bwMode="gray">
            <a:xfrm>
              <a:off x="2861735" y="1543665"/>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endParaRPr>
            </a:p>
          </p:txBody>
        </p:sp>
        <p:sp>
          <p:nvSpPr>
            <p:cNvPr id="228" name="TextBox 209">
              <a:extLst>
                <a:ext uri="{FF2B5EF4-FFF2-40B4-BE49-F238E27FC236}">
                  <a16:creationId xmlns:a16="http://schemas.microsoft.com/office/drawing/2014/main" id="{20EFA65D-F0A4-42F1-BD11-3636E89DC336}"/>
                </a:ext>
              </a:extLst>
            </p:cNvPr>
            <p:cNvSpPr txBox="1"/>
            <p:nvPr/>
          </p:nvSpPr>
          <p:spPr>
            <a:xfrm>
              <a:off x="2861229" y="1572128"/>
              <a:ext cx="668867" cy="507875"/>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rPr>
                <a:t>Payment remittance</a:t>
              </a:r>
            </a:p>
          </p:txBody>
        </p:sp>
      </p:grpSp>
      <p:sp>
        <p:nvSpPr>
          <p:cNvPr id="229" name="Oval 228">
            <a:extLst>
              <a:ext uri="{FF2B5EF4-FFF2-40B4-BE49-F238E27FC236}">
                <a16:creationId xmlns:a16="http://schemas.microsoft.com/office/drawing/2014/main" id="{B92C7413-7FDA-4460-AD89-304E3A87DDEF}"/>
              </a:ext>
            </a:extLst>
          </p:cNvPr>
          <p:cNvSpPr/>
          <p:nvPr/>
        </p:nvSpPr>
        <p:spPr bwMode="gray">
          <a:xfrm>
            <a:off x="10852901" y="2062805"/>
            <a:ext cx="143963" cy="143963"/>
          </a:xfrm>
          <a:prstGeom prst="ellipse">
            <a:avLst/>
          </a:prstGeom>
          <a:solidFill>
            <a:sysClr val="window" lastClr="FFFFFF"/>
          </a:solidFill>
          <a:ln w="28575" algn="ctr">
            <a:solidFill>
              <a:srgbClr val="0076CB"/>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30" name="Oval 229">
            <a:extLst>
              <a:ext uri="{FF2B5EF4-FFF2-40B4-BE49-F238E27FC236}">
                <a16:creationId xmlns:a16="http://schemas.microsoft.com/office/drawing/2014/main" id="{79FA66C5-434B-4550-8755-B3144E39450E}"/>
              </a:ext>
            </a:extLst>
          </p:cNvPr>
          <p:cNvSpPr/>
          <p:nvPr/>
        </p:nvSpPr>
        <p:spPr bwMode="gray">
          <a:xfrm>
            <a:off x="10852901" y="5685193"/>
            <a:ext cx="143963" cy="143963"/>
          </a:xfrm>
          <a:prstGeom prst="ellipse">
            <a:avLst/>
          </a:prstGeom>
          <a:solidFill>
            <a:sysClr val="window" lastClr="FFFFFF"/>
          </a:solidFill>
          <a:ln w="28575" algn="ctr">
            <a:solidFill>
              <a:srgbClr val="0076CB"/>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31" name="TextBox 100">
            <a:extLst>
              <a:ext uri="{FF2B5EF4-FFF2-40B4-BE49-F238E27FC236}">
                <a16:creationId xmlns:a16="http://schemas.microsoft.com/office/drawing/2014/main" id="{99B9E412-2415-4D42-BE16-E2518E0BAAB6}"/>
              </a:ext>
            </a:extLst>
          </p:cNvPr>
          <p:cNvSpPr txBox="1"/>
          <p:nvPr/>
        </p:nvSpPr>
        <p:spPr>
          <a:xfrm>
            <a:off x="9733104" y="5737510"/>
            <a:ext cx="107699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1600" kern="0">
                <a:solidFill>
                  <a:srgbClr val="FFFFFF"/>
                </a:solidFill>
                <a:latin typeface="Calibri" panose="020F0502020204030204"/>
                <a:ea typeface="Arial Unicode MS" pitchFamily="34" charset="-128"/>
                <a:cs typeface="Arial Unicode MS" pitchFamily="34" charset="-128"/>
              </a:rPr>
              <a:t>FI</a:t>
            </a:r>
          </a:p>
        </p:txBody>
      </p:sp>
      <p:sp>
        <p:nvSpPr>
          <p:cNvPr id="232" name="Rectangle 231">
            <a:extLst>
              <a:ext uri="{FF2B5EF4-FFF2-40B4-BE49-F238E27FC236}">
                <a16:creationId xmlns:a16="http://schemas.microsoft.com/office/drawing/2014/main" id="{A85F73B4-A7AF-4CE1-A4C6-4D0CD2BAB47C}"/>
              </a:ext>
            </a:extLst>
          </p:cNvPr>
          <p:cNvSpPr/>
          <p:nvPr/>
        </p:nvSpPr>
        <p:spPr bwMode="gray">
          <a:xfrm>
            <a:off x="8893964" y="1052533"/>
            <a:ext cx="2878044" cy="36279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33" name="Rectangle 232">
            <a:extLst>
              <a:ext uri="{FF2B5EF4-FFF2-40B4-BE49-F238E27FC236}">
                <a16:creationId xmlns:a16="http://schemas.microsoft.com/office/drawing/2014/main" id="{4F29FFC6-6BE9-4026-B0D0-7FF31790EA26}"/>
              </a:ext>
            </a:extLst>
          </p:cNvPr>
          <p:cNvSpPr/>
          <p:nvPr/>
        </p:nvSpPr>
        <p:spPr bwMode="gray">
          <a:xfrm>
            <a:off x="8893495" y="1297451"/>
            <a:ext cx="329676" cy="36279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pic>
        <p:nvPicPr>
          <p:cNvPr id="234" name="Graphic 233" descr="Coins">
            <a:extLst>
              <a:ext uri="{FF2B5EF4-FFF2-40B4-BE49-F238E27FC236}">
                <a16:creationId xmlns:a16="http://schemas.microsoft.com/office/drawing/2014/main" id="{26A3D4EC-C385-40DB-B49B-AD7672D18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57877" y="872689"/>
            <a:ext cx="437171" cy="437171"/>
          </a:xfrm>
          <a:prstGeom prst="rect">
            <a:avLst/>
          </a:prstGeom>
        </p:spPr>
      </p:pic>
      <p:cxnSp>
        <p:nvCxnSpPr>
          <p:cNvPr id="235" name="Straight Arrow Connector 234">
            <a:extLst>
              <a:ext uri="{FF2B5EF4-FFF2-40B4-BE49-F238E27FC236}">
                <a16:creationId xmlns:a16="http://schemas.microsoft.com/office/drawing/2014/main" id="{A13EBFB5-97A0-4211-A983-ECAC1CA8E29D}"/>
              </a:ext>
            </a:extLst>
          </p:cNvPr>
          <p:cNvCxnSpPr>
            <a:cxnSpLocks/>
            <a:stCxn id="243" idx="0"/>
            <a:endCxn id="242" idx="4"/>
          </p:cNvCxnSpPr>
          <p:nvPr/>
        </p:nvCxnSpPr>
        <p:spPr>
          <a:xfrm flipV="1">
            <a:off x="6264654" y="2182092"/>
            <a:ext cx="4011" cy="661871"/>
          </a:xfrm>
          <a:prstGeom prst="straightConnector1">
            <a:avLst/>
          </a:prstGeom>
          <a:noFill/>
          <a:ln w="28575" cap="flat" cmpd="sng" algn="ctr">
            <a:solidFill>
              <a:srgbClr val="92D050"/>
            </a:solidFill>
            <a:prstDash val="solid"/>
            <a:miter lim="800000"/>
            <a:headEnd type="triangle" w="lg" len="lg"/>
            <a:tailEnd type="none" w="lg" len="lg"/>
          </a:ln>
          <a:effectLst/>
        </p:spPr>
      </p:cxnSp>
      <p:grpSp>
        <p:nvGrpSpPr>
          <p:cNvPr id="236" name="Group 235">
            <a:extLst>
              <a:ext uri="{FF2B5EF4-FFF2-40B4-BE49-F238E27FC236}">
                <a16:creationId xmlns:a16="http://schemas.microsoft.com/office/drawing/2014/main" id="{80DCA992-D4E0-41DC-9EC8-2D2467F3DCB1}"/>
              </a:ext>
            </a:extLst>
          </p:cNvPr>
          <p:cNvGrpSpPr/>
          <p:nvPr/>
        </p:nvGrpSpPr>
        <p:grpSpPr>
          <a:xfrm>
            <a:off x="6502349" y="2957214"/>
            <a:ext cx="634734" cy="552966"/>
            <a:chOff x="2762705" y="1552718"/>
            <a:chExt cx="788245" cy="555275"/>
          </a:xfrm>
          <a:solidFill>
            <a:srgbClr val="0070C0"/>
          </a:solidFill>
        </p:grpSpPr>
        <p:sp>
          <p:nvSpPr>
            <p:cNvPr id="237" name="Rectangle 236">
              <a:extLst>
                <a:ext uri="{FF2B5EF4-FFF2-40B4-BE49-F238E27FC236}">
                  <a16:creationId xmlns:a16="http://schemas.microsoft.com/office/drawing/2014/main" id="{CCD06A11-4B54-455D-AD59-2AC1D79A2A1C}"/>
                </a:ext>
              </a:extLst>
            </p:cNvPr>
            <p:cNvSpPr/>
            <p:nvPr/>
          </p:nvSpPr>
          <p:spPr bwMode="gray">
            <a:xfrm>
              <a:off x="2836333" y="1552718"/>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238" name="TextBox 169">
              <a:extLst>
                <a:ext uri="{FF2B5EF4-FFF2-40B4-BE49-F238E27FC236}">
                  <a16:creationId xmlns:a16="http://schemas.microsoft.com/office/drawing/2014/main" id="{1A937F6F-1504-4A8B-AD55-1967506FC38A}"/>
                </a:ext>
              </a:extLst>
            </p:cNvPr>
            <p:cNvSpPr txBox="1"/>
            <p:nvPr/>
          </p:nvSpPr>
          <p:spPr>
            <a:xfrm>
              <a:off x="2762705" y="1598041"/>
              <a:ext cx="788245" cy="5099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SES status update</a:t>
              </a:r>
            </a:p>
          </p:txBody>
        </p:sp>
      </p:grpSp>
      <p:grpSp>
        <p:nvGrpSpPr>
          <p:cNvPr id="239" name="Group 238">
            <a:extLst>
              <a:ext uri="{FF2B5EF4-FFF2-40B4-BE49-F238E27FC236}">
                <a16:creationId xmlns:a16="http://schemas.microsoft.com/office/drawing/2014/main" id="{1151950B-9657-4F4F-AC33-D795FD842424}"/>
              </a:ext>
            </a:extLst>
          </p:cNvPr>
          <p:cNvGrpSpPr/>
          <p:nvPr/>
        </p:nvGrpSpPr>
        <p:grpSpPr>
          <a:xfrm>
            <a:off x="5855533" y="1490076"/>
            <a:ext cx="1192893" cy="564845"/>
            <a:chOff x="2836333" y="1552132"/>
            <a:chExt cx="1453070" cy="550606"/>
          </a:xfrm>
          <a:solidFill>
            <a:srgbClr val="FFC000"/>
          </a:solidFill>
        </p:grpSpPr>
        <p:sp>
          <p:nvSpPr>
            <p:cNvPr id="240" name="Rectangle 239">
              <a:extLst>
                <a:ext uri="{FF2B5EF4-FFF2-40B4-BE49-F238E27FC236}">
                  <a16:creationId xmlns:a16="http://schemas.microsoft.com/office/drawing/2014/main" id="{7FEAD298-144F-485E-9DBF-6692B2E5B7B8}"/>
                </a:ext>
              </a:extLst>
            </p:cNvPr>
            <p:cNvSpPr/>
            <p:nvPr/>
          </p:nvSpPr>
          <p:spPr bwMode="gray">
            <a:xfrm>
              <a:off x="2836333" y="1552132"/>
              <a:ext cx="1453070"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41" name="TextBox 213">
              <a:extLst>
                <a:ext uri="{FF2B5EF4-FFF2-40B4-BE49-F238E27FC236}">
                  <a16:creationId xmlns:a16="http://schemas.microsoft.com/office/drawing/2014/main" id="{83E110A5-6DEA-446E-9960-C8F6A1F64007}"/>
                </a:ext>
              </a:extLst>
            </p:cNvPr>
            <p:cNvSpPr txBox="1"/>
            <p:nvPr/>
          </p:nvSpPr>
          <p:spPr>
            <a:xfrm>
              <a:off x="2959476" y="1704619"/>
              <a:ext cx="1172125" cy="3600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Service entry sheet</a:t>
              </a:r>
            </a:p>
          </p:txBody>
        </p:sp>
      </p:grpSp>
      <p:sp>
        <p:nvSpPr>
          <p:cNvPr id="242" name="Oval 241">
            <a:extLst>
              <a:ext uri="{FF2B5EF4-FFF2-40B4-BE49-F238E27FC236}">
                <a16:creationId xmlns:a16="http://schemas.microsoft.com/office/drawing/2014/main" id="{D85AA5A2-23F4-466E-9631-84130AFB92F9}"/>
              </a:ext>
            </a:extLst>
          </p:cNvPr>
          <p:cNvSpPr/>
          <p:nvPr/>
        </p:nvSpPr>
        <p:spPr bwMode="gray">
          <a:xfrm>
            <a:off x="6196683" y="2038129"/>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43" name="Oval 242">
            <a:extLst>
              <a:ext uri="{FF2B5EF4-FFF2-40B4-BE49-F238E27FC236}">
                <a16:creationId xmlns:a16="http://schemas.microsoft.com/office/drawing/2014/main" id="{5434E549-E2F9-4260-B6C9-B68EDBB36680}"/>
              </a:ext>
            </a:extLst>
          </p:cNvPr>
          <p:cNvSpPr/>
          <p:nvPr/>
        </p:nvSpPr>
        <p:spPr bwMode="gray">
          <a:xfrm>
            <a:off x="6192672" y="2843963"/>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grpSp>
        <p:nvGrpSpPr>
          <p:cNvPr id="244" name="Group 243">
            <a:extLst>
              <a:ext uri="{FF2B5EF4-FFF2-40B4-BE49-F238E27FC236}">
                <a16:creationId xmlns:a16="http://schemas.microsoft.com/office/drawing/2014/main" id="{602F6EEA-FA0D-48B0-85C6-846D18448730}"/>
              </a:ext>
            </a:extLst>
          </p:cNvPr>
          <p:cNvGrpSpPr/>
          <p:nvPr/>
        </p:nvGrpSpPr>
        <p:grpSpPr>
          <a:xfrm>
            <a:off x="5844497" y="2958418"/>
            <a:ext cx="742446" cy="550558"/>
            <a:chOff x="2751401" y="1552132"/>
            <a:chExt cx="815692" cy="550606"/>
          </a:xfrm>
          <a:solidFill>
            <a:srgbClr val="0070C0"/>
          </a:solidFill>
        </p:grpSpPr>
        <p:sp>
          <p:nvSpPr>
            <p:cNvPr id="245" name="Rectangle 244">
              <a:extLst>
                <a:ext uri="{FF2B5EF4-FFF2-40B4-BE49-F238E27FC236}">
                  <a16:creationId xmlns:a16="http://schemas.microsoft.com/office/drawing/2014/main" id="{4D338E4B-3BEF-4E97-8E2E-0AC0D02202D2}"/>
                </a:ext>
              </a:extLst>
            </p:cNvPr>
            <p:cNvSpPr/>
            <p:nvPr/>
          </p:nvSpPr>
          <p:spPr bwMode="gray">
            <a:xfrm>
              <a:off x="2836333" y="1552132"/>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246" name="TextBox 123">
              <a:extLst>
                <a:ext uri="{FF2B5EF4-FFF2-40B4-BE49-F238E27FC236}">
                  <a16:creationId xmlns:a16="http://schemas.microsoft.com/office/drawing/2014/main" id="{1A531438-416A-4C9A-8958-F90F5DD37193}"/>
                </a:ext>
              </a:extLst>
            </p:cNvPr>
            <p:cNvSpPr txBox="1"/>
            <p:nvPr/>
          </p:nvSpPr>
          <p:spPr>
            <a:xfrm>
              <a:off x="2751401" y="1577237"/>
              <a:ext cx="815692" cy="3693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Service entry sheet</a:t>
              </a:r>
            </a:p>
          </p:txBody>
        </p:sp>
      </p:grpSp>
      <p:cxnSp>
        <p:nvCxnSpPr>
          <p:cNvPr id="247" name="Straight Arrow Connector 246">
            <a:extLst>
              <a:ext uri="{FF2B5EF4-FFF2-40B4-BE49-F238E27FC236}">
                <a16:creationId xmlns:a16="http://schemas.microsoft.com/office/drawing/2014/main" id="{684EAE71-2239-4DC8-8D48-81C697164916}"/>
              </a:ext>
            </a:extLst>
          </p:cNvPr>
          <p:cNvCxnSpPr>
            <a:cxnSpLocks/>
            <a:stCxn id="249" idx="0"/>
            <a:endCxn id="248" idx="4"/>
          </p:cNvCxnSpPr>
          <p:nvPr/>
        </p:nvCxnSpPr>
        <p:spPr>
          <a:xfrm flipV="1">
            <a:off x="6822130" y="2192479"/>
            <a:ext cx="5137" cy="633637"/>
          </a:xfrm>
          <a:prstGeom prst="straightConnector1">
            <a:avLst/>
          </a:prstGeom>
          <a:noFill/>
          <a:ln w="28575" cap="flat" cmpd="sng" algn="ctr">
            <a:solidFill>
              <a:srgbClr val="92D050"/>
            </a:solidFill>
            <a:prstDash val="solid"/>
            <a:miter lim="800000"/>
            <a:headEnd type="none" w="lg" len="lg"/>
            <a:tailEnd type="triangle" w="lg" len="lg"/>
          </a:ln>
          <a:effectLst/>
        </p:spPr>
      </p:cxnSp>
      <p:sp>
        <p:nvSpPr>
          <p:cNvPr id="248" name="Oval 247">
            <a:extLst>
              <a:ext uri="{FF2B5EF4-FFF2-40B4-BE49-F238E27FC236}">
                <a16:creationId xmlns:a16="http://schemas.microsoft.com/office/drawing/2014/main" id="{6B37A72E-DB8D-4994-AB27-7E173A72D6F5}"/>
              </a:ext>
            </a:extLst>
          </p:cNvPr>
          <p:cNvSpPr/>
          <p:nvPr/>
        </p:nvSpPr>
        <p:spPr bwMode="gray">
          <a:xfrm>
            <a:off x="6755285" y="2048516"/>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49" name="Oval 248">
            <a:extLst>
              <a:ext uri="{FF2B5EF4-FFF2-40B4-BE49-F238E27FC236}">
                <a16:creationId xmlns:a16="http://schemas.microsoft.com/office/drawing/2014/main" id="{8049DB81-F6BD-457C-82AB-F64A36D7C023}"/>
              </a:ext>
            </a:extLst>
          </p:cNvPr>
          <p:cNvSpPr/>
          <p:nvPr/>
        </p:nvSpPr>
        <p:spPr bwMode="gray">
          <a:xfrm>
            <a:off x="6750148" y="2826116"/>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pic>
        <p:nvPicPr>
          <p:cNvPr id="250" name="Graphic 249" descr="Line Arrow: Rotate right">
            <a:extLst>
              <a:ext uri="{FF2B5EF4-FFF2-40B4-BE49-F238E27FC236}">
                <a16:creationId xmlns:a16="http://schemas.microsoft.com/office/drawing/2014/main" id="{5F83AA0E-23A4-4534-9085-7F6A904370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095269">
            <a:off x="6566725" y="1215742"/>
            <a:ext cx="505980" cy="505980"/>
          </a:xfrm>
          <a:prstGeom prst="rect">
            <a:avLst/>
          </a:prstGeom>
        </p:spPr>
      </p:pic>
      <p:grpSp>
        <p:nvGrpSpPr>
          <p:cNvPr id="251" name="Group 250">
            <a:extLst>
              <a:ext uri="{FF2B5EF4-FFF2-40B4-BE49-F238E27FC236}">
                <a16:creationId xmlns:a16="http://schemas.microsoft.com/office/drawing/2014/main" id="{59F8FBEA-E19D-4469-BC64-3F3C8D42FEA7}"/>
              </a:ext>
            </a:extLst>
          </p:cNvPr>
          <p:cNvGrpSpPr/>
          <p:nvPr/>
        </p:nvGrpSpPr>
        <p:grpSpPr>
          <a:xfrm>
            <a:off x="1267787" y="2156925"/>
            <a:ext cx="815622" cy="496932"/>
            <a:chOff x="2762272" y="751119"/>
            <a:chExt cx="815692" cy="420307"/>
          </a:xfrm>
          <a:solidFill>
            <a:srgbClr val="7030A0"/>
          </a:solidFill>
        </p:grpSpPr>
        <p:sp>
          <p:nvSpPr>
            <p:cNvPr id="252" name="Rectangle 251">
              <a:extLst>
                <a:ext uri="{FF2B5EF4-FFF2-40B4-BE49-F238E27FC236}">
                  <a16:creationId xmlns:a16="http://schemas.microsoft.com/office/drawing/2014/main" id="{26C5EEEF-712B-41AC-ADBF-AB772BA262B3}"/>
                </a:ext>
              </a:extLst>
            </p:cNvPr>
            <p:cNvSpPr/>
            <p:nvPr/>
          </p:nvSpPr>
          <p:spPr bwMode="gray">
            <a:xfrm>
              <a:off x="2847204" y="751119"/>
              <a:ext cx="668867" cy="420307"/>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253" name="TextBox 100">
              <a:extLst>
                <a:ext uri="{FF2B5EF4-FFF2-40B4-BE49-F238E27FC236}">
                  <a16:creationId xmlns:a16="http://schemas.microsoft.com/office/drawing/2014/main" id="{2CFF9071-5A82-4B6F-9C8F-62B42ABB66A6}"/>
                </a:ext>
              </a:extLst>
            </p:cNvPr>
            <p:cNvSpPr txBox="1"/>
            <p:nvPr/>
          </p:nvSpPr>
          <p:spPr>
            <a:xfrm>
              <a:off x="2762272" y="814323"/>
              <a:ext cx="815692" cy="267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Business rules</a:t>
              </a:r>
            </a:p>
          </p:txBody>
        </p:sp>
      </p:grpSp>
      <p:pic>
        <p:nvPicPr>
          <p:cNvPr id="254" name="Graphic 253" descr="Checklist">
            <a:extLst>
              <a:ext uri="{FF2B5EF4-FFF2-40B4-BE49-F238E27FC236}">
                <a16:creationId xmlns:a16="http://schemas.microsoft.com/office/drawing/2014/main" id="{8B1D3FEA-A50A-40C3-B765-A595A7C57E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81576" y="839838"/>
            <a:ext cx="517634" cy="517634"/>
          </a:xfrm>
          <a:prstGeom prst="rect">
            <a:avLst/>
          </a:prstGeom>
        </p:spPr>
      </p:pic>
      <p:sp>
        <p:nvSpPr>
          <p:cNvPr id="255" name="TextBox 20">
            <a:extLst>
              <a:ext uri="{FF2B5EF4-FFF2-40B4-BE49-F238E27FC236}">
                <a16:creationId xmlns:a16="http://schemas.microsoft.com/office/drawing/2014/main" id="{ADADD552-5920-4D5A-8CB4-EAEB87545EF2}"/>
              </a:ext>
            </a:extLst>
          </p:cNvPr>
          <p:cNvSpPr txBox="1"/>
          <p:nvPr/>
        </p:nvSpPr>
        <p:spPr>
          <a:xfrm>
            <a:off x="202766" y="2424780"/>
            <a:ext cx="194716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7" fontAlgn="base">
              <a:spcBef>
                <a:spcPct val="50000"/>
              </a:spcBef>
              <a:spcAft>
                <a:spcPct val="0"/>
              </a:spcAft>
              <a:buClr>
                <a:srgbClr val="F0AB00"/>
              </a:buClr>
              <a:buSzPct val="80000"/>
            </a:pPr>
            <a:r>
              <a:rPr lang="en-US" sz="1200" b="1" kern="0">
                <a:solidFill>
                  <a:srgbClr val="CCCCCC">
                    <a:lumMod val="25000"/>
                  </a:srgbClr>
                </a:solidFill>
                <a:latin typeface="Calibri" panose="020F0502020204030204"/>
                <a:ea typeface="Arial Unicode MS" pitchFamily="34" charset="-128"/>
                <a:cs typeface="Arial Unicode MS" pitchFamily="34" charset="-128"/>
              </a:rPr>
              <a:t> Buyer</a:t>
            </a:r>
          </a:p>
        </p:txBody>
      </p:sp>
      <p:grpSp>
        <p:nvGrpSpPr>
          <p:cNvPr id="256" name="Group 255">
            <a:extLst>
              <a:ext uri="{FF2B5EF4-FFF2-40B4-BE49-F238E27FC236}">
                <a16:creationId xmlns:a16="http://schemas.microsoft.com/office/drawing/2014/main" id="{3930E460-7EAE-415C-A34B-00018E0B5C23}"/>
              </a:ext>
            </a:extLst>
          </p:cNvPr>
          <p:cNvGrpSpPr/>
          <p:nvPr/>
        </p:nvGrpSpPr>
        <p:grpSpPr>
          <a:xfrm>
            <a:off x="2367290" y="2935876"/>
            <a:ext cx="1209558" cy="564845"/>
            <a:chOff x="2836333" y="1552132"/>
            <a:chExt cx="1453070" cy="550606"/>
          </a:xfrm>
          <a:solidFill>
            <a:srgbClr val="FFC000"/>
          </a:solidFill>
        </p:grpSpPr>
        <p:sp>
          <p:nvSpPr>
            <p:cNvPr id="257" name="Rectangle 256">
              <a:extLst>
                <a:ext uri="{FF2B5EF4-FFF2-40B4-BE49-F238E27FC236}">
                  <a16:creationId xmlns:a16="http://schemas.microsoft.com/office/drawing/2014/main" id="{0EE93523-A05A-41F1-91B9-5F61BA6793A9}"/>
                </a:ext>
              </a:extLst>
            </p:cNvPr>
            <p:cNvSpPr/>
            <p:nvPr/>
          </p:nvSpPr>
          <p:spPr bwMode="gray">
            <a:xfrm>
              <a:off x="2836333" y="1552132"/>
              <a:ext cx="1453070"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58" name="TextBox 213">
              <a:extLst>
                <a:ext uri="{FF2B5EF4-FFF2-40B4-BE49-F238E27FC236}">
                  <a16:creationId xmlns:a16="http://schemas.microsoft.com/office/drawing/2014/main" id="{27ABC272-819E-406D-ADD2-A32D8FAB144A}"/>
                </a:ext>
              </a:extLst>
            </p:cNvPr>
            <p:cNvSpPr txBox="1"/>
            <p:nvPr/>
          </p:nvSpPr>
          <p:spPr>
            <a:xfrm>
              <a:off x="2943602" y="1704501"/>
              <a:ext cx="1238532" cy="2250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Purchase order</a:t>
              </a:r>
            </a:p>
          </p:txBody>
        </p:sp>
      </p:grpSp>
      <p:sp>
        <p:nvSpPr>
          <p:cNvPr id="259" name="Oval 258">
            <a:extLst>
              <a:ext uri="{FF2B5EF4-FFF2-40B4-BE49-F238E27FC236}">
                <a16:creationId xmlns:a16="http://schemas.microsoft.com/office/drawing/2014/main" id="{1C9D16D2-FFF0-4AE8-B3B5-1B58DB2F08CF}"/>
              </a:ext>
            </a:extLst>
          </p:cNvPr>
          <p:cNvSpPr/>
          <p:nvPr/>
        </p:nvSpPr>
        <p:spPr bwMode="gray">
          <a:xfrm>
            <a:off x="2502230" y="3485154"/>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60" name="Oval 259">
            <a:extLst>
              <a:ext uri="{FF2B5EF4-FFF2-40B4-BE49-F238E27FC236}">
                <a16:creationId xmlns:a16="http://schemas.microsoft.com/office/drawing/2014/main" id="{52EAAE84-D22E-43B8-8266-10674BD34414}"/>
              </a:ext>
            </a:extLst>
          </p:cNvPr>
          <p:cNvSpPr/>
          <p:nvPr/>
        </p:nvSpPr>
        <p:spPr bwMode="gray">
          <a:xfrm>
            <a:off x="3212279" y="3485154"/>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cxnSp>
        <p:nvCxnSpPr>
          <p:cNvPr id="261" name="Straight Arrow Connector 260">
            <a:extLst>
              <a:ext uri="{FF2B5EF4-FFF2-40B4-BE49-F238E27FC236}">
                <a16:creationId xmlns:a16="http://schemas.microsoft.com/office/drawing/2014/main" id="{DE986368-F83C-4E63-A069-2007F4AC25EF}"/>
              </a:ext>
            </a:extLst>
          </p:cNvPr>
          <p:cNvCxnSpPr>
            <a:cxnSpLocks/>
            <a:stCxn id="264" idx="0"/>
            <a:endCxn id="265" idx="4"/>
          </p:cNvCxnSpPr>
          <p:nvPr/>
        </p:nvCxnSpPr>
        <p:spPr>
          <a:xfrm flipV="1">
            <a:off x="2575800" y="2441158"/>
            <a:ext cx="1138" cy="431269"/>
          </a:xfrm>
          <a:prstGeom prst="straightConnector1">
            <a:avLst/>
          </a:prstGeom>
          <a:noFill/>
          <a:ln w="28575" cap="flat" cmpd="sng" algn="ctr">
            <a:solidFill>
              <a:srgbClr val="90BD35"/>
            </a:solidFill>
            <a:prstDash val="solid"/>
            <a:miter lim="800000"/>
            <a:headEnd type="none" w="lg" len="lg"/>
            <a:tailEnd type="triangle" w="lg" len="lg"/>
          </a:ln>
          <a:effectLst/>
        </p:spPr>
      </p:cxnSp>
      <p:cxnSp>
        <p:nvCxnSpPr>
          <p:cNvPr id="262" name="Straight Arrow Connector 261">
            <a:extLst>
              <a:ext uri="{FF2B5EF4-FFF2-40B4-BE49-F238E27FC236}">
                <a16:creationId xmlns:a16="http://schemas.microsoft.com/office/drawing/2014/main" id="{7934D98D-93D4-4267-A97D-1AE831C91910}"/>
              </a:ext>
            </a:extLst>
          </p:cNvPr>
          <p:cNvCxnSpPr>
            <a:cxnSpLocks/>
            <a:stCxn id="263" idx="0"/>
            <a:endCxn id="266" idx="4"/>
          </p:cNvCxnSpPr>
          <p:nvPr/>
        </p:nvCxnSpPr>
        <p:spPr>
          <a:xfrm flipH="1" flipV="1">
            <a:off x="3286987" y="2441158"/>
            <a:ext cx="5281" cy="454148"/>
          </a:xfrm>
          <a:prstGeom prst="straightConnector1">
            <a:avLst/>
          </a:prstGeom>
          <a:noFill/>
          <a:ln w="28575" cap="flat" cmpd="sng" algn="ctr">
            <a:solidFill>
              <a:srgbClr val="90BD35"/>
            </a:solidFill>
            <a:prstDash val="solid"/>
            <a:miter lim="800000"/>
            <a:headEnd type="none" w="lg" len="lg"/>
            <a:tailEnd type="triangle" w="lg" len="lg"/>
          </a:ln>
          <a:effectLst/>
        </p:spPr>
      </p:cxnSp>
      <p:sp>
        <p:nvSpPr>
          <p:cNvPr id="263" name="Oval 262">
            <a:extLst>
              <a:ext uri="{FF2B5EF4-FFF2-40B4-BE49-F238E27FC236}">
                <a16:creationId xmlns:a16="http://schemas.microsoft.com/office/drawing/2014/main" id="{ACEC0FD6-6D95-4BF1-82D9-8CC522190C7A}"/>
              </a:ext>
            </a:extLst>
          </p:cNvPr>
          <p:cNvSpPr/>
          <p:nvPr/>
        </p:nvSpPr>
        <p:spPr bwMode="gray">
          <a:xfrm>
            <a:off x="3220286" y="2895306"/>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64" name="Oval 263">
            <a:extLst>
              <a:ext uri="{FF2B5EF4-FFF2-40B4-BE49-F238E27FC236}">
                <a16:creationId xmlns:a16="http://schemas.microsoft.com/office/drawing/2014/main" id="{47CC2A6B-4D74-4156-848B-23DA15B904CA}"/>
              </a:ext>
            </a:extLst>
          </p:cNvPr>
          <p:cNvSpPr/>
          <p:nvPr/>
        </p:nvSpPr>
        <p:spPr bwMode="gray">
          <a:xfrm>
            <a:off x="2503818" y="2872427"/>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65" name="Oval 264">
            <a:extLst>
              <a:ext uri="{FF2B5EF4-FFF2-40B4-BE49-F238E27FC236}">
                <a16:creationId xmlns:a16="http://schemas.microsoft.com/office/drawing/2014/main" id="{D764F459-7D1D-4741-BD20-78897E10605C}"/>
              </a:ext>
            </a:extLst>
          </p:cNvPr>
          <p:cNvSpPr/>
          <p:nvPr/>
        </p:nvSpPr>
        <p:spPr bwMode="gray">
          <a:xfrm>
            <a:off x="2504956" y="2297195"/>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66" name="Oval 265">
            <a:extLst>
              <a:ext uri="{FF2B5EF4-FFF2-40B4-BE49-F238E27FC236}">
                <a16:creationId xmlns:a16="http://schemas.microsoft.com/office/drawing/2014/main" id="{76CCAEBF-91AA-426A-B150-1DE5A21EC4B9}"/>
              </a:ext>
            </a:extLst>
          </p:cNvPr>
          <p:cNvSpPr/>
          <p:nvPr/>
        </p:nvSpPr>
        <p:spPr bwMode="gray">
          <a:xfrm>
            <a:off x="3215005" y="2297195"/>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grpSp>
        <p:nvGrpSpPr>
          <p:cNvPr id="267" name="Group 266">
            <a:extLst>
              <a:ext uri="{FF2B5EF4-FFF2-40B4-BE49-F238E27FC236}">
                <a16:creationId xmlns:a16="http://schemas.microsoft.com/office/drawing/2014/main" id="{182825ED-E56B-43C7-B133-64E53721085C}"/>
              </a:ext>
            </a:extLst>
          </p:cNvPr>
          <p:cNvGrpSpPr/>
          <p:nvPr/>
        </p:nvGrpSpPr>
        <p:grpSpPr>
          <a:xfrm>
            <a:off x="1435791" y="2938312"/>
            <a:ext cx="876110" cy="564845"/>
            <a:chOff x="2758893" y="1552132"/>
            <a:chExt cx="1616682" cy="550606"/>
          </a:xfrm>
          <a:solidFill>
            <a:srgbClr val="FFC000"/>
          </a:solidFill>
        </p:grpSpPr>
        <p:sp>
          <p:nvSpPr>
            <p:cNvPr id="268" name="Rectangle 267">
              <a:extLst>
                <a:ext uri="{FF2B5EF4-FFF2-40B4-BE49-F238E27FC236}">
                  <a16:creationId xmlns:a16="http://schemas.microsoft.com/office/drawing/2014/main" id="{62E368E6-AC24-4C78-9D17-AC5A87234C48}"/>
                </a:ext>
              </a:extLst>
            </p:cNvPr>
            <p:cNvSpPr/>
            <p:nvPr/>
          </p:nvSpPr>
          <p:spPr bwMode="gray">
            <a:xfrm>
              <a:off x="2836333" y="1552132"/>
              <a:ext cx="1539242" cy="550606"/>
            </a:xfrm>
            <a:prstGeom prst="rect">
              <a:avLst/>
            </a:prstGeom>
            <a:solidFill>
              <a:srgbClr val="A5A5A5">
                <a:lumMod val="75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69" name="TextBox 213">
              <a:extLst>
                <a:ext uri="{FF2B5EF4-FFF2-40B4-BE49-F238E27FC236}">
                  <a16:creationId xmlns:a16="http://schemas.microsoft.com/office/drawing/2014/main" id="{A4D0CDB5-8613-4F11-A428-CB47302C5020}"/>
                </a:ext>
              </a:extLst>
            </p:cNvPr>
            <p:cNvSpPr txBox="1"/>
            <p:nvPr/>
          </p:nvSpPr>
          <p:spPr>
            <a:xfrm>
              <a:off x="2758893" y="1642659"/>
              <a:ext cx="1566388" cy="36002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Purchase requisition</a:t>
              </a:r>
            </a:p>
          </p:txBody>
        </p:sp>
      </p:grpSp>
      <p:grpSp>
        <p:nvGrpSpPr>
          <p:cNvPr id="270" name="Group 269">
            <a:extLst>
              <a:ext uri="{FF2B5EF4-FFF2-40B4-BE49-F238E27FC236}">
                <a16:creationId xmlns:a16="http://schemas.microsoft.com/office/drawing/2014/main" id="{1CE86905-91D4-4AC2-A4C0-605620D4F5CD}"/>
              </a:ext>
            </a:extLst>
          </p:cNvPr>
          <p:cNvGrpSpPr/>
          <p:nvPr/>
        </p:nvGrpSpPr>
        <p:grpSpPr>
          <a:xfrm>
            <a:off x="7076495" y="2951350"/>
            <a:ext cx="815622" cy="550558"/>
            <a:chOff x="2751401" y="1552132"/>
            <a:chExt cx="815692" cy="550606"/>
          </a:xfrm>
          <a:solidFill>
            <a:srgbClr val="0070C0"/>
          </a:solidFill>
        </p:grpSpPr>
        <p:sp>
          <p:nvSpPr>
            <p:cNvPr id="271" name="Rectangle 270">
              <a:extLst>
                <a:ext uri="{FF2B5EF4-FFF2-40B4-BE49-F238E27FC236}">
                  <a16:creationId xmlns:a16="http://schemas.microsoft.com/office/drawing/2014/main" id="{6E7AB7D9-A0F7-42D4-80ED-7A5B49B88999}"/>
                </a:ext>
              </a:extLst>
            </p:cNvPr>
            <p:cNvSpPr/>
            <p:nvPr/>
          </p:nvSpPr>
          <p:spPr bwMode="gray">
            <a:xfrm>
              <a:off x="2836333" y="1552132"/>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endParaRPr lang="en-US" sz="1100" kern="0">
                <a:solidFill>
                  <a:srgbClr val="000000"/>
                </a:solidFill>
                <a:latin typeface="Calibri" panose="020F0502020204030204"/>
                <a:ea typeface="Arial Unicode MS" pitchFamily="34" charset="-128"/>
                <a:cs typeface="Arial Unicode MS" pitchFamily="34" charset="-128"/>
              </a:endParaRPr>
            </a:p>
          </p:txBody>
        </p:sp>
        <p:sp>
          <p:nvSpPr>
            <p:cNvPr id="272" name="TextBox 123">
              <a:extLst>
                <a:ext uri="{FF2B5EF4-FFF2-40B4-BE49-F238E27FC236}">
                  <a16:creationId xmlns:a16="http://schemas.microsoft.com/office/drawing/2014/main" id="{ED854145-8B50-4199-97BB-F1AB8B58BCB6}"/>
                </a:ext>
              </a:extLst>
            </p:cNvPr>
            <p:cNvSpPr txBox="1"/>
            <p:nvPr/>
          </p:nvSpPr>
          <p:spPr>
            <a:xfrm>
              <a:off x="2751401" y="1651675"/>
              <a:ext cx="815692" cy="3693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Goods receipt</a:t>
              </a:r>
            </a:p>
          </p:txBody>
        </p:sp>
      </p:grpSp>
      <p:sp>
        <p:nvSpPr>
          <p:cNvPr id="273" name="Oval 272">
            <a:extLst>
              <a:ext uri="{FF2B5EF4-FFF2-40B4-BE49-F238E27FC236}">
                <a16:creationId xmlns:a16="http://schemas.microsoft.com/office/drawing/2014/main" id="{0F3D04A4-26E2-4CB8-BA2E-C098058CC326}"/>
              </a:ext>
            </a:extLst>
          </p:cNvPr>
          <p:cNvSpPr/>
          <p:nvPr/>
        </p:nvSpPr>
        <p:spPr bwMode="gray">
          <a:xfrm>
            <a:off x="7404458" y="3472461"/>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74" name="Oval 273">
            <a:extLst>
              <a:ext uri="{FF2B5EF4-FFF2-40B4-BE49-F238E27FC236}">
                <a16:creationId xmlns:a16="http://schemas.microsoft.com/office/drawing/2014/main" id="{95B91E80-CF9C-4DD8-9BF1-6A3595528C5F}"/>
              </a:ext>
            </a:extLst>
          </p:cNvPr>
          <p:cNvSpPr/>
          <p:nvPr/>
        </p:nvSpPr>
        <p:spPr bwMode="gray">
          <a:xfrm>
            <a:off x="7404457" y="5474331"/>
            <a:ext cx="143963" cy="143963"/>
          </a:xfrm>
          <a:prstGeom prst="ellipse">
            <a:avLst/>
          </a:prstGeom>
          <a:solidFill>
            <a:sysClr val="window" lastClr="FFFFFF"/>
          </a:solidFill>
          <a:ln w="28575" algn="ctr">
            <a:solidFill>
              <a:srgbClr val="0070C0"/>
            </a:solidFill>
            <a:miter lim="800000"/>
            <a:headEnd/>
            <a:tailEnd/>
          </a:ln>
          <a:effectLst/>
        </p:spPr>
        <p:txBody>
          <a:bodyPr lIns="89996" tIns="71996" rIns="89996" bIns="71996"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8"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grpSp>
        <p:nvGrpSpPr>
          <p:cNvPr id="275" name="Group 274">
            <a:extLst>
              <a:ext uri="{FF2B5EF4-FFF2-40B4-BE49-F238E27FC236}">
                <a16:creationId xmlns:a16="http://schemas.microsoft.com/office/drawing/2014/main" id="{26D3225B-37BF-4B43-B401-E11EAE99A6D7}"/>
              </a:ext>
            </a:extLst>
          </p:cNvPr>
          <p:cNvGrpSpPr/>
          <p:nvPr/>
        </p:nvGrpSpPr>
        <p:grpSpPr>
          <a:xfrm>
            <a:off x="7920874" y="5647203"/>
            <a:ext cx="715374" cy="550558"/>
            <a:chOff x="2840568" y="1543665"/>
            <a:chExt cx="715434" cy="550606"/>
          </a:xfrm>
          <a:solidFill>
            <a:srgbClr val="44546A"/>
          </a:solidFill>
        </p:grpSpPr>
        <p:sp>
          <p:nvSpPr>
            <p:cNvPr id="276" name="Rectangle 275">
              <a:extLst>
                <a:ext uri="{FF2B5EF4-FFF2-40B4-BE49-F238E27FC236}">
                  <a16:creationId xmlns:a16="http://schemas.microsoft.com/office/drawing/2014/main" id="{D299F5D4-7285-4FE0-812D-96A80212CBBC}"/>
                </a:ext>
              </a:extLst>
            </p:cNvPr>
            <p:cNvSpPr/>
            <p:nvPr/>
          </p:nvSpPr>
          <p:spPr bwMode="gray">
            <a:xfrm>
              <a:off x="2861735" y="1543665"/>
              <a:ext cx="668867" cy="550606"/>
            </a:xfrm>
            <a:prstGeom prst="rect">
              <a:avLst/>
            </a:prstGeom>
            <a:grp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endParaRPr>
            </a:p>
          </p:txBody>
        </p:sp>
        <p:sp>
          <p:nvSpPr>
            <p:cNvPr id="277" name="TextBox 147">
              <a:extLst>
                <a:ext uri="{FF2B5EF4-FFF2-40B4-BE49-F238E27FC236}">
                  <a16:creationId xmlns:a16="http://schemas.microsoft.com/office/drawing/2014/main" id="{5E9DD4D2-F042-4B22-BA18-BBD7C4EA98A2}"/>
                </a:ext>
              </a:extLst>
            </p:cNvPr>
            <p:cNvSpPr txBox="1"/>
            <p:nvPr/>
          </p:nvSpPr>
          <p:spPr>
            <a:xfrm>
              <a:off x="2840568" y="1676664"/>
              <a:ext cx="71543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prstClr val="white"/>
                  </a:solidFill>
                  <a:effectLst/>
                  <a:uLnTx/>
                  <a:uFillTx/>
                  <a:latin typeface="Calibri" panose="020F0502020204030204"/>
                  <a:ea typeface="Arial Unicode MS" pitchFamily="34" charset="-128"/>
                  <a:cs typeface="Arial Unicode MS" pitchFamily="34" charset="-128"/>
                </a:rPr>
                <a:t>Invoice</a:t>
              </a:r>
            </a:p>
          </p:txBody>
        </p:sp>
      </p:grpSp>
      <p:cxnSp>
        <p:nvCxnSpPr>
          <p:cNvPr id="278" name="Straight Arrow Connector 277">
            <a:extLst>
              <a:ext uri="{FF2B5EF4-FFF2-40B4-BE49-F238E27FC236}">
                <a16:creationId xmlns:a16="http://schemas.microsoft.com/office/drawing/2014/main" id="{2E0E536B-0BA7-458D-AD67-D714A89DF53E}"/>
              </a:ext>
            </a:extLst>
          </p:cNvPr>
          <p:cNvCxnSpPr>
            <a:cxnSpLocks/>
            <a:stCxn id="169" idx="2"/>
            <a:endCxn id="277" idx="0"/>
          </p:cNvCxnSpPr>
          <p:nvPr/>
        </p:nvCxnSpPr>
        <p:spPr>
          <a:xfrm>
            <a:off x="8272757" y="5482317"/>
            <a:ext cx="5804" cy="297873"/>
          </a:xfrm>
          <a:prstGeom prst="straightConnector1">
            <a:avLst/>
          </a:prstGeom>
          <a:noFill/>
          <a:ln w="28575" cap="flat" cmpd="sng" algn="ctr">
            <a:solidFill>
              <a:srgbClr val="0070C0"/>
            </a:solidFill>
            <a:prstDash val="solid"/>
            <a:miter lim="800000"/>
            <a:headEnd type="none" w="lg" len="lg"/>
            <a:tailEnd type="triangle" w="lg" len="lg"/>
          </a:ln>
          <a:effectLst/>
        </p:spPr>
      </p:cxnSp>
      <p:pic>
        <p:nvPicPr>
          <p:cNvPr id="279" name="Picture 278">
            <a:extLst>
              <a:ext uri="{FF2B5EF4-FFF2-40B4-BE49-F238E27FC236}">
                <a16:creationId xmlns:a16="http://schemas.microsoft.com/office/drawing/2014/main" id="{6DF6F22E-19B3-4EB2-9F72-733AB48AE6CE}"/>
              </a:ext>
            </a:extLst>
          </p:cNvPr>
          <p:cNvPicPr>
            <a:picLocks noChangeAspect="1"/>
          </p:cNvPicPr>
          <p:nvPr/>
        </p:nvPicPr>
        <p:blipFill>
          <a:blip r:embed="rId16"/>
          <a:stretch>
            <a:fillRect/>
          </a:stretch>
        </p:blipFill>
        <p:spPr>
          <a:xfrm>
            <a:off x="96203" y="1314980"/>
            <a:ext cx="970830" cy="970830"/>
          </a:xfrm>
          <a:prstGeom prst="rect">
            <a:avLst/>
          </a:prstGeom>
        </p:spPr>
      </p:pic>
      <p:grpSp>
        <p:nvGrpSpPr>
          <p:cNvPr id="280" name="Group 279">
            <a:extLst>
              <a:ext uri="{FF2B5EF4-FFF2-40B4-BE49-F238E27FC236}">
                <a16:creationId xmlns:a16="http://schemas.microsoft.com/office/drawing/2014/main" id="{F2BFBFE1-D88A-49E8-BE04-C6D92A132D8D}"/>
              </a:ext>
            </a:extLst>
          </p:cNvPr>
          <p:cNvGrpSpPr/>
          <p:nvPr/>
        </p:nvGrpSpPr>
        <p:grpSpPr>
          <a:xfrm>
            <a:off x="1082998" y="4136225"/>
            <a:ext cx="8191361" cy="336287"/>
            <a:chOff x="2751401" y="1552132"/>
            <a:chExt cx="815692" cy="420307"/>
          </a:xfrm>
          <a:solidFill>
            <a:srgbClr val="4472C4"/>
          </a:solidFill>
        </p:grpSpPr>
        <p:sp>
          <p:nvSpPr>
            <p:cNvPr id="281" name="Rectangle 280">
              <a:extLst>
                <a:ext uri="{FF2B5EF4-FFF2-40B4-BE49-F238E27FC236}">
                  <a16:creationId xmlns:a16="http://schemas.microsoft.com/office/drawing/2014/main" id="{AEF217FA-FAE6-45C6-ABB1-E028E8EDEC81}"/>
                </a:ext>
              </a:extLst>
            </p:cNvPr>
            <p:cNvSpPr/>
            <p:nvPr/>
          </p:nvSpPr>
          <p:spPr bwMode="gray">
            <a:xfrm>
              <a:off x="2836333" y="1552132"/>
              <a:ext cx="668867" cy="420307"/>
            </a:xfrm>
            <a:prstGeom prst="rect">
              <a:avLst/>
            </a:prstGeom>
            <a:solidFill>
              <a:srgbClr val="44546A">
                <a:alpha val="78000"/>
              </a:srgbClr>
            </a:solidFill>
            <a:ln w="6350" algn="ctr">
              <a:noFill/>
              <a:miter lim="800000"/>
              <a:headEnd/>
              <a:tailEnd/>
            </a:ln>
          </p:spPr>
          <p:txBody>
            <a:bodyPr lIns="89994" tIns="71994" rIns="89994" bIns="7199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Calibri" panose="020F0502020204030204"/>
                <a:ea typeface="Arial Unicode MS" pitchFamily="34" charset="-128"/>
                <a:cs typeface="Arial Unicode MS" pitchFamily="34" charset="-128"/>
              </a:endParaRPr>
            </a:p>
          </p:txBody>
        </p:sp>
        <p:sp>
          <p:nvSpPr>
            <p:cNvPr id="282" name="TextBox 100">
              <a:extLst>
                <a:ext uri="{FF2B5EF4-FFF2-40B4-BE49-F238E27FC236}">
                  <a16:creationId xmlns:a16="http://schemas.microsoft.com/office/drawing/2014/main" id="{5FF25625-4275-465C-804F-CAD27AAFEE61}"/>
                </a:ext>
              </a:extLst>
            </p:cNvPr>
            <p:cNvSpPr txBox="1"/>
            <p:nvPr/>
          </p:nvSpPr>
          <p:spPr>
            <a:xfrm>
              <a:off x="2751401" y="1615337"/>
              <a:ext cx="815692" cy="2885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7" rtl="0" eaLnBrk="1" fontAlgn="base" latinLnBrk="0" hangingPunct="1">
                <a:lnSpc>
                  <a:spcPct val="100000"/>
                </a:lnSpc>
                <a:spcBef>
                  <a:spcPct val="50000"/>
                </a:spcBef>
                <a:spcAft>
                  <a:spcPct val="0"/>
                </a:spcAft>
                <a:buClr>
                  <a:srgbClr val="F0AB00"/>
                </a:buClr>
                <a:buSzPct val="80000"/>
                <a:buFontTx/>
                <a:buNone/>
                <a:tabLst/>
                <a:defRPr/>
              </a:pPr>
              <a:r>
                <a:rPr kumimoji="0" lang="en-US" sz="900" b="1" i="0" u="none" strike="noStrike" kern="0" cap="none" spc="0" normalizeH="0" baseline="0" noProof="0">
                  <a:ln>
                    <a:noFill/>
                  </a:ln>
                  <a:solidFill>
                    <a:srgbClr val="FFFFFF"/>
                  </a:solidFill>
                  <a:effectLst/>
                  <a:uLnTx/>
                  <a:uFillTx/>
                  <a:latin typeface="Calibri" panose="020F0502020204030204"/>
                  <a:ea typeface="Arial Unicode MS" pitchFamily="34" charset="-128"/>
                  <a:cs typeface="Arial Unicode MS" pitchFamily="34" charset="-128"/>
                </a:rPr>
                <a:t>Cloud connector</a:t>
              </a:r>
            </a:p>
          </p:txBody>
        </p:sp>
      </p:grpSp>
      <p:sp>
        <p:nvSpPr>
          <p:cNvPr id="283" name="TextBox 161">
            <a:extLst>
              <a:ext uri="{FF2B5EF4-FFF2-40B4-BE49-F238E27FC236}">
                <a16:creationId xmlns:a16="http://schemas.microsoft.com/office/drawing/2014/main" id="{108A3CF4-8798-4B2A-9369-51564B7EEDB2}"/>
              </a:ext>
            </a:extLst>
          </p:cNvPr>
          <p:cNvSpPr txBox="1"/>
          <p:nvPr/>
        </p:nvSpPr>
        <p:spPr>
          <a:xfrm>
            <a:off x="9917542" y="1138480"/>
            <a:ext cx="1114001"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7" fontAlgn="base">
              <a:spcBef>
                <a:spcPct val="50000"/>
              </a:spcBef>
              <a:spcAft>
                <a:spcPct val="0"/>
              </a:spcAft>
              <a:buClr>
                <a:srgbClr val="F0AB00"/>
              </a:buClr>
              <a:buSzPct val="80000"/>
            </a:pPr>
            <a:r>
              <a:rPr lang="en-US" sz="900" b="1" kern="0">
                <a:solidFill>
                  <a:srgbClr val="FFFFFF"/>
                </a:solidFill>
                <a:latin typeface="Calibri" panose="020F0502020204030204"/>
                <a:ea typeface="Arial Unicode MS" pitchFamily="34" charset="-128"/>
                <a:cs typeface="Arial Unicode MS" pitchFamily="34" charset="-128"/>
              </a:rPr>
              <a:t>Non-PO Invoice</a:t>
            </a:r>
          </a:p>
        </p:txBody>
      </p:sp>
      <p:cxnSp>
        <p:nvCxnSpPr>
          <p:cNvPr id="285" name="Straight Arrow Connector 329">
            <a:extLst>
              <a:ext uri="{FF2B5EF4-FFF2-40B4-BE49-F238E27FC236}">
                <a16:creationId xmlns:a16="http://schemas.microsoft.com/office/drawing/2014/main" id="{89A5E5B1-6BEF-4BE2-852F-368D1290EB4B}"/>
              </a:ext>
            </a:extLst>
          </p:cNvPr>
          <p:cNvCxnSpPr>
            <a:cxnSpLocks/>
            <a:stCxn id="276" idx="2"/>
          </p:cNvCxnSpPr>
          <p:nvPr/>
        </p:nvCxnSpPr>
        <p:spPr>
          <a:xfrm rot="16200000" flipH="1">
            <a:off x="9009589" y="5464617"/>
            <a:ext cx="297873" cy="1764160"/>
          </a:xfrm>
          <a:prstGeom prst="bentConnector2">
            <a:avLst/>
          </a:prstGeom>
          <a:noFill/>
          <a:ln w="28575" cap="flat" cmpd="sng" algn="ctr">
            <a:solidFill>
              <a:srgbClr val="0070C0"/>
            </a:solidFill>
            <a:prstDash val="solid"/>
            <a:miter lim="800000"/>
            <a:headEnd type="none" w="lg" len="lg"/>
            <a:tailEnd type="triangle" w="lg" len="lg"/>
          </a:ln>
          <a:effectLst/>
        </p:spPr>
      </p:cxnSp>
      <p:cxnSp>
        <p:nvCxnSpPr>
          <p:cNvPr id="286" name="Straight Arrow Connector 285">
            <a:extLst>
              <a:ext uri="{FF2B5EF4-FFF2-40B4-BE49-F238E27FC236}">
                <a16:creationId xmlns:a16="http://schemas.microsoft.com/office/drawing/2014/main" id="{8A3F5F0E-66A6-488D-AC53-9983E26A78FB}"/>
              </a:ext>
            </a:extLst>
          </p:cNvPr>
          <p:cNvCxnSpPr>
            <a:cxnSpLocks/>
            <a:stCxn id="189" idx="0"/>
            <a:endCxn id="259" idx="4"/>
          </p:cNvCxnSpPr>
          <p:nvPr/>
        </p:nvCxnSpPr>
        <p:spPr>
          <a:xfrm flipV="1">
            <a:off x="2573074" y="3629117"/>
            <a:ext cx="1138" cy="1868256"/>
          </a:xfrm>
          <a:prstGeom prst="straightConnector1">
            <a:avLst/>
          </a:prstGeom>
          <a:noFill/>
          <a:ln w="28575" cap="flat" cmpd="sng" algn="ctr">
            <a:solidFill>
              <a:srgbClr val="90BD35"/>
            </a:solidFill>
            <a:prstDash val="solid"/>
            <a:miter lim="800000"/>
            <a:headEnd type="triangle" w="lg" len="lg"/>
            <a:tailEnd type="none" w="lg" len="lg"/>
          </a:ln>
          <a:effectLst/>
        </p:spPr>
      </p:cxnSp>
      <p:cxnSp>
        <p:nvCxnSpPr>
          <p:cNvPr id="287" name="Straight Arrow Connector 286">
            <a:extLst>
              <a:ext uri="{FF2B5EF4-FFF2-40B4-BE49-F238E27FC236}">
                <a16:creationId xmlns:a16="http://schemas.microsoft.com/office/drawing/2014/main" id="{D0D09C6E-3221-4609-953C-F46C43FAE444}"/>
              </a:ext>
            </a:extLst>
          </p:cNvPr>
          <p:cNvCxnSpPr>
            <a:cxnSpLocks/>
            <a:stCxn id="181" idx="0"/>
            <a:endCxn id="260" idx="4"/>
          </p:cNvCxnSpPr>
          <p:nvPr/>
        </p:nvCxnSpPr>
        <p:spPr>
          <a:xfrm flipH="1" flipV="1">
            <a:off x="3284261" y="3629117"/>
            <a:ext cx="5281" cy="1868256"/>
          </a:xfrm>
          <a:prstGeom prst="straightConnector1">
            <a:avLst/>
          </a:prstGeom>
          <a:noFill/>
          <a:ln w="28575" cap="flat" cmpd="sng" algn="ctr">
            <a:solidFill>
              <a:srgbClr val="90BD35"/>
            </a:solidFill>
            <a:prstDash val="solid"/>
            <a:miter lim="800000"/>
            <a:headEnd type="triangle" w="lg" len="lg"/>
            <a:tailEnd type="none" w="lg" len="lg"/>
          </a:ln>
          <a:effectLst/>
        </p:spPr>
      </p:cxnSp>
      <p:cxnSp>
        <p:nvCxnSpPr>
          <p:cNvPr id="288" name="Straight Arrow Connector 287">
            <a:extLst>
              <a:ext uri="{FF2B5EF4-FFF2-40B4-BE49-F238E27FC236}">
                <a16:creationId xmlns:a16="http://schemas.microsoft.com/office/drawing/2014/main" id="{C156E339-DF07-4C79-A021-4BA26962F812}"/>
              </a:ext>
            </a:extLst>
          </p:cNvPr>
          <p:cNvCxnSpPr>
            <a:cxnSpLocks/>
            <a:stCxn id="274" idx="0"/>
            <a:endCxn id="273" idx="4"/>
          </p:cNvCxnSpPr>
          <p:nvPr/>
        </p:nvCxnSpPr>
        <p:spPr>
          <a:xfrm flipV="1">
            <a:off x="7476439" y="3616424"/>
            <a:ext cx="1" cy="1857907"/>
          </a:xfrm>
          <a:prstGeom prst="straightConnector1">
            <a:avLst/>
          </a:prstGeom>
          <a:noFill/>
          <a:ln w="28575" cap="flat" cmpd="sng" algn="ctr">
            <a:solidFill>
              <a:srgbClr val="90BD35"/>
            </a:solidFill>
            <a:prstDash val="solid"/>
            <a:miter lim="800000"/>
            <a:headEnd type="triangle" w="lg" len="lg"/>
            <a:tailEnd type="none" w="lg" len="lg"/>
          </a:ln>
          <a:effectLst/>
        </p:spPr>
      </p:cxnSp>
      <p:sp>
        <p:nvSpPr>
          <p:cNvPr id="291" name="Title 3">
            <a:extLst>
              <a:ext uri="{FF2B5EF4-FFF2-40B4-BE49-F238E27FC236}">
                <a16:creationId xmlns:a16="http://schemas.microsoft.com/office/drawing/2014/main" id="{0E901583-F3A8-47ED-A356-AD462E491BC8}"/>
              </a:ext>
            </a:extLst>
          </p:cNvPr>
          <p:cNvSpPr txBox="1">
            <a:spLocks/>
          </p:cNvSpPr>
          <p:nvPr/>
        </p:nvSpPr>
        <p:spPr>
          <a:xfrm>
            <a:off x="166851" y="169547"/>
            <a:ext cx="6394796" cy="481856"/>
          </a:xfrm>
          <a:prstGeom prst="rect">
            <a:avLst/>
          </a:prstGeom>
        </p:spPr>
        <p:txBody>
          <a:bodyPr vert="horz" lIns="91440" tIns="45720" rIns="91440" bIns="45720" rtlCol="0" anchor="b" anchorCtr="0">
            <a:noAutofit/>
          </a:bodyPr>
          <a:lstStyle>
            <a:lvl1pPr>
              <a:lnSpc>
                <a:spcPct val="90000"/>
              </a:lnSpc>
              <a:spcBef>
                <a:spcPct val="0"/>
              </a:spcBef>
              <a:buNone/>
              <a:defRPr sz="4400" b="0" i="0">
                <a:latin typeface="+mj-lt"/>
                <a:ea typeface="+mj-ea"/>
                <a:cs typeface="+mj-cs"/>
              </a:defRPr>
            </a:lvl1pPr>
          </a:lstStyle>
          <a:p>
            <a:r>
              <a:rPr lang="en-GB" sz="3200"/>
              <a:t>P2P Solution Summary</a:t>
            </a:r>
            <a:endParaRPr lang="en-US" sz="3200" b="1"/>
          </a:p>
        </p:txBody>
      </p:sp>
    </p:spTree>
    <p:extLst>
      <p:ext uri="{BB962C8B-B14F-4D97-AF65-F5344CB8AC3E}">
        <p14:creationId xmlns:p14="http://schemas.microsoft.com/office/powerpoint/2010/main" val="22518027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a:extLst>
              <a:ext uri="{FF2B5EF4-FFF2-40B4-BE49-F238E27FC236}">
                <a16:creationId xmlns:a16="http://schemas.microsoft.com/office/drawing/2014/main" id="{C79DE124-13F6-4E2F-A396-179FEAF7EF21}"/>
              </a:ext>
            </a:extLst>
          </p:cNvPr>
          <p:cNvSpPr>
            <a:spLocks noChangeArrowheads="1"/>
          </p:cNvSpPr>
          <p:nvPr/>
        </p:nvSpPr>
        <p:spPr bwMode="auto">
          <a:xfrm>
            <a:off x="869667" y="5143250"/>
            <a:ext cx="1487955" cy="1170694"/>
          </a:xfrm>
          <a:prstGeom prst="roundRect">
            <a:avLst>
              <a:gd name="adj" fmla="val 14764"/>
            </a:avLst>
          </a:prstGeom>
          <a:solidFill>
            <a:schemeClr val="bg1"/>
          </a:soli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lIns="108733" tIns="54365" rIns="108733" bIns="54365" anchor="b"/>
          <a:lstStyle/>
          <a:p>
            <a:pPr defTabSz="1083721">
              <a:defRPr/>
            </a:pPr>
            <a:endParaRPr lang="en-US" sz="1300" kern="0">
              <a:solidFill>
                <a:srgbClr val="4F81BD">
                  <a:lumMod val="50000"/>
                </a:srgbClr>
              </a:solidFill>
            </a:endParaRPr>
          </a:p>
        </p:txBody>
      </p:sp>
      <p:sp>
        <p:nvSpPr>
          <p:cNvPr id="313348" name="Title 1">
            <a:extLst>
              <a:ext uri="{FF2B5EF4-FFF2-40B4-BE49-F238E27FC236}">
                <a16:creationId xmlns:a16="http://schemas.microsoft.com/office/drawing/2014/main" id="{5F3F0405-F1D5-431A-8F47-2CB9E975B5A8}"/>
              </a:ext>
            </a:extLst>
          </p:cNvPr>
          <p:cNvSpPr>
            <a:spLocks noGrp="1" noChangeArrowheads="1"/>
          </p:cNvSpPr>
          <p:nvPr>
            <p:ph type="title"/>
          </p:nvPr>
        </p:nvSpPr>
        <p:spPr>
          <a:xfrm>
            <a:off x="1906032" y="759600"/>
            <a:ext cx="8974184" cy="374081"/>
          </a:xfrm>
        </p:spPr>
        <p:txBody>
          <a:bodyPr numCol="1" compatLnSpc="1">
            <a:prstTxWarp prst="textNoShape">
              <a:avLst/>
            </a:prstTxWarp>
          </a:bodyPr>
          <a:lstStyle/>
          <a:p>
            <a:r>
              <a:rPr lang="en-US" altLang="sv-SE"/>
              <a:t>SAP Ariba Content Enablement Options</a:t>
            </a:r>
          </a:p>
        </p:txBody>
      </p:sp>
      <p:sp>
        <p:nvSpPr>
          <p:cNvPr id="5" name="Rectangle 4">
            <a:extLst>
              <a:ext uri="{FF2B5EF4-FFF2-40B4-BE49-F238E27FC236}">
                <a16:creationId xmlns:a16="http://schemas.microsoft.com/office/drawing/2014/main" id="{171F62B5-5D02-4D94-BB00-B754CFE5BB54}"/>
              </a:ext>
            </a:extLst>
          </p:cNvPr>
          <p:cNvSpPr/>
          <p:nvPr/>
        </p:nvSpPr>
        <p:spPr bwMode="gray">
          <a:xfrm>
            <a:off x="2977864" y="5160698"/>
            <a:ext cx="5894715" cy="1172280"/>
          </a:xfrm>
          <a:prstGeom prst="rect">
            <a:avLst/>
          </a:prstGeom>
          <a:solidFill>
            <a:schemeClr val="tx2">
              <a:lumMod val="60000"/>
              <a:lumOff val="40000"/>
            </a:schemeClr>
          </a:solidFill>
          <a:ln>
            <a:solidFill>
              <a:schemeClr val="bg1">
                <a:lumMod val="85000"/>
              </a:schemeClr>
            </a:solidFill>
          </a:ln>
          <a:effectLst>
            <a:outerShdw blurRad="50800" dist="38100" dir="2700000" algn="tl" rotWithShape="0">
              <a:prstClr val="black">
                <a:alpha val="40000"/>
              </a:prstClr>
            </a:outerShdw>
          </a:effectLst>
        </p:spPr>
        <p:txBody>
          <a:bodyPr lIns="108769" tIns="54384" rIns="108769" bIns="54384" anchor="ctr" anchorCtr="1"/>
          <a:lstStyle/>
          <a:p>
            <a:pPr algn="ctr" defTabSz="1083721">
              <a:defRPr/>
            </a:pPr>
            <a:endParaRPr lang="sv-SE" sz="1400">
              <a:solidFill>
                <a:srgbClr val="FFFFFF"/>
              </a:solidFill>
              <a:cs typeface="Arial"/>
            </a:endParaRPr>
          </a:p>
        </p:txBody>
      </p:sp>
      <p:sp>
        <p:nvSpPr>
          <p:cNvPr id="9" name="AutoShape 7">
            <a:extLst>
              <a:ext uri="{FF2B5EF4-FFF2-40B4-BE49-F238E27FC236}">
                <a16:creationId xmlns:a16="http://schemas.microsoft.com/office/drawing/2014/main" id="{C7E9E514-43E6-4294-A0E5-74E2000130FC}"/>
              </a:ext>
            </a:extLst>
          </p:cNvPr>
          <p:cNvSpPr>
            <a:spLocks noChangeArrowheads="1"/>
          </p:cNvSpPr>
          <p:nvPr/>
        </p:nvSpPr>
        <p:spPr bwMode="auto">
          <a:xfrm>
            <a:off x="820487" y="1440596"/>
            <a:ext cx="1537132" cy="1170694"/>
          </a:xfrm>
          <a:prstGeom prst="roundRect">
            <a:avLst>
              <a:gd name="adj" fmla="val 14764"/>
            </a:avLst>
          </a:prstGeom>
          <a:solidFill>
            <a:schemeClr val="bg1"/>
          </a:soli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lIns="108733" tIns="54365" rIns="108733" bIns="54365" anchor="b"/>
          <a:lstStyle/>
          <a:p>
            <a:pPr defTabSz="1083721">
              <a:defRPr/>
            </a:pPr>
            <a:endParaRPr lang="en-US" sz="1300" kern="0">
              <a:solidFill>
                <a:srgbClr val="4F81BD">
                  <a:lumMod val="50000"/>
                </a:srgbClr>
              </a:solidFill>
            </a:endParaRPr>
          </a:p>
        </p:txBody>
      </p:sp>
      <p:sp>
        <p:nvSpPr>
          <p:cNvPr id="10" name="Rectangle 9">
            <a:extLst>
              <a:ext uri="{FF2B5EF4-FFF2-40B4-BE49-F238E27FC236}">
                <a16:creationId xmlns:a16="http://schemas.microsoft.com/office/drawing/2014/main" id="{AC38F5E1-FB87-436A-A45C-087D10B3284C}"/>
              </a:ext>
            </a:extLst>
          </p:cNvPr>
          <p:cNvSpPr/>
          <p:nvPr/>
        </p:nvSpPr>
        <p:spPr bwMode="gray">
          <a:xfrm>
            <a:off x="2996900" y="1550049"/>
            <a:ext cx="5894715" cy="1213524"/>
          </a:xfrm>
          <a:prstGeom prst="rect">
            <a:avLst/>
          </a:prstGeom>
          <a:solidFill>
            <a:schemeClr val="tx2">
              <a:lumMod val="20000"/>
              <a:lumOff val="80000"/>
            </a:schemeClr>
          </a:solidFill>
          <a:ln>
            <a:solidFill>
              <a:schemeClr val="bg1">
                <a:lumMod val="85000"/>
              </a:schemeClr>
            </a:solidFill>
          </a:ln>
          <a:effectLst>
            <a:outerShdw blurRad="50800" dist="38100" dir="2700000" algn="tl" rotWithShape="0">
              <a:prstClr val="black">
                <a:alpha val="40000"/>
              </a:prstClr>
            </a:outerShdw>
          </a:effectLst>
        </p:spPr>
        <p:txBody>
          <a:bodyPr lIns="108769" tIns="54384" rIns="108769" bIns="54384" anchor="ctr" anchorCtr="1"/>
          <a:lstStyle/>
          <a:p>
            <a:pPr algn="ctr" defTabSz="1083721">
              <a:defRPr/>
            </a:pPr>
            <a:endParaRPr lang="sv-SE" sz="1400">
              <a:solidFill>
                <a:srgbClr val="FFFFFF"/>
              </a:solidFill>
              <a:cs typeface="Arial"/>
            </a:endParaRPr>
          </a:p>
        </p:txBody>
      </p:sp>
      <p:sp>
        <p:nvSpPr>
          <p:cNvPr id="11" name="Rectangle 10">
            <a:extLst>
              <a:ext uri="{FF2B5EF4-FFF2-40B4-BE49-F238E27FC236}">
                <a16:creationId xmlns:a16="http://schemas.microsoft.com/office/drawing/2014/main" id="{06F06F1D-DA4D-4BC6-A0B9-9FDF8DA1E728}"/>
              </a:ext>
            </a:extLst>
          </p:cNvPr>
          <p:cNvSpPr/>
          <p:nvPr/>
        </p:nvSpPr>
        <p:spPr bwMode="gray">
          <a:xfrm>
            <a:off x="2988975" y="2945550"/>
            <a:ext cx="5896300" cy="2003504"/>
          </a:xfrm>
          <a:prstGeom prst="rect">
            <a:avLst/>
          </a:prstGeom>
          <a:solidFill>
            <a:schemeClr val="tx2">
              <a:lumMod val="40000"/>
              <a:lumOff val="60000"/>
            </a:schemeClr>
          </a:solidFill>
          <a:ln>
            <a:solidFill>
              <a:schemeClr val="bg1">
                <a:lumMod val="85000"/>
              </a:schemeClr>
            </a:solidFill>
          </a:ln>
          <a:effectLst>
            <a:outerShdw blurRad="50800" dist="38100" dir="2700000" algn="tl" rotWithShape="0">
              <a:prstClr val="black">
                <a:alpha val="40000"/>
              </a:prstClr>
            </a:outerShdw>
          </a:effectLst>
        </p:spPr>
        <p:txBody>
          <a:bodyPr lIns="108769" tIns="54384" rIns="108769" bIns="54384" anchor="ctr" anchorCtr="1"/>
          <a:lstStyle/>
          <a:p>
            <a:pPr algn="ctr" defTabSz="1083721">
              <a:defRPr/>
            </a:pPr>
            <a:endParaRPr lang="sv-SE" sz="1400">
              <a:solidFill>
                <a:srgbClr val="FFFFFF"/>
              </a:solidFill>
              <a:cs typeface="Arial"/>
            </a:endParaRPr>
          </a:p>
        </p:txBody>
      </p:sp>
      <p:sp>
        <p:nvSpPr>
          <p:cNvPr id="13" name="AutoShape 6">
            <a:extLst>
              <a:ext uri="{FF2B5EF4-FFF2-40B4-BE49-F238E27FC236}">
                <a16:creationId xmlns:a16="http://schemas.microsoft.com/office/drawing/2014/main" id="{DF946A4A-0390-40B3-ABFB-57CFC072C318}"/>
              </a:ext>
            </a:extLst>
          </p:cNvPr>
          <p:cNvSpPr>
            <a:spLocks noChangeArrowheads="1"/>
          </p:cNvSpPr>
          <p:nvPr/>
        </p:nvSpPr>
        <p:spPr bwMode="auto">
          <a:xfrm>
            <a:off x="2460730" y="3818022"/>
            <a:ext cx="1270632" cy="318847"/>
          </a:xfrm>
          <a:prstGeom prst="rightArrow">
            <a:avLst>
              <a:gd name="adj1" fmla="val 50000"/>
              <a:gd name="adj2" fmla="val 48449"/>
            </a:avLst>
          </a:prstGeom>
          <a:solidFill>
            <a:srgbClr val="FFC000"/>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14" name="AutoShape 7">
            <a:extLst>
              <a:ext uri="{FF2B5EF4-FFF2-40B4-BE49-F238E27FC236}">
                <a16:creationId xmlns:a16="http://schemas.microsoft.com/office/drawing/2014/main" id="{8D7BCF62-D8B4-49B0-8A7C-C80583910C8E}"/>
              </a:ext>
            </a:extLst>
          </p:cNvPr>
          <p:cNvSpPr>
            <a:spLocks noChangeArrowheads="1"/>
          </p:cNvSpPr>
          <p:nvPr/>
        </p:nvSpPr>
        <p:spPr bwMode="auto">
          <a:xfrm>
            <a:off x="880770" y="3064523"/>
            <a:ext cx="1484782" cy="1776663"/>
          </a:xfrm>
          <a:prstGeom prst="roundRect">
            <a:avLst>
              <a:gd name="adj" fmla="val 14764"/>
            </a:avLst>
          </a:prstGeom>
          <a:solidFill>
            <a:schemeClr val="bg1"/>
          </a:soli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lIns="108733" tIns="54365" rIns="108733" bIns="54365" anchor="b"/>
          <a:lstStyle/>
          <a:p>
            <a:pPr defTabSz="1083721">
              <a:buFont typeface="Arial" pitchFamily="34" charset="0"/>
              <a:buChar char="•"/>
              <a:defRPr/>
            </a:pPr>
            <a:endParaRPr lang="en-US" sz="1300" kern="0">
              <a:solidFill>
                <a:srgbClr val="4F81BD">
                  <a:lumMod val="50000"/>
                </a:srgbClr>
              </a:solidFill>
            </a:endParaRPr>
          </a:p>
        </p:txBody>
      </p:sp>
      <p:sp>
        <p:nvSpPr>
          <p:cNvPr id="15" name="Freeform 10">
            <a:extLst>
              <a:ext uri="{FF2B5EF4-FFF2-40B4-BE49-F238E27FC236}">
                <a16:creationId xmlns:a16="http://schemas.microsoft.com/office/drawing/2014/main" id="{F2EC1BDA-9C2F-44F2-879A-82DB6BB8EE2B}"/>
              </a:ext>
            </a:extLst>
          </p:cNvPr>
          <p:cNvSpPr>
            <a:spLocks/>
          </p:cNvSpPr>
          <p:nvPr/>
        </p:nvSpPr>
        <p:spPr bwMode="auto">
          <a:xfrm>
            <a:off x="6556572" y="3131150"/>
            <a:ext cx="1732247" cy="1543477"/>
          </a:xfrm>
          <a:custGeom>
            <a:avLst/>
            <a:gdLst>
              <a:gd name="T0" fmla="*/ 96 w 772"/>
              <a:gd name="T1" fmla="*/ 0 h 1224"/>
              <a:gd name="T2" fmla="*/ 77 w 772"/>
              <a:gd name="T3" fmla="*/ 2 h 1224"/>
              <a:gd name="T4" fmla="*/ 59 w 772"/>
              <a:gd name="T5" fmla="*/ 8 h 1224"/>
              <a:gd name="T6" fmla="*/ 42 w 772"/>
              <a:gd name="T7" fmla="*/ 16 h 1224"/>
              <a:gd name="T8" fmla="*/ 28 w 772"/>
              <a:gd name="T9" fmla="*/ 27 h 1224"/>
              <a:gd name="T10" fmla="*/ 16 w 772"/>
              <a:gd name="T11" fmla="*/ 43 h 1224"/>
              <a:gd name="T12" fmla="*/ 7 w 772"/>
              <a:gd name="T13" fmla="*/ 59 h 1224"/>
              <a:gd name="T14" fmla="*/ 2 w 772"/>
              <a:gd name="T15" fmla="*/ 76 h 1224"/>
              <a:gd name="T16" fmla="*/ 0 w 772"/>
              <a:gd name="T17" fmla="*/ 96 h 1224"/>
              <a:gd name="T18" fmla="*/ 0 w 772"/>
              <a:gd name="T19" fmla="*/ 1129 h 1224"/>
              <a:gd name="T20" fmla="*/ 2 w 772"/>
              <a:gd name="T21" fmla="*/ 1149 h 1224"/>
              <a:gd name="T22" fmla="*/ 7 w 772"/>
              <a:gd name="T23" fmla="*/ 1166 h 1224"/>
              <a:gd name="T24" fmla="*/ 16 w 772"/>
              <a:gd name="T25" fmla="*/ 1182 h 1224"/>
              <a:gd name="T26" fmla="*/ 28 w 772"/>
              <a:gd name="T27" fmla="*/ 1196 h 1224"/>
              <a:gd name="T28" fmla="*/ 42 w 772"/>
              <a:gd name="T29" fmla="*/ 1207 h 1224"/>
              <a:gd name="T30" fmla="*/ 59 w 772"/>
              <a:gd name="T31" fmla="*/ 1215 h 1224"/>
              <a:gd name="T32" fmla="*/ 77 w 772"/>
              <a:gd name="T33" fmla="*/ 1221 h 1224"/>
              <a:gd name="T34" fmla="*/ 96 w 772"/>
              <a:gd name="T35" fmla="*/ 1223 h 1224"/>
              <a:gd name="T36" fmla="*/ 674 w 772"/>
              <a:gd name="T37" fmla="*/ 1223 h 1224"/>
              <a:gd name="T38" fmla="*/ 694 w 772"/>
              <a:gd name="T39" fmla="*/ 1221 h 1224"/>
              <a:gd name="T40" fmla="*/ 711 w 772"/>
              <a:gd name="T41" fmla="*/ 1215 h 1224"/>
              <a:gd name="T42" fmla="*/ 729 w 772"/>
              <a:gd name="T43" fmla="*/ 1207 h 1224"/>
              <a:gd name="T44" fmla="*/ 742 w 772"/>
              <a:gd name="T45" fmla="*/ 1196 h 1224"/>
              <a:gd name="T46" fmla="*/ 755 w 772"/>
              <a:gd name="T47" fmla="*/ 1182 h 1224"/>
              <a:gd name="T48" fmla="*/ 763 w 772"/>
              <a:gd name="T49" fmla="*/ 1166 h 1224"/>
              <a:gd name="T50" fmla="*/ 768 w 772"/>
              <a:gd name="T51" fmla="*/ 1149 h 1224"/>
              <a:gd name="T52" fmla="*/ 771 w 772"/>
              <a:gd name="T53" fmla="*/ 1129 h 1224"/>
              <a:gd name="T54" fmla="*/ 771 w 772"/>
              <a:gd name="T55" fmla="*/ 96 h 1224"/>
              <a:gd name="T56" fmla="*/ 768 w 772"/>
              <a:gd name="T57" fmla="*/ 76 h 1224"/>
              <a:gd name="T58" fmla="*/ 763 w 772"/>
              <a:gd name="T59" fmla="*/ 59 h 1224"/>
              <a:gd name="T60" fmla="*/ 755 w 772"/>
              <a:gd name="T61" fmla="*/ 43 h 1224"/>
              <a:gd name="T62" fmla="*/ 742 w 772"/>
              <a:gd name="T63" fmla="*/ 27 h 1224"/>
              <a:gd name="T64" fmla="*/ 729 w 772"/>
              <a:gd name="T65" fmla="*/ 16 h 1224"/>
              <a:gd name="T66" fmla="*/ 711 w 772"/>
              <a:gd name="T67" fmla="*/ 8 h 1224"/>
              <a:gd name="T68" fmla="*/ 694 w 772"/>
              <a:gd name="T69" fmla="*/ 2 h 1224"/>
              <a:gd name="T70" fmla="*/ 674 w 772"/>
              <a:gd name="T71" fmla="*/ 0 h 1224"/>
              <a:gd name="T72" fmla="*/ 96 w 772"/>
              <a:gd name="T73" fmla="*/ 0 h 1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2"/>
              <a:gd name="T112" fmla="*/ 0 h 1224"/>
              <a:gd name="T113" fmla="*/ 772 w 772"/>
              <a:gd name="T114" fmla="*/ 1224 h 12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2" h="1224">
                <a:moveTo>
                  <a:pt x="96" y="0"/>
                </a:moveTo>
                <a:lnTo>
                  <a:pt x="77" y="2"/>
                </a:lnTo>
                <a:lnTo>
                  <a:pt x="59" y="8"/>
                </a:lnTo>
                <a:lnTo>
                  <a:pt x="42" y="16"/>
                </a:lnTo>
                <a:lnTo>
                  <a:pt x="28" y="27"/>
                </a:lnTo>
                <a:lnTo>
                  <a:pt x="16" y="43"/>
                </a:lnTo>
                <a:lnTo>
                  <a:pt x="7" y="59"/>
                </a:lnTo>
                <a:lnTo>
                  <a:pt x="2" y="76"/>
                </a:lnTo>
                <a:lnTo>
                  <a:pt x="0" y="96"/>
                </a:lnTo>
                <a:lnTo>
                  <a:pt x="0" y="1129"/>
                </a:lnTo>
                <a:lnTo>
                  <a:pt x="2" y="1149"/>
                </a:lnTo>
                <a:lnTo>
                  <a:pt x="7" y="1166"/>
                </a:lnTo>
                <a:lnTo>
                  <a:pt x="16" y="1182"/>
                </a:lnTo>
                <a:lnTo>
                  <a:pt x="28" y="1196"/>
                </a:lnTo>
                <a:lnTo>
                  <a:pt x="42" y="1207"/>
                </a:lnTo>
                <a:lnTo>
                  <a:pt x="59" y="1215"/>
                </a:lnTo>
                <a:lnTo>
                  <a:pt x="77" y="1221"/>
                </a:lnTo>
                <a:lnTo>
                  <a:pt x="96" y="1223"/>
                </a:lnTo>
                <a:lnTo>
                  <a:pt x="674" y="1223"/>
                </a:lnTo>
                <a:lnTo>
                  <a:pt x="694" y="1221"/>
                </a:lnTo>
                <a:lnTo>
                  <a:pt x="711" y="1215"/>
                </a:lnTo>
                <a:lnTo>
                  <a:pt x="729" y="1207"/>
                </a:lnTo>
                <a:lnTo>
                  <a:pt x="742" y="1196"/>
                </a:lnTo>
                <a:lnTo>
                  <a:pt x="755" y="1182"/>
                </a:lnTo>
                <a:lnTo>
                  <a:pt x="763" y="1166"/>
                </a:lnTo>
                <a:lnTo>
                  <a:pt x="768" y="1149"/>
                </a:lnTo>
                <a:lnTo>
                  <a:pt x="771" y="1129"/>
                </a:lnTo>
                <a:lnTo>
                  <a:pt x="771" y="96"/>
                </a:lnTo>
                <a:lnTo>
                  <a:pt x="768" y="76"/>
                </a:lnTo>
                <a:lnTo>
                  <a:pt x="763" y="59"/>
                </a:lnTo>
                <a:lnTo>
                  <a:pt x="755" y="43"/>
                </a:lnTo>
                <a:lnTo>
                  <a:pt x="742" y="27"/>
                </a:lnTo>
                <a:lnTo>
                  <a:pt x="729" y="16"/>
                </a:lnTo>
                <a:lnTo>
                  <a:pt x="711" y="8"/>
                </a:lnTo>
                <a:lnTo>
                  <a:pt x="694" y="2"/>
                </a:lnTo>
                <a:lnTo>
                  <a:pt x="674" y="0"/>
                </a:lnTo>
                <a:lnTo>
                  <a:pt x="96" y="0"/>
                </a:lnTo>
              </a:path>
            </a:pathLst>
          </a:custGeom>
          <a:solidFill>
            <a:sysClr val="window" lastClr="FFFFFF"/>
          </a:solidFill>
          <a:ln w="6350" cap="rnd">
            <a:solidFill>
              <a:sysClr val="windowText" lastClr="000000"/>
            </a:solidFill>
            <a:round/>
            <a:headEnd/>
            <a:tailEnd/>
          </a:ln>
          <a:effectLst>
            <a:outerShdw blurRad="50800" dist="50800" dir="2700000" algn="ctr" rotWithShape="0">
              <a:srgbClr val="000000">
                <a:alpha val="30000"/>
              </a:srgbClr>
            </a:outerShdw>
          </a:effectLst>
        </p:spPr>
        <p:txBody>
          <a:bodyPr lIns="108733" tIns="54365" rIns="108733" bIns="54365"/>
          <a:lstStyle/>
          <a:p>
            <a:pPr defTabSz="1083721">
              <a:defRPr/>
            </a:pPr>
            <a:endParaRPr lang="en-US" sz="2097" kern="0">
              <a:solidFill>
                <a:prstClr val="black"/>
              </a:solidFill>
            </a:endParaRPr>
          </a:p>
        </p:txBody>
      </p:sp>
      <p:sp>
        <p:nvSpPr>
          <p:cNvPr id="16" name="Rectangle 12">
            <a:extLst>
              <a:ext uri="{FF2B5EF4-FFF2-40B4-BE49-F238E27FC236}">
                <a16:creationId xmlns:a16="http://schemas.microsoft.com/office/drawing/2014/main" id="{ECB35CA4-EBC0-4BD5-9584-9BC1067EF7EF}"/>
              </a:ext>
            </a:extLst>
          </p:cNvPr>
          <p:cNvSpPr>
            <a:spLocks noChangeArrowheads="1"/>
          </p:cNvSpPr>
          <p:nvPr/>
        </p:nvSpPr>
        <p:spPr bwMode="auto">
          <a:xfrm>
            <a:off x="6673960" y="3504884"/>
            <a:ext cx="1280800" cy="738664"/>
          </a:xfrm>
          <a:prstGeom prst="rect">
            <a:avLst/>
          </a:prstGeom>
          <a:noFill/>
          <a:ln w="9525">
            <a:noFill/>
            <a:miter lim="800000"/>
            <a:headEnd/>
            <a:tailEnd/>
          </a:ln>
        </p:spPr>
        <p:txBody>
          <a:bodyPr wrap="none" lIns="0" tIns="0" rIns="0" bIns="0" anchor="t">
            <a:spAutoFit/>
          </a:bodyPr>
          <a:lstStyle/>
          <a:p>
            <a:pPr defTabSz="1083721">
              <a:defRPr/>
            </a:pPr>
            <a:r>
              <a:rPr lang="de-DE" sz="1200" dirty="0">
                <a:solidFill>
                  <a:srgbClr val="000000"/>
                </a:solidFill>
                <a:cs typeface="Arial"/>
              </a:rPr>
              <a:t>-  Catalog review</a:t>
            </a:r>
            <a:endParaRPr lang="de-DE" sz="2099" dirty="0">
              <a:solidFill>
                <a:srgbClr val="000000"/>
              </a:solidFill>
              <a:cs typeface="Arial"/>
            </a:endParaRPr>
          </a:p>
          <a:p>
            <a:pPr defTabSz="1083721">
              <a:defRPr/>
            </a:pPr>
            <a:r>
              <a:rPr lang="de-DE" sz="1200" dirty="0">
                <a:solidFill>
                  <a:srgbClr val="000000"/>
                </a:solidFill>
                <a:cs typeface="Arial"/>
              </a:rPr>
              <a:t> - </a:t>
            </a:r>
            <a:r>
              <a:rPr lang="sv-SE" sz="1200" err="1">
                <a:solidFill>
                  <a:srgbClr val="000000"/>
                </a:solidFill>
                <a:cs typeface="Arial"/>
              </a:rPr>
              <a:t>Difference</a:t>
            </a:r>
            <a:r>
              <a:rPr lang="de-DE" sz="1200" dirty="0">
                <a:solidFill>
                  <a:srgbClr val="000000"/>
                </a:solidFill>
                <a:cs typeface="Arial"/>
              </a:rPr>
              <a:t> </a:t>
            </a:r>
            <a:r>
              <a:rPr lang="de-DE" sz="1200" err="1">
                <a:solidFill>
                  <a:srgbClr val="000000"/>
                </a:solidFill>
                <a:cs typeface="Arial"/>
              </a:rPr>
              <a:t>reports</a:t>
            </a:r>
            <a:endParaRPr lang="de-DE" sz="1200" dirty="0">
              <a:solidFill>
                <a:srgbClr val="000000"/>
              </a:solidFill>
              <a:cs typeface="Arial"/>
            </a:endParaRPr>
          </a:p>
          <a:p>
            <a:pPr defTabSz="1083721">
              <a:defRPr/>
            </a:pPr>
            <a:r>
              <a:rPr lang="de-DE" sz="1200" dirty="0">
                <a:solidFill>
                  <a:srgbClr val="000000"/>
                </a:solidFill>
                <a:cs typeface="Arial"/>
              </a:rPr>
              <a:t> - </a:t>
            </a:r>
            <a:r>
              <a:rPr lang="de-DE" sz="1200" err="1">
                <a:solidFill>
                  <a:srgbClr val="000000"/>
                </a:solidFill>
                <a:cs typeface="Arial"/>
              </a:rPr>
              <a:t>Buyer</a:t>
            </a:r>
            <a:r>
              <a:rPr lang="de-DE" sz="1200" dirty="0">
                <a:solidFill>
                  <a:srgbClr val="000000"/>
                </a:solidFill>
                <a:cs typeface="Arial"/>
              </a:rPr>
              <a:t> </a:t>
            </a:r>
            <a:r>
              <a:rPr lang="sv-SE" sz="1200" err="1">
                <a:solidFill>
                  <a:srgbClr val="000000"/>
                </a:solidFill>
                <a:cs typeface="Arial"/>
              </a:rPr>
              <a:t>rules</a:t>
            </a:r>
            <a:endParaRPr lang="de-DE" sz="1200" err="1">
              <a:solidFill>
                <a:srgbClr val="000000"/>
              </a:solidFill>
              <a:cs typeface="Arial"/>
            </a:endParaRPr>
          </a:p>
          <a:p>
            <a:pPr defTabSz="1083721">
              <a:defRPr/>
            </a:pPr>
            <a:r>
              <a:rPr lang="de-DE" sz="1200" dirty="0">
                <a:solidFill>
                  <a:srgbClr val="000000"/>
                </a:solidFill>
                <a:cs typeface="Arial"/>
              </a:rPr>
              <a:t> - </a:t>
            </a:r>
            <a:r>
              <a:rPr lang="de-DE" sz="1200" err="1">
                <a:solidFill>
                  <a:srgbClr val="000000"/>
                </a:solidFill>
                <a:cs typeface="Arial"/>
              </a:rPr>
              <a:t>Approval</a:t>
            </a:r>
            <a:r>
              <a:rPr lang="sv-SE" sz="1200" dirty="0">
                <a:solidFill>
                  <a:srgbClr val="000000"/>
                </a:solidFill>
                <a:cs typeface="Arial"/>
              </a:rPr>
              <a:t>s</a:t>
            </a:r>
            <a:endParaRPr lang="de-DE" sz="1200" dirty="0">
              <a:solidFill>
                <a:srgbClr val="000000"/>
              </a:solidFill>
              <a:cs typeface="Arial"/>
            </a:endParaRPr>
          </a:p>
        </p:txBody>
      </p:sp>
      <p:sp>
        <p:nvSpPr>
          <p:cNvPr id="313357" name="Rectangle 14">
            <a:extLst>
              <a:ext uri="{FF2B5EF4-FFF2-40B4-BE49-F238E27FC236}">
                <a16:creationId xmlns:a16="http://schemas.microsoft.com/office/drawing/2014/main" id="{4454232C-05B5-4BA0-A803-B4854F90E994}"/>
              </a:ext>
            </a:extLst>
          </p:cNvPr>
          <p:cNvSpPr>
            <a:spLocks noChangeArrowheads="1"/>
          </p:cNvSpPr>
          <p:nvPr/>
        </p:nvSpPr>
        <p:spPr bwMode="auto">
          <a:xfrm>
            <a:off x="1056925" y="3184426"/>
            <a:ext cx="1170547"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defTabSz="1084263">
              <a:defRPr>
                <a:solidFill>
                  <a:schemeClr val="tx1"/>
                </a:solidFill>
                <a:latin typeface="Arial" panose="020B0604020202020204" pitchFamily="34" charset="0"/>
                <a:cs typeface="Arial" panose="020B0604020202020204" pitchFamily="34" charset="0"/>
              </a:defRPr>
            </a:lvl1pPr>
            <a:lvl2pPr marL="742950" indent="-285750" defTabSz="1084263">
              <a:defRPr>
                <a:solidFill>
                  <a:schemeClr val="tx1"/>
                </a:solidFill>
                <a:latin typeface="Arial" panose="020B0604020202020204" pitchFamily="34" charset="0"/>
                <a:cs typeface="Arial" panose="020B0604020202020204" pitchFamily="34" charset="0"/>
              </a:defRPr>
            </a:lvl2pPr>
            <a:lvl3pPr marL="1143000" indent="-228600" defTabSz="1084263">
              <a:defRPr>
                <a:solidFill>
                  <a:schemeClr val="tx1"/>
                </a:solidFill>
                <a:latin typeface="Arial" panose="020B0604020202020204" pitchFamily="34" charset="0"/>
                <a:cs typeface="Arial" panose="020B0604020202020204" pitchFamily="34" charset="0"/>
              </a:defRPr>
            </a:lvl3pPr>
            <a:lvl4pPr marL="1600200" indent="-228600" defTabSz="1084263">
              <a:defRPr>
                <a:solidFill>
                  <a:schemeClr val="tx1"/>
                </a:solidFill>
                <a:latin typeface="Arial" panose="020B0604020202020204" pitchFamily="34" charset="0"/>
                <a:cs typeface="Arial" panose="020B0604020202020204" pitchFamily="34" charset="0"/>
              </a:defRPr>
            </a:lvl4pPr>
            <a:lvl5pPr marL="2057400" indent="-228600" defTabSz="1084263">
              <a:defRPr>
                <a:solidFill>
                  <a:schemeClr val="tx1"/>
                </a:solidFill>
                <a:latin typeface="Arial" panose="020B0604020202020204" pitchFamily="34" charset="0"/>
                <a:cs typeface="Arial" panose="020B0604020202020204" pitchFamily="34" charset="0"/>
              </a:defRPr>
            </a:lvl5pPr>
            <a:lvl6pPr marL="25146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83396">
              <a:defRPr/>
            </a:pPr>
            <a:r>
              <a:rPr lang="de-DE" altLang="sv-SE" sz="1200">
                <a:solidFill>
                  <a:srgbClr val="000000"/>
                </a:solidFill>
                <a:latin typeface="+mn-lt"/>
                <a:cs typeface="Arial"/>
              </a:rPr>
              <a:t>Supplier Catalog</a:t>
            </a:r>
            <a:endParaRPr lang="de-DE" altLang="sv-SE" sz="1200">
              <a:solidFill>
                <a:srgbClr val="000000"/>
              </a:solidFill>
              <a:latin typeface="+mn-lt"/>
            </a:endParaRPr>
          </a:p>
          <a:p>
            <a:pPr algn="ctr" defTabSz="1083396">
              <a:defRPr/>
            </a:pPr>
            <a:r>
              <a:rPr lang="de-DE" altLang="sv-SE" sz="1200">
                <a:solidFill>
                  <a:srgbClr val="000000"/>
                </a:solidFill>
                <a:latin typeface="+mn-lt"/>
                <a:cs typeface="Arial"/>
              </a:rPr>
              <a:t>Self-Service</a:t>
            </a:r>
          </a:p>
        </p:txBody>
      </p:sp>
      <p:sp>
        <p:nvSpPr>
          <p:cNvPr id="18" name="AutoShape 21">
            <a:extLst>
              <a:ext uri="{FF2B5EF4-FFF2-40B4-BE49-F238E27FC236}">
                <a16:creationId xmlns:a16="http://schemas.microsoft.com/office/drawing/2014/main" id="{BEE14E3C-8544-4A50-A7BB-5467C3D0E119}"/>
              </a:ext>
            </a:extLst>
          </p:cNvPr>
          <p:cNvSpPr>
            <a:spLocks noChangeArrowheads="1"/>
          </p:cNvSpPr>
          <p:nvPr/>
        </p:nvSpPr>
        <p:spPr bwMode="auto">
          <a:xfrm>
            <a:off x="5501678" y="3821193"/>
            <a:ext cx="918471" cy="310916"/>
          </a:xfrm>
          <a:prstGeom prst="rightArrow">
            <a:avLst>
              <a:gd name="adj1" fmla="val 50000"/>
              <a:gd name="adj2" fmla="val 48561"/>
            </a:avLst>
          </a:prstGeom>
          <a:solidFill>
            <a:srgbClr val="FBEF05"/>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19" name="AutoShape 22">
            <a:extLst>
              <a:ext uri="{FF2B5EF4-FFF2-40B4-BE49-F238E27FC236}">
                <a16:creationId xmlns:a16="http://schemas.microsoft.com/office/drawing/2014/main" id="{CA5EAC4B-7F80-47E9-B59B-446375755BAD}"/>
              </a:ext>
            </a:extLst>
          </p:cNvPr>
          <p:cNvSpPr>
            <a:spLocks noChangeArrowheads="1"/>
          </p:cNvSpPr>
          <p:nvPr/>
        </p:nvSpPr>
        <p:spPr bwMode="auto">
          <a:xfrm>
            <a:off x="8464899" y="3821194"/>
            <a:ext cx="918471" cy="312503"/>
          </a:xfrm>
          <a:prstGeom prst="rightArrow">
            <a:avLst>
              <a:gd name="adj1" fmla="val 50000"/>
              <a:gd name="adj2" fmla="val 48314"/>
            </a:avLst>
          </a:prstGeom>
          <a:solidFill>
            <a:srgbClr val="92D050"/>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grpSp>
        <p:nvGrpSpPr>
          <p:cNvPr id="20" name="Group 27">
            <a:extLst>
              <a:ext uri="{FF2B5EF4-FFF2-40B4-BE49-F238E27FC236}">
                <a16:creationId xmlns:a16="http://schemas.microsoft.com/office/drawing/2014/main" id="{F7494E10-6780-4A7D-BA2B-4F61D67D78BE}"/>
              </a:ext>
            </a:extLst>
          </p:cNvPr>
          <p:cNvGrpSpPr>
            <a:grpSpLocks/>
          </p:cNvGrpSpPr>
          <p:nvPr/>
        </p:nvGrpSpPr>
        <p:grpSpPr bwMode="auto">
          <a:xfrm>
            <a:off x="3857959" y="3085591"/>
            <a:ext cx="1476322" cy="1729994"/>
            <a:chOff x="1713" y="1708"/>
            <a:chExt cx="772" cy="1224"/>
          </a:xfrm>
          <a:solidFill>
            <a:sysClr val="window" lastClr="FFFFFF"/>
          </a:solidFill>
          <a:effectLst>
            <a:outerShdw blurRad="50800" dist="50800" dir="2700000" algn="ctr" rotWithShape="0">
              <a:srgbClr val="000000">
                <a:alpha val="30000"/>
              </a:srgbClr>
            </a:outerShdw>
          </a:effectLst>
        </p:grpSpPr>
        <p:grpSp>
          <p:nvGrpSpPr>
            <p:cNvPr id="21" name="Group 28">
              <a:extLst>
                <a:ext uri="{FF2B5EF4-FFF2-40B4-BE49-F238E27FC236}">
                  <a16:creationId xmlns:a16="http://schemas.microsoft.com/office/drawing/2014/main" id="{0146082C-54A8-4518-BC8D-F0AB9AC4EC85}"/>
                </a:ext>
              </a:extLst>
            </p:cNvPr>
            <p:cNvGrpSpPr>
              <a:grpSpLocks/>
            </p:cNvGrpSpPr>
            <p:nvPr/>
          </p:nvGrpSpPr>
          <p:grpSpPr bwMode="auto">
            <a:xfrm>
              <a:off x="1713" y="1708"/>
              <a:ext cx="772" cy="1224"/>
              <a:chOff x="1713" y="1708"/>
              <a:chExt cx="772" cy="1224"/>
            </a:xfrm>
            <a:grpFill/>
          </p:grpSpPr>
          <p:sp>
            <p:nvSpPr>
              <p:cNvPr id="23" name="Freeform 29">
                <a:extLst>
                  <a:ext uri="{FF2B5EF4-FFF2-40B4-BE49-F238E27FC236}">
                    <a16:creationId xmlns:a16="http://schemas.microsoft.com/office/drawing/2014/main" id="{045E8FF8-35B0-4AF8-A682-428D16E7EB05}"/>
                  </a:ext>
                </a:extLst>
              </p:cNvPr>
              <p:cNvSpPr>
                <a:spLocks/>
              </p:cNvSpPr>
              <p:nvPr/>
            </p:nvSpPr>
            <p:spPr bwMode="auto">
              <a:xfrm>
                <a:off x="1713" y="1708"/>
                <a:ext cx="772" cy="1224"/>
              </a:xfrm>
              <a:custGeom>
                <a:avLst/>
                <a:gdLst>
                  <a:gd name="T0" fmla="*/ 96 w 772"/>
                  <a:gd name="T1" fmla="*/ 0 h 1224"/>
                  <a:gd name="T2" fmla="*/ 77 w 772"/>
                  <a:gd name="T3" fmla="*/ 2 h 1224"/>
                  <a:gd name="T4" fmla="*/ 59 w 772"/>
                  <a:gd name="T5" fmla="*/ 8 h 1224"/>
                  <a:gd name="T6" fmla="*/ 42 w 772"/>
                  <a:gd name="T7" fmla="*/ 16 h 1224"/>
                  <a:gd name="T8" fmla="*/ 28 w 772"/>
                  <a:gd name="T9" fmla="*/ 27 h 1224"/>
                  <a:gd name="T10" fmla="*/ 16 w 772"/>
                  <a:gd name="T11" fmla="*/ 43 h 1224"/>
                  <a:gd name="T12" fmla="*/ 7 w 772"/>
                  <a:gd name="T13" fmla="*/ 59 h 1224"/>
                  <a:gd name="T14" fmla="*/ 2 w 772"/>
                  <a:gd name="T15" fmla="*/ 76 h 1224"/>
                  <a:gd name="T16" fmla="*/ 0 w 772"/>
                  <a:gd name="T17" fmla="*/ 96 h 1224"/>
                  <a:gd name="T18" fmla="*/ 0 w 772"/>
                  <a:gd name="T19" fmla="*/ 1129 h 1224"/>
                  <a:gd name="T20" fmla="*/ 2 w 772"/>
                  <a:gd name="T21" fmla="*/ 1149 h 1224"/>
                  <a:gd name="T22" fmla="*/ 7 w 772"/>
                  <a:gd name="T23" fmla="*/ 1166 h 1224"/>
                  <a:gd name="T24" fmla="*/ 16 w 772"/>
                  <a:gd name="T25" fmla="*/ 1182 h 1224"/>
                  <a:gd name="T26" fmla="*/ 28 w 772"/>
                  <a:gd name="T27" fmla="*/ 1196 h 1224"/>
                  <a:gd name="T28" fmla="*/ 42 w 772"/>
                  <a:gd name="T29" fmla="*/ 1207 h 1224"/>
                  <a:gd name="T30" fmla="*/ 59 w 772"/>
                  <a:gd name="T31" fmla="*/ 1215 h 1224"/>
                  <a:gd name="T32" fmla="*/ 77 w 772"/>
                  <a:gd name="T33" fmla="*/ 1221 h 1224"/>
                  <a:gd name="T34" fmla="*/ 96 w 772"/>
                  <a:gd name="T35" fmla="*/ 1223 h 1224"/>
                  <a:gd name="T36" fmla="*/ 674 w 772"/>
                  <a:gd name="T37" fmla="*/ 1223 h 1224"/>
                  <a:gd name="T38" fmla="*/ 694 w 772"/>
                  <a:gd name="T39" fmla="*/ 1221 h 1224"/>
                  <a:gd name="T40" fmla="*/ 711 w 772"/>
                  <a:gd name="T41" fmla="*/ 1215 h 1224"/>
                  <a:gd name="T42" fmla="*/ 729 w 772"/>
                  <a:gd name="T43" fmla="*/ 1207 h 1224"/>
                  <a:gd name="T44" fmla="*/ 742 w 772"/>
                  <a:gd name="T45" fmla="*/ 1196 h 1224"/>
                  <a:gd name="T46" fmla="*/ 755 w 772"/>
                  <a:gd name="T47" fmla="*/ 1182 h 1224"/>
                  <a:gd name="T48" fmla="*/ 763 w 772"/>
                  <a:gd name="T49" fmla="*/ 1166 h 1224"/>
                  <a:gd name="T50" fmla="*/ 768 w 772"/>
                  <a:gd name="T51" fmla="*/ 1149 h 1224"/>
                  <a:gd name="T52" fmla="*/ 771 w 772"/>
                  <a:gd name="T53" fmla="*/ 1129 h 1224"/>
                  <a:gd name="T54" fmla="*/ 771 w 772"/>
                  <a:gd name="T55" fmla="*/ 96 h 1224"/>
                  <a:gd name="T56" fmla="*/ 768 w 772"/>
                  <a:gd name="T57" fmla="*/ 76 h 1224"/>
                  <a:gd name="T58" fmla="*/ 763 w 772"/>
                  <a:gd name="T59" fmla="*/ 59 h 1224"/>
                  <a:gd name="T60" fmla="*/ 755 w 772"/>
                  <a:gd name="T61" fmla="*/ 43 h 1224"/>
                  <a:gd name="T62" fmla="*/ 742 w 772"/>
                  <a:gd name="T63" fmla="*/ 27 h 1224"/>
                  <a:gd name="T64" fmla="*/ 729 w 772"/>
                  <a:gd name="T65" fmla="*/ 16 h 1224"/>
                  <a:gd name="T66" fmla="*/ 711 w 772"/>
                  <a:gd name="T67" fmla="*/ 8 h 1224"/>
                  <a:gd name="T68" fmla="*/ 694 w 772"/>
                  <a:gd name="T69" fmla="*/ 2 h 1224"/>
                  <a:gd name="T70" fmla="*/ 674 w 772"/>
                  <a:gd name="T71" fmla="*/ 0 h 1224"/>
                  <a:gd name="T72" fmla="*/ 96 w 772"/>
                  <a:gd name="T73" fmla="*/ 0 h 1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2"/>
                  <a:gd name="T112" fmla="*/ 0 h 1224"/>
                  <a:gd name="T113" fmla="*/ 772 w 772"/>
                  <a:gd name="T114" fmla="*/ 1224 h 12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2" h="1224">
                    <a:moveTo>
                      <a:pt x="96" y="0"/>
                    </a:moveTo>
                    <a:lnTo>
                      <a:pt x="77" y="2"/>
                    </a:lnTo>
                    <a:lnTo>
                      <a:pt x="59" y="8"/>
                    </a:lnTo>
                    <a:lnTo>
                      <a:pt x="42" y="16"/>
                    </a:lnTo>
                    <a:lnTo>
                      <a:pt x="28" y="27"/>
                    </a:lnTo>
                    <a:lnTo>
                      <a:pt x="16" y="43"/>
                    </a:lnTo>
                    <a:lnTo>
                      <a:pt x="7" y="59"/>
                    </a:lnTo>
                    <a:lnTo>
                      <a:pt x="2" y="76"/>
                    </a:lnTo>
                    <a:lnTo>
                      <a:pt x="0" y="96"/>
                    </a:lnTo>
                    <a:lnTo>
                      <a:pt x="0" y="1129"/>
                    </a:lnTo>
                    <a:lnTo>
                      <a:pt x="2" y="1149"/>
                    </a:lnTo>
                    <a:lnTo>
                      <a:pt x="7" y="1166"/>
                    </a:lnTo>
                    <a:lnTo>
                      <a:pt x="16" y="1182"/>
                    </a:lnTo>
                    <a:lnTo>
                      <a:pt x="28" y="1196"/>
                    </a:lnTo>
                    <a:lnTo>
                      <a:pt x="42" y="1207"/>
                    </a:lnTo>
                    <a:lnTo>
                      <a:pt x="59" y="1215"/>
                    </a:lnTo>
                    <a:lnTo>
                      <a:pt x="77" y="1221"/>
                    </a:lnTo>
                    <a:lnTo>
                      <a:pt x="96" y="1223"/>
                    </a:lnTo>
                    <a:lnTo>
                      <a:pt x="674" y="1223"/>
                    </a:lnTo>
                    <a:lnTo>
                      <a:pt x="694" y="1221"/>
                    </a:lnTo>
                    <a:lnTo>
                      <a:pt x="711" y="1215"/>
                    </a:lnTo>
                    <a:lnTo>
                      <a:pt x="729" y="1207"/>
                    </a:lnTo>
                    <a:lnTo>
                      <a:pt x="742" y="1196"/>
                    </a:lnTo>
                    <a:lnTo>
                      <a:pt x="755" y="1182"/>
                    </a:lnTo>
                    <a:lnTo>
                      <a:pt x="763" y="1166"/>
                    </a:lnTo>
                    <a:lnTo>
                      <a:pt x="768" y="1149"/>
                    </a:lnTo>
                    <a:lnTo>
                      <a:pt x="771" y="1129"/>
                    </a:lnTo>
                    <a:lnTo>
                      <a:pt x="771" y="96"/>
                    </a:lnTo>
                    <a:lnTo>
                      <a:pt x="768" y="76"/>
                    </a:lnTo>
                    <a:lnTo>
                      <a:pt x="763" y="59"/>
                    </a:lnTo>
                    <a:lnTo>
                      <a:pt x="755" y="43"/>
                    </a:lnTo>
                    <a:lnTo>
                      <a:pt x="742" y="27"/>
                    </a:lnTo>
                    <a:lnTo>
                      <a:pt x="729" y="16"/>
                    </a:lnTo>
                    <a:lnTo>
                      <a:pt x="711" y="8"/>
                    </a:lnTo>
                    <a:lnTo>
                      <a:pt x="694" y="2"/>
                    </a:lnTo>
                    <a:lnTo>
                      <a:pt x="674" y="0"/>
                    </a:lnTo>
                    <a:lnTo>
                      <a:pt x="96" y="0"/>
                    </a:lnTo>
                  </a:path>
                </a:pathLst>
              </a:custGeom>
              <a:grpFill/>
              <a:ln w="6350" cap="flat" cmpd="sng" algn="ctr">
                <a:solidFill>
                  <a:sysClr val="windowText" lastClr="000000"/>
                </a:solidFill>
                <a:prstDash val="solid"/>
              </a:ln>
              <a:effectLst/>
            </p:spPr>
            <p:txBody>
              <a:bodyPr/>
              <a:lstStyle/>
              <a:p>
                <a:pPr defTabSz="1083721">
                  <a:defRPr/>
                </a:pPr>
                <a:endParaRPr lang="en-US" sz="1300" b="1" kern="0">
                  <a:solidFill>
                    <a:srgbClr val="4F81BD">
                      <a:lumMod val="50000"/>
                    </a:srgbClr>
                  </a:solidFill>
                </a:endParaRPr>
              </a:p>
            </p:txBody>
          </p:sp>
          <p:sp>
            <p:nvSpPr>
              <p:cNvPr id="24" name="Rectangle 30">
                <a:extLst>
                  <a:ext uri="{FF2B5EF4-FFF2-40B4-BE49-F238E27FC236}">
                    <a16:creationId xmlns:a16="http://schemas.microsoft.com/office/drawing/2014/main" id="{05038AD1-F43D-4CD6-A99E-E1138FB7A30E}"/>
                  </a:ext>
                </a:extLst>
              </p:cNvPr>
              <p:cNvSpPr>
                <a:spLocks noChangeArrowheads="1"/>
              </p:cNvSpPr>
              <p:nvPr/>
            </p:nvSpPr>
            <p:spPr bwMode="auto">
              <a:xfrm>
                <a:off x="1802" y="1771"/>
                <a:ext cx="593" cy="1098"/>
              </a:xfrm>
              <a:prstGeom prst="rect">
                <a:avLst/>
              </a:prstGeom>
              <a:grpFill/>
              <a:ln w="25400" cap="flat" cmpd="sng" algn="ctr">
                <a:solidFill>
                  <a:sysClr val="window" lastClr="FFFFFF"/>
                </a:solidFill>
                <a:prstDash val="solid"/>
              </a:ln>
              <a:effectLst/>
            </p:spPr>
            <p:txBody>
              <a:bodyPr/>
              <a:lstStyle/>
              <a:p>
                <a:pPr defTabSz="1083721">
                  <a:defRPr/>
                </a:pPr>
                <a:endParaRPr lang="en-US" sz="1300" b="1" kern="0">
                  <a:solidFill>
                    <a:srgbClr val="4F81BD">
                      <a:lumMod val="50000"/>
                    </a:srgbClr>
                  </a:solidFill>
                </a:endParaRPr>
              </a:p>
            </p:txBody>
          </p:sp>
        </p:grpSp>
        <p:sp>
          <p:nvSpPr>
            <p:cNvPr id="22" name="Rectangle 31">
              <a:extLst>
                <a:ext uri="{FF2B5EF4-FFF2-40B4-BE49-F238E27FC236}">
                  <a16:creationId xmlns:a16="http://schemas.microsoft.com/office/drawing/2014/main" id="{EAE70F65-51E6-41D9-A26A-E1449D98167C}"/>
                </a:ext>
              </a:extLst>
            </p:cNvPr>
            <p:cNvSpPr>
              <a:spLocks noChangeArrowheads="1"/>
            </p:cNvSpPr>
            <p:nvPr/>
          </p:nvSpPr>
          <p:spPr bwMode="auto">
            <a:xfrm>
              <a:off x="1759" y="1731"/>
              <a:ext cx="690" cy="1028"/>
            </a:xfrm>
            <a:prstGeom prst="rect">
              <a:avLst/>
            </a:prstGeom>
            <a:grpFill/>
            <a:ln w="25400" cap="flat" cmpd="sng" algn="ctr">
              <a:solidFill>
                <a:sysClr val="window" lastClr="FFFFFF"/>
              </a:solidFill>
              <a:prstDash val="solid"/>
            </a:ln>
            <a:effectLst/>
          </p:spPr>
          <p:txBody>
            <a:bodyPr/>
            <a:lstStyle/>
            <a:p>
              <a:pPr algn="ctr" defTabSz="1083721">
                <a:defRPr/>
              </a:pPr>
              <a:r>
                <a:rPr lang="de-DE" sz="1200" b="1" kern="0">
                  <a:solidFill>
                    <a:prstClr val="black"/>
                  </a:solidFill>
                  <a:ea typeface="Arial Unicode MS" pitchFamily="34" charset="-128"/>
                  <a:cs typeface="Arial Unicode MS" pitchFamily="34" charset="-128"/>
                </a:rPr>
                <a:t>Supplier </a:t>
              </a:r>
            </a:p>
            <a:p>
              <a:pPr algn="ctr" defTabSz="1083721">
                <a:defRPr/>
              </a:pPr>
              <a:r>
                <a:rPr lang="de-DE" sz="1200" kern="0">
                  <a:solidFill>
                    <a:prstClr val="black"/>
                  </a:solidFill>
                  <a:ea typeface="Arial Unicode MS" pitchFamily="34" charset="-128"/>
                  <a:cs typeface="Arial Unicode MS" pitchFamily="34" charset="-128"/>
                </a:rPr>
                <a:t>Catalog</a:t>
              </a:r>
            </a:p>
            <a:p>
              <a:pPr algn="ctr" defTabSz="1083721">
                <a:defRPr/>
              </a:pPr>
              <a:r>
                <a:rPr lang="de-DE" sz="1200" kern="0">
                  <a:solidFill>
                    <a:prstClr val="black"/>
                  </a:solidFill>
                  <a:ea typeface="Arial Unicode MS" pitchFamily="34" charset="-128"/>
                  <a:cs typeface="Arial Unicode MS" pitchFamily="34" charset="-128"/>
                </a:rPr>
                <a:t>Processing</a:t>
              </a:r>
            </a:p>
            <a:p>
              <a:pPr algn="ctr" defTabSz="1083721">
                <a:defRPr/>
              </a:pPr>
              <a:endParaRPr lang="de-DE" sz="1300" b="1" kern="0">
                <a:solidFill>
                  <a:srgbClr val="4F81BD">
                    <a:lumMod val="50000"/>
                  </a:srgbClr>
                </a:solidFill>
              </a:endParaRPr>
            </a:p>
            <a:p>
              <a:pPr algn="ctr" defTabSz="1083721">
                <a:defRPr/>
              </a:pPr>
              <a:endParaRPr lang="de-DE" sz="1300" b="1" kern="0">
                <a:solidFill>
                  <a:srgbClr val="4F81BD">
                    <a:lumMod val="50000"/>
                  </a:srgbClr>
                </a:solidFill>
              </a:endParaRPr>
            </a:p>
            <a:p>
              <a:pPr algn="ctr" defTabSz="1083721">
                <a:defRPr/>
              </a:pPr>
              <a:endParaRPr lang="de-DE" sz="1300" b="1" kern="0">
                <a:solidFill>
                  <a:srgbClr val="4F81BD">
                    <a:lumMod val="50000"/>
                  </a:srgbClr>
                </a:solidFill>
              </a:endParaRPr>
            </a:p>
            <a:p>
              <a:pPr algn="ctr" defTabSz="1083721">
                <a:defRPr/>
              </a:pPr>
              <a:endParaRPr lang="de-DE" sz="1300" b="1" kern="0">
                <a:solidFill>
                  <a:srgbClr val="4F81BD">
                    <a:lumMod val="50000"/>
                  </a:srgbClr>
                </a:solidFill>
              </a:endParaRPr>
            </a:p>
            <a:p>
              <a:pPr algn="ctr" defTabSz="1083721">
                <a:defRPr/>
              </a:pPr>
              <a:endParaRPr lang="de-DE" sz="1300" b="1" kern="0">
                <a:solidFill>
                  <a:srgbClr val="4F81BD">
                    <a:lumMod val="50000"/>
                  </a:srgbClr>
                </a:solidFill>
              </a:endParaRPr>
            </a:p>
            <a:p>
              <a:pPr algn="ctr" defTabSz="1083721">
                <a:defRPr/>
              </a:pPr>
              <a:endParaRPr lang="de-DE" sz="1300" b="1" kern="0">
                <a:solidFill>
                  <a:srgbClr val="4F81BD">
                    <a:lumMod val="50000"/>
                  </a:srgbClr>
                </a:solidFill>
              </a:endParaRPr>
            </a:p>
          </p:txBody>
        </p:sp>
      </p:grpSp>
      <p:sp>
        <p:nvSpPr>
          <p:cNvPr id="25" name="Rectangle 36">
            <a:extLst>
              <a:ext uri="{FF2B5EF4-FFF2-40B4-BE49-F238E27FC236}">
                <a16:creationId xmlns:a16="http://schemas.microsoft.com/office/drawing/2014/main" id="{0AC311C0-AD16-4ADB-8821-E21863E24E08}"/>
              </a:ext>
            </a:extLst>
          </p:cNvPr>
          <p:cNvSpPr>
            <a:spLocks noChangeArrowheads="1"/>
          </p:cNvSpPr>
          <p:nvPr/>
        </p:nvSpPr>
        <p:spPr bwMode="auto">
          <a:xfrm>
            <a:off x="4100972" y="4165419"/>
            <a:ext cx="894476" cy="553998"/>
          </a:xfrm>
          <a:prstGeom prst="rect">
            <a:avLst/>
          </a:prstGeom>
          <a:noFill/>
          <a:ln w="9525">
            <a:noFill/>
            <a:miter lim="800000"/>
            <a:headEnd/>
            <a:tailEnd/>
          </a:ln>
        </p:spPr>
        <p:txBody>
          <a:bodyPr wrap="none" lIns="0" tIns="0" rIns="0" bIns="0">
            <a:spAutoFit/>
          </a:bodyPr>
          <a:lstStyle/>
          <a:p>
            <a:pPr defTabSz="1083721">
              <a:defRPr/>
            </a:pPr>
            <a:r>
              <a:rPr lang="de-DE" sz="1200" dirty="0">
                <a:solidFill>
                  <a:prstClr val="black"/>
                </a:solidFill>
              </a:rPr>
              <a:t> </a:t>
            </a:r>
            <a:r>
              <a:rPr lang="sv-SE" sz="1200" dirty="0">
                <a:solidFill>
                  <a:prstClr val="black"/>
                </a:solidFill>
              </a:rPr>
              <a:t>- </a:t>
            </a:r>
            <a:r>
              <a:rPr lang="de-DE" sz="1200" dirty="0">
                <a:solidFill>
                  <a:prstClr val="black"/>
                </a:solidFill>
              </a:rPr>
              <a:t>Validation</a:t>
            </a:r>
            <a:endParaRPr lang="sv-SE" sz="1200" dirty="0">
              <a:solidFill>
                <a:prstClr val="black"/>
              </a:solidFill>
            </a:endParaRPr>
          </a:p>
          <a:p>
            <a:pPr defTabSz="1083721">
              <a:defRPr/>
            </a:pPr>
            <a:r>
              <a:rPr lang="sv-SE" sz="1200" dirty="0">
                <a:solidFill>
                  <a:prstClr val="black"/>
                </a:solidFill>
              </a:rPr>
              <a:t> - </a:t>
            </a:r>
            <a:r>
              <a:rPr lang="sv-SE" sz="1200" err="1">
                <a:solidFill>
                  <a:prstClr val="black"/>
                </a:solidFill>
              </a:rPr>
              <a:t>Cleansing</a:t>
            </a:r>
            <a:endParaRPr lang="sv-SE" sz="1200" dirty="0">
              <a:solidFill>
                <a:prstClr val="black"/>
              </a:solidFill>
            </a:endParaRPr>
          </a:p>
          <a:p>
            <a:pPr defTabSz="1083721">
              <a:defRPr/>
            </a:pPr>
            <a:r>
              <a:rPr lang="sv-SE" sz="1200" dirty="0">
                <a:solidFill>
                  <a:prstClr val="black"/>
                </a:solidFill>
              </a:rPr>
              <a:t> - </a:t>
            </a:r>
            <a:r>
              <a:rPr lang="sv-SE" sz="1200" err="1">
                <a:solidFill>
                  <a:prstClr val="black"/>
                </a:solidFill>
              </a:rPr>
              <a:t>Enrichment</a:t>
            </a:r>
            <a:r>
              <a:rPr lang="de-DE" sz="1200" dirty="0">
                <a:solidFill>
                  <a:prstClr val="black"/>
                </a:solidFill>
              </a:rPr>
              <a:t> </a:t>
            </a:r>
          </a:p>
        </p:txBody>
      </p:sp>
      <p:sp>
        <p:nvSpPr>
          <p:cNvPr id="27" name="Rectangle 4">
            <a:extLst>
              <a:ext uri="{FF2B5EF4-FFF2-40B4-BE49-F238E27FC236}">
                <a16:creationId xmlns:a16="http://schemas.microsoft.com/office/drawing/2014/main" id="{521A1327-CC2B-4904-B6B9-BBF57096B212}"/>
              </a:ext>
            </a:extLst>
          </p:cNvPr>
          <p:cNvSpPr>
            <a:spLocks noChangeArrowheads="1"/>
          </p:cNvSpPr>
          <p:nvPr/>
        </p:nvSpPr>
        <p:spPr bwMode="auto">
          <a:xfrm>
            <a:off x="2451216" y="3415099"/>
            <a:ext cx="1183385" cy="144353"/>
          </a:xfrm>
          <a:prstGeom prst="rect">
            <a:avLst/>
          </a:prstGeom>
          <a:noFill/>
          <a:ln w="9525">
            <a:noFill/>
            <a:miter lim="800000"/>
            <a:headEnd/>
            <a:tailEnd/>
          </a:ln>
        </p:spPr>
        <p:txBody>
          <a:bodyPr lIns="107599" tIns="54743" rIns="107599" bIns="54743"/>
          <a:lstStyle/>
          <a:p>
            <a:pPr algn="ctr" defTabSz="1083721">
              <a:spcBef>
                <a:spcPct val="50000"/>
              </a:spcBef>
              <a:defRPr/>
            </a:pPr>
            <a:r>
              <a:rPr lang="de-DE" sz="1200">
                <a:solidFill>
                  <a:srgbClr val="000000"/>
                </a:solidFill>
              </a:rPr>
              <a:t>Import / Integration</a:t>
            </a:r>
          </a:p>
        </p:txBody>
      </p:sp>
      <p:pic>
        <p:nvPicPr>
          <p:cNvPr id="313363" name="Picture 12" descr="http://t0.gstatic.com/images?q=tbn:ANd9GcTaeuex9I4poHXcyIBL9syqQ5aKEWOi2BwHpgmh-Y7G8psTJGE9">
            <a:extLst>
              <a:ext uri="{FF2B5EF4-FFF2-40B4-BE49-F238E27FC236}">
                <a16:creationId xmlns:a16="http://schemas.microsoft.com/office/drawing/2014/main" id="{0B75C5A6-7990-4C5A-9A17-319239E847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5104" y="3871591"/>
            <a:ext cx="246452" cy="21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65" name="Picture 10" descr="https://encrypted-tbn1.gstatic.com/images?q=tbn:ANd9GcRZbks_VBsZiJI93-Be_iMelAaJ68Jbn4koUVC0SmBgUZOmwFTyhA">
            <a:extLst>
              <a:ext uri="{FF2B5EF4-FFF2-40B4-BE49-F238E27FC236}">
                <a16:creationId xmlns:a16="http://schemas.microsoft.com/office/drawing/2014/main" id="{CF52B68E-0CD1-4D0A-8C78-EDD62833715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2478" y="4261400"/>
            <a:ext cx="296640" cy="29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4">
            <a:extLst>
              <a:ext uri="{FF2B5EF4-FFF2-40B4-BE49-F238E27FC236}">
                <a16:creationId xmlns:a16="http://schemas.microsoft.com/office/drawing/2014/main" id="{2938340D-6026-41EE-8227-8BAF44389ACD}"/>
              </a:ext>
            </a:extLst>
          </p:cNvPr>
          <p:cNvSpPr>
            <a:spLocks noChangeArrowheads="1"/>
          </p:cNvSpPr>
          <p:nvPr/>
        </p:nvSpPr>
        <p:spPr bwMode="auto">
          <a:xfrm>
            <a:off x="5370014" y="2162364"/>
            <a:ext cx="1181798" cy="144353"/>
          </a:xfrm>
          <a:prstGeom prst="rect">
            <a:avLst/>
          </a:prstGeom>
          <a:noFill/>
          <a:ln w="9525">
            <a:noFill/>
            <a:miter lim="800000"/>
            <a:headEnd/>
            <a:tailEnd/>
          </a:ln>
        </p:spPr>
        <p:txBody>
          <a:bodyPr lIns="107599" tIns="54743" rIns="107599" bIns="54743"/>
          <a:lstStyle/>
          <a:p>
            <a:pPr algn="ctr" defTabSz="1083721">
              <a:spcBef>
                <a:spcPct val="50000"/>
              </a:spcBef>
              <a:defRPr/>
            </a:pPr>
            <a:r>
              <a:rPr lang="de-DE" sz="1200">
                <a:solidFill>
                  <a:srgbClr val="000000"/>
                </a:solidFill>
              </a:rPr>
              <a:t>Sourcing</a:t>
            </a:r>
            <a:r>
              <a:rPr lang="sv-SE" sz="1200">
                <a:solidFill>
                  <a:srgbClr val="000000"/>
                </a:solidFill>
              </a:rPr>
              <a:t> Award</a:t>
            </a:r>
            <a:endParaRPr lang="de-DE" sz="1200">
              <a:solidFill>
                <a:srgbClr val="000000"/>
              </a:solidFill>
            </a:endParaRPr>
          </a:p>
          <a:p>
            <a:pPr defTabSz="1083721">
              <a:spcBef>
                <a:spcPct val="50000"/>
              </a:spcBef>
              <a:defRPr/>
            </a:pPr>
            <a:endParaRPr lang="de-DE" sz="1200">
              <a:solidFill>
                <a:srgbClr val="000000"/>
              </a:solidFill>
            </a:endParaRPr>
          </a:p>
        </p:txBody>
      </p:sp>
      <p:pic>
        <p:nvPicPr>
          <p:cNvPr id="313367" name="Picture 31" descr="http://db.cse.ohio-state.edu/images/db.png">
            <a:extLst>
              <a:ext uri="{FF2B5EF4-FFF2-40B4-BE49-F238E27FC236}">
                <a16:creationId xmlns:a16="http://schemas.microsoft.com/office/drawing/2014/main" id="{430C061E-21A9-4D54-844B-F1D7DFD57D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8862" y="1729302"/>
            <a:ext cx="544102" cy="4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68" name="Picture 31" descr="http://db.cse.ohio-state.edu/images/db.png">
            <a:extLst>
              <a:ext uri="{FF2B5EF4-FFF2-40B4-BE49-F238E27FC236}">
                <a16:creationId xmlns:a16="http://schemas.microsoft.com/office/drawing/2014/main" id="{1D194CE7-1671-43F5-AEE2-B921155FB3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40" y="1729302"/>
            <a:ext cx="542517" cy="4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4">
            <a:extLst>
              <a:ext uri="{FF2B5EF4-FFF2-40B4-BE49-F238E27FC236}">
                <a16:creationId xmlns:a16="http://schemas.microsoft.com/office/drawing/2014/main" id="{34401329-45BB-47F3-89CD-F275B4D1A9FB}"/>
              </a:ext>
            </a:extLst>
          </p:cNvPr>
          <p:cNvSpPr>
            <a:spLocks noChangeArrowheads="1"/>
          </p:cNvSpPr>
          <p:nvPr/>
        </p:nvSpPr>
        <p:spPr bwMode="auto">
          <a:xfrm>
            <a:off x="6508988" y="2162364"/>
            <a:ext cx="1824252" cy="144353"/>
          </a:xfrm>
          <a:prstGeom prst="rect">
            <a:avLst/>
          </a:prstGeom>
          <a:noFill/>
          <a:ln w="9525">
            <a:noFill/>
            <a:miter lim="800000"/>
            <a:headEnd/>
            <a:tailEnd/>
          </a:ln>
        </p:spPr>
        <p:txBody>
          <a:bodyPr lIns="107599" tIns="54743" rIns="107599" bIns="54743"/>
          <a:lstStyle/>
          <a:p>
            <a:pPr algn="ctr" defTabSz="1083721">
              <a:defRPr/>
            </a:pPr>
            <a:r>
              <a:rPr lang="de-DE" sz="1200" err="1">
                <a:solidFill>
                  <a:srgbClr val="000000"/>
                </a:solidFill>
              </a:rPr>
              <a:t>Contract</a:t>
            </a:r>
            <a:r>
              <a:rPr lang="de-DE" sz="1200">
                <a:solidFill>
                  <a:srgbClr val="000000"/>
                </a:solidFill>
              </a:rPr>
              <a:t> </a:t>
            </a:r>
          </a:p>
          <a:p>
            <a:pPr algn="ctr" defTabSz="1083721">
              <a:defRPr/>
            </a:pPr>
            <a:r>
              <a:rPr lang="de-DE" sz="1200">
                <a:solidFill>
                  <a:srgbClr val="000000"/>
                </a:solidFill>
              </a:rPr>
              <a:t>Terms</a:t>
            </a:r>
          </a:p>
        </p:txBody>
      </p:sp>
      <p:sp>
        <p:nvSpPr>
          <p:cNvPr id="36" name="AutoShape 22">
            <a:extLst>
              <a:ext uri="{FF2B5EF4-FFF2-40B4-BE49-F238E27FC236}">
                <a16:creationId xmlns:a16="http://schemas.microsoft.com/office/drawing/2014/main" id="{B41E8CC1-9A42-48CE-9BC1-F5609ABB6542}"/>
              </a:ext>
            </a:extLst>
          </p:cNvPr>
          <p:cNvSpPr>
            <a:spLocks noChangeArrowheads="1"/>
          </p:cNvSpPr>
          <p:nvPr/>
        </p:nvSpPr>
        <p:spPr bwMode="auto">
          <a:xfrm>
            <a:off x="6450292" y="1799099"/>
            <a:ext cx="458443" cy="312504"/>
          </a:xfrm>
          <a:prstGeom prst="rightArrow">
            <a:avLst>
              <a:gd name="adj1" fmla="val 50000"/>
              <a:gd name="adj2" fmla="val 48314"/>
            </a:avLst>
          </a:prstGeom>
          <a:solidFill>
            <a:srgbClr val="FBEF05"/>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37" name="Rectangle 4">
            <a:extLst>
              <a:ext uri="{FF2B5EF4-FFF2-40B4-BE49-F238E27FC236}">
                <a16:creationId xmlns:a16="http://schemas.microsoft.com/office/drawing/2014/main" id="{325D4362-E824-44FC-922C-4EB1381FF2CF}"/>
              </a:ext>
            </a:extLst>
          </p:cNvPr>
          <p:cNvSpPr>
            <a:spLocks noChangeArrowheads="1"/>
          </p:cNvSpPr>
          <p:nvPr/>
        </p:nvSpPr>
        <p:spPr bwMode="auto">
          <a:xfrm>
            <a:off x="3817024" y="2162364"/>
            <a:ext cx="1557752" cy="144353"/>
          </a:xfrm>
          <a:prstGeom prst="rect">
            <a:avLst/>
          </a:prstGeom>
          <a:noFill/>
          <a:ln w="9525">
            <a:noFill/>
            <a:miter lim="800000"/>
            <a:headEnd/>
            <a:tailEnd/>
          </a:ln>
        </p:spPr>
        <p:txBody>
          <a:bodyPr lIns="107599" tIns="54743" rIns="107599" bIns="54743"/>
          <a:lstStyle/>
          <a:p>
            <a:pPr algn="ctr" defTabSz="1083721">
              <a:spcBef>
                <a:spcPct val="50000"/>
              </a:spcBef>
              <a:defRPr/>
            </a:pPr>
            <a:r>
              <a:rPr lang="de-DE" sz="1200">
                <a:solidFill>
                  <a:srgbClr val="000000"/>
                </a:solidFill>
              </a:rPr>
              <a:t>Sourcing</a:t>
            </a:r>
          </a:p>
          <a:p>
            <a:pPr defTabSz="1083721">
              <a:spcBef>
                <a:spcPct val="50000"/>
              </a:spcBef>
              <a:defRPr/>
            </a:pPr>
            <a:endParaRPr lang="de-DE" sz="1200">
              <a:solidFill>
                <a:srgbClr val="000000"/>
              </a:solidFill>
            </a:endParaRPr>
          </a:p>
        </p:txBody>
      </p:sp>
      <p:pic>
        <p:nvPicPr>
          <p:cNvPr id="313372" name="Picture 31" descr="http://db.cse.ohio-state.edu/images/db.png">
            <a:extLst>
              <a:ext uri="{FF2B5EF4-FFF2-40B4-BE49-F238E27FC236}">
                <a16:creationId xmlns:a16="http://schemas.microsoft.com/office/drawing/2014/main" id="{F4F80965-72F0-4FFB-9E4C-FB2072981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4641" y="1729302"/>
            <a:ext cx="542517" cy="4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22">
            <a:extLst>
              <a:ext uri="{FF2B5EF4-FFF2-40B4-BE49-F238E27FC236}">
                <a16:creationId xmlns:a16="http://schemas.microsoft.com/office/drawing/2014/main" id="{91924ACF-CF00-48F7-86DD-FFBFCE84EC9A}"/>
              </a:ext>
            </a:extLst>
          </p:cNvPr>
          <p:cNvSpPr>
            <a:spLocks noChangeArrowheads="1"/>
          </p:cNvSpPr>
          <p:nvPr/>
        </p:nvSpPr>
        <p:spPr bwMode="auto">
          <a:xfrm>
            <a:off x="5017859" y="1799099"/>
            <a:ext cx="512378" cy="312504"/>
          </a:xfrm>
          <a:prstGeom prst="rightArrow">
            <a:avLst>
              <a:gd name="adj1" fmla="val 50000"/>
              <a:gd name="adj2" fmla="val 48314"/>
            </a:avLst>
          </a:prstGeom>
          <a:solidFill>
            <a:srgbClr val="FFC000"/>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40" name="AutoShape 22">
            <a:extLst>
              <a:ext uri="{FF2B5EF4-FFF2-40B4-BE49-F238E27FC236}">
                <a16:creationId xmlns:a16="http://schemas.microsoft.com/office/drawing/2014/main" id="{B18D8DCC-DFA0-441B-8CD2-9AA045BF347E}"/>
              </a:ext>
            </a:extLst>
          </p:cNvPr>
          <p:cNvSpPr>
            <a:spLocks noChangeArrowheads="1"/>
          </p:cNvSpPr>
          <p:nvPr/>
        </p:nvSpPr>
        <p:spPr bwMode="auto">
          <a:xfrm>
            <a:off x="2460730" y="1799099"/>
            <a:ext cx="1752869" cy="312504"/>
          </a:xfrm>
          <a:prstGeom prst="rightArrow">
            <a:avLst>
              <a:gd name="adj1" fmla="val 50000"/>
              <a:gd name="adj2" fmla="val 48314"/>
            </a:avLst>
          </a:prstGeom>
          <a:solidFill>
            <a:srgbClr val="FF6600"/>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41" name="Oval 40">
            <a:extLst>
              <a:ext uri="{FF2B5EF4-FFF2-40B4-BE49-F238E27FC236}">
                <a16:creationId xmlns:a16="http://schemas.microsoft.com/office/drawing/2014/main" id="{A13C987D-29ED-424A-BF49-43F39E44D0EB}"/>
              </a:ext>
            </a:extLst>
          </p:cNvPr>
          <p:cNvSpPr/>
          <p:nvPr/>
        </p:nvSpPr>
        <p:spPr bwMode="gray">
          <a:xfrm>
            <a:off x="407786" y="1743579"/>
            <a:ext cx="523338" cy="523482"/>
          </a:xfrm>
          <a:prstGeom prst="ellipse">
            <a:avLst/>
          </a:prstGeom>
          <a:solidFill>
            <a:schemeClr val="accent3"/>
          </a:solidFill>
          <a:ln w="6350" algn="ctr">
            <a:solidFill>
              <a:schemeClr val="tx1"/>
            </a:solidFill>
            <a:miter lim="800000"/>
            <a:headEnd/>
            <a:tailEnd/>
          </a:ln>
        </p:spPr>
        <p:txBody>
          <a:bodyPr lIns="107054" tIns="85644" rIns="107054" bIns="85644" anchor="ctr"/>
          <a:lstStyle/>
          <a:p>
            <a:pPr algn="ctr" defTabSz="1087579">
              <a:spcBef>
                <a:spcPct val="50000"/>
              </a:spcBef>
              <a:buClr>
                <a:srgbClr val="F0AB00"/>
              </a:buClr>
              <a:buSzPct val="80000"/>
              <a:defRPr/>
            </a:pPr>
            <a:r>
              <a:rPr lang="sv-SE" sz="2596" b="1" kern="0">
                <a:solidFill>
                  <a:srgbClr val="FFFFFF"/>
                </a:solidFill>
                <a:ea typeface="Arial Unicode MS" pitchFamily="34" charset="-128"/>
                <a:cs typeface="Arial Unicode MS" pitchFamily="34" charset="-128"/>
              </a:rPr>
              <a:t>1</a:t>
            </a:r>
          </a:p>
        </p:txBody>
      </p:sp>
      <p:sp>
        <p:nvSpPr>
          <p:cNvPr id="42" name="Oval 41">
            <a:extLst>
              <a:ext uri="{FF2B5EF4-FFF2-40B4-BE49-F238E27FC236}">
                <a16:creationId xmlns:a16="http://schemas.microsoft.com/office/drawing/2014/main" id="{8ECB0D5C-57DA-4C69-BF2E-90A5A3D1A2FF}"/>
              </a:ext>
            </a:extLst>
          </p:cNvPr>
          <p:cNvSpPr/>
          <p:nvPr/>
        </p:nvSpPr>
        <p:spPr bwMode="gray">
          <a:xfrm>
            <a:off x="407786" y="3673667"/>
            <a:ext cx="523338" cy="525067"/>
          </a:xfrm>
          <a:prstGeom prst="ellipse">
            <a:avLst/>
          </a:prstGeom>
          <a:solidFill>
            <a:schemeClr val="accent3"/>
          </a:solidFill>
          <a:ln w="6350" algn="ctr">
            <a:solidFill>
              <a:schemeClr val="tx1"/>
            </a:solidFill>
            <a:miter lim="800000"/>
            <a:headEnd/>
            <a:tailEnd/>
          </a:ln>
        </p:spPr>
        <p:txBody>
          <a:bodyPr lIns="107054" tIns="85644" rIns="107054" bIns="85644" anchor="ctr"/>
          <a:lstStyle/>
          <a:p>
            <a:pPr algn="ctr" defTabSz="1087579">
              <a:spcBef>
                <a:spcPct val="50000"/>
              </a:spcBef>
              <a:buClr>
                <a:srgbClr val="F0AB00"/>
              </a:buClr>
              <a:buSzPct val="80000"/>
              <a:defRPr/>
            </a:pPr>
            <a:r>
              <a:rPr lang="sv-SE" sz="2596" b="1" kern="0">
                <a:solidFill>
                  <a:srgbClr val="FFFFFF"/>
                </a:solidFill>
                <a:ea typeface="Arial Unicode MS" pitchFamily="34" charset="-128"/>
                <a:cs typeface="Arial Unicode MS" pitchFamily="34" charset="-128"/>
              </a:rPr>
              <a:t>2</a:t>
            </a:r>
          </a:p>
        </p:txBody>
      </p:sp>
      <p:sp>
        <p:nvSpPr>
          <p:cNvPr id="43" name="Oval 42">
            <a:extLst>
              <a:ext uri="{FF2B5EF4-FFF2-40B4-BE49-F238E27FC236}">
                <a16:creationId xmlns:a16="http://schemas.microsoft.com/office/drawing/2014/main" id="{C6BCCCF3-C173-4688-AA4E-39D38756EF9E}"/>
              </a:ext>
            </a:extLst>
          </p:cNvPr>
          <p:cNvSpPr/>
          <p:nvPr/>
        </p:nvSpPr>
        <p:spPr bwMode="gray">
          <a:xfrm>
            <a:off x="407786" y="5404988"/>
            <a:ext cx="523338" cy="523482"/>
          </a:xfrm>
          <a:prstGeom prst="ellipse">
            <a:avLst/>
          </a:prstGeom>
          <a:solidFill>
            <a:schemeClr val="accent3"/>
          </a:solidFill>
          <a:ln w="6350" algn="ctr">
            <a:solidFill>
              <a:schemeClr val="tx1"/>
            </a:solidFill>
            <a:miter lim="800000"/>
            <a:headEnd/>
            <a:tailEnd/>
          </a:ln>
        </p:spPr>
        <p:txBody>
          <a:bodyPr lIns="107054" tIns="85644" rIns="107054" bIns="85644" anchor="ctr"/>
          <a:lstStyle/>
          <a:p>
            <a:pPr algn="ctr" defTabSz="1087579">
              <a:spcBef>
                <a:spcPct val="50000"/>
              </a:spcBef>
              <a:buClr>
                <a:srgbClr val="F0AB00"/>
              </a:buClr>
              <a:buSzPct val="80000"/>
              <a:defRPr/>
            </a:pPr>
            <a:r>
              <a:rPr lang="sv-SE" sz="2596" b="1" kern="0">
                <a:solidFill>
                  <a:srgbClr val="FFFFFF"/>
                </a:solidFill>
                <a:ea typeface="Arial Unicode MS" pitchFamily="34" charset="-128"/>
                <a:cs typeface="Arial Unicode MS" pitchFamily="34" charset="-128"/>
              </a:rPr>
              <a:t>3</a:t>
            </a:r>
          </a:p>
        </p:txBody>
      </p:sp>
      <p:pic>
        <p:nvPicPr>
          <p:cNvPr id="313378" name="Picture 2" descr="http://www.sweetclipart.com/multisite/sweetclipart/files/traffic_light.png">
            <a:extLst>
              <a:ext uri="{FF2B5EF4-FFF2-40B4-BE49-F238E27FC236}">
                <a16:creationId xmlns:a16="http://schemas.microsoft.com/office/drawing/2014/main" id="{37408FD5-A441-45CA-93B6-8925C30A4C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2451" y="3738706"/>
            <a:ext cx="203843" cy="52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DAD8B73-907D-4ED1-9A6B-26FABA8C5FB0}"/>
              </a:ext>
            </a:extLst>
          </p:cNvPr>
          <p:cNvGrpSpPr/>
          <p:nvPr/>
        </p:nvGrpSpPr>
        <p:grpSpPr>
          <a:xfrm>
            <a:off x="1226582" y="4410997"/>
            <a:ext cx="853435" cy="366322"/>
            <a:chOff x="909017" y="4099723"/>
            <a:chExt cx="1091661" cy="468082"/>
          </a:xfrm>
        </p:grpSpPr>
        <p:pic>
          <p:nvPicPr>
            <p:cNvPr id="313379" name="Picture 26" descr="https://cdn3.iconfinder.com/data/icons/musthave/256/User.png">
              <a:extLst>
                <a:ext uri="{FF2B5EF4-FFF2-40B4-BE49-F238E27FC236}">
                  <a16:creationId xmlns:a16="http://schemas.microsoft.com/office/drawing/2014/main" id="{0B0D00D5-90B8-46FA-81C9-F546644FC3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017" y="4099726"/>
              <a:ext cx="453802" cy="45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80" name="Picture 28" descr="http://www.clker.com/cliparts/b/1/f/a/1195445301811339265dagobert83_female_user_icon.svg.hi.png">
              <a:extLst>
                <a:ext uri="{FF2B5EF4-FFF2-40B4-BE49-F238E27FC236}">
                  <a16:creationId xmlns:a16="http://schemas.microsoft.com/office/drawing/2014/main" id="{C2DA0C4B-38B5-4DBD-AF87-00080136B3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6507" y="4140979"/>
              <a:ext cx="353838" cy="40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81" name="Picture 30" descr="https://cdn4.iconfinder.com/data/icons/free-large-boss-icon-set/512/Caucasian_boss.png">
              <a:extLst>
                <a:ext uri="{FF2B5EF4-FFF2-40B4-BE49-F238E27FC236}">
                  <a16:creationId xmlns:a16="http://schemas.microsoft.com/office/drawing/2014/main" id="{BC11A732-528E-4EF6-8ABD-5F401B3954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2596" y="4099723"/>
              <a:ext cx="468082" cy="46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3382" name="Rectangle 14">
            <a:extLst>
              <a:ext uri="{FF2B5EF4-FFF2-40B4-BE49-F238E27FC236}">
                <a16:creationId xmlns:a16="http://schemas.microsoft.com/office/drawing/2014/main" id="{0A92E6BC-CFA3-4C81-B928-1C5C1782B131}"/>
              </a:ext>
            </a:extLst>
          </p:cNvPr>
          <p:cNvSpPr>
            <a:spLocks noChangeArrowheads="1"/>
          </p:cNvSpPr>
          <p:nvPr/>
        </p:nvSpPr>
        <p:spPr bwMode="auto">
          <a:xfrm>
            <a:off x="1064718" y="1535429"/>
            <a:ext cx="111675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84263">
              <a:defRPr>
                <a:solidFill>
                  <a:schemeClr val="tx1"/>
                </a:solidFill>
                <a:latin typeface="Arial" panose="020B0604020202020204" pitchFamily="34" charset="0"/>
                <a:cs typeface="Arial" panose="020B0604020202020204" pitchFamily="34" charset="0"/>
              </a:defRPr>
            </a:lvl1pPr>
            <a:lvl2pPr marL="742950" indent="-285750" defTabSz="1084263">
              <a:defRPr>
                <a:solidFill>
                  <a:schemeClr val="tx1"/>
                </a:solidFill>
                <a:latin typeface="Arial" panose="020B0604020202020204" pitchFamily="34" charset="0"/>
                <a:cs typeface="Arial" panose="020B0604020202020204" pitchFamily="34" charset="0"/>
              </a:defRPr>
            </a:lvl2pPr>
            <a:lvl3pPr marL="1143000" indent="-228600" defTabSz="1084263">
              <a:defRPr>
                <a:solidFill>
                  <a:schemeClr val="tx1"/>
                </a:solidFill>
                <a:latin typeface="Arial" panose="020B0604020202020204" pitchFamily="34" charset="0"/>
                <a:cs typeface="Arial" panose="020B0604020202020204" pitchFamily="34" charset="0"/>
              </a:defRPr>
            </a:lvl3pPr>
            <a:lvl4pPr marL="1600200" indent="-228600" defTabSz="1084263">
              <a:defRPr>
                <a:solidFill>
                  <a:schemeClr val="tx1"/>
                </a:solidFill>
                <a:latin typeface="Arial" panose="020B0604020202020204" pitchFamily="34" charset="0"/>
                <a:cs typeface="Arial" panose="020B0604020202020204" pitchFamily="34" charset="0"/>
              </a:defRPr>
            </a:lvl4pPr>
            <a:lvl5pPr marL="2057400" indent="-228600" defTabSz="1084263">
              <a:defRPr>
                <a:solidFill>
                  <a:schemeClr val="tx1"/>
                </a:solidFill>
                <a:latin typeface="Arial" panose="020B0604020202020204" pitchFamily="34" charset="0"/>
                <a:cs typeface="Arial" panose="020B0604020202020204" pitchFamily="34" charset="0"/>
              </a:defRPr>
            </a:lvl5pPr>
            <a:lvl6pPr marL="25146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83396">
              <a:defRPr/>
            </a:pPr>
            <a:r>
              <a:rPr lang="sv-SE" altLang="sv-SE" sz="1200">
                <a:solidFill>
                  <a:srgbClr val="000000"/>
                </a:solidFill>
                <a:latin typeface="+mn-lt"/>
              </a:rPr>
              <a:t>Sourcing Opportunities</a:t>
            </a:r>
            <a:endParaRPr lang="de-DE" altLang="sv-SE" sz="1200">
              <a:solidFill>
                <a:srgbClr val="000000"/>
              </a:solidFill>
              <a:latin typeface="+mn-lt"/>
            </a:endParaRPr>
          </a:p>
        </p:txBody>
      </p:sp>
      <p:pic>
        <p:nvPicPr>
          <p:cNvPr id="313383" name="Picture 34" descr="http://www.theshelbygroup.com/images/uploads/StrategicSourcing.png">
            <a:extLst>
              <a:ext uri="{FF2B5EF4-FFF2-40B4-BE49-F238E27FC236}">
                <a16:creationId xmlns:a16="http://schemas.microsoft.com/office/drawing/2014/main" id="{86AA4061-3BF3-46D3-92F7-92CAB12B39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0015" y="2016901"/>
            <a:ext cx="429889" cy="42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a:extLst>
              <a:ext uri="{FF2B5EF4-FFF2-40B4-BE49-F238E27FC236}">
                <a16:creationId xmlns:a16="http://schemas.microsoft.com/office/drawing/2014/main" id="{B97292FB-90FA-4EC5-80E4-E30A8E3DF6C7}"/>
              </a:ext>
            </a:extLst>
          </p:cNvPr>
          <p:cNvSpPr txBox="1">
            <a:spLocks/>
          </p:cNvSpPr>
          <p:nvPr/>
        </p:nvSpPr>
        <p:spPr>
          <a:xfrm>
            <a:off x="7559116" y="5398643"/>
            <a:ext cx="407682" cy="417197"/>
          </a:xfrm>
          <a:prstGeom prst="rect">
            <a:avLst/>
          </a:prstGeom>
          <a:solidFill>
            <a:schemeClr val="bg1"/>
          </a:solidFill>
          <a:ln w="6350">
            <a:solidFill>
              <a:schemeClr val="tx1"/>
            </a:solidFill>
          </a:ln>
        </p:spPr>
        <p:txBody>
          <a:bodyPr lIns="108528" tIns="54262" rIns="108528" bIns="54262">
            <a:spAutoFit/>
          </a:bodyPr>
          <a:lstStyle/>
          <a:p>
            <a:pPr defTabSz="1083721">
              <a:defRPr/>
            </a:pPr>
            <a:r>
              <a:rPr lang="sv-SE" sz="200">
                <a:solidFill>
                  <a:srgbClr val="000000"/>
                </a:solidFill>
              </a:rPr>
              <a:t>Wsajksjdf</a:t>
            </a:r>
          </a:p>
          <a:p>
            <a:pPr defTabSz="1083721">
              <a:defRPr/>
            </a:pPr>
            <a:r>
              <a:rPr lang="sv-SE" sz="200">
                <a:solidFill>
                  <a:srgbClr val="000000"/>
                </a:solidFill>
              </a:rPr>
              <a:t>Sfsdfwerwerwer</a:t>
            </a:r>
          </a:p>
          <a:p>
            <a:pPr defTabSz="1083721">
              <a:defRPr/>
            </a:pPr>
            <a:r>
              <a:rPr lang="sv-SE" sz="200">
                <a:solidFill>
                  <a:srgbClr val="000000"/>
                </a:solidFill>
              </a:rPr>
              <a:t>Werwer</a:t>
            </a:r>
          </a:p>
          <a:p>
            <a:pPr defTabSz="1083721">
              <a:defRPr/>
            </a:pPr>
            <a:r>
              <a:rPr lang="sv-SE" sz="200">
                <a:solidFill>
                  <a:srgbClr val="000000"/>
                </a:solidFill>
              </a:rPr>
              <a:t>Werwererer</a:t>
            </a:r>
          </a:p>
          <a:p>
            <a:pPr defTabSz="1083721">
              <a:defRPr/>
            </a:pPr>
            <a:r>
              <a:rPr lang="sv-SE" sz="200">
                <a:solidFill>
                  <a:srgbClr val="000000"/>
                </a:solidFill>
              </a:rPr>
              <a:t>Werwererwerwer</a:t>
            </a:r>
          </a:p>
          <a:p>
            <a:pPr defTabSz="1083721">
              <a:defRPr/>
            </a:pPr>
            <a:r>
              <a:rPr lang="sv-SE" sz="200">
                <a:solidFill>
                  <a:srgbClr val="000000"/>
                </a:solidFill>
              </a:rPr>
              <a:t>Werwerwerwwre</a:t>
            </a:r>
          </a:p>
          <a:p>
            <a:pPr algn="ctr" defTabSz="1083721">
              <a:defRPr/>
            </a:pPr>
            <a:r>
              <a:rPr lang="sv-SE" sz="200">
                <a:solidFill>
                  <a:srgbClr val="000000"/>
                </a:solidFill>
              </a:rPr>
              <a:t>Werwewewrer</a:t>
            </a:r>
          </a:p>
          <a:p>
            <a:pPr defTabSz="1083721">
              <a:defRPr/>
            </a:pPr>
            <a:r>
              <a:rPr lang="sv-SE" sz="200">
                <a:solidFill>
                  <a:srgbClr val="000000"/>
                </a:solidFill>
              </a:rPr>
              <a:t>Werwrerwerwerrwe</a:t>
            </a:r>
          </a:p>
        </p:txBody>
      </p:sp>
      <p:pic>
        <p:nvPicPr>
          <p:cNvPr id="313386" name="Picture 2" descr="http://blog.accountants.intuit.com/wp-content/uploads/2013/03/Excel.png">
            <a:extLst>
              <a:ext uri="{FF2B5EF4-FFF2-40B4-BE49-F238E27FC236}">
                <a16:creationId xmlns:a16="http://schemas.microsoft.com/office/drawing/2014/main" id="{1B62A6FE-A0F6-4AE9-9B89-5B25BE8FCCA8}"/>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7831" y="5614382"/>
            <a:ext cx="352159" cy="36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Bent-Up Arrow 9">
            <a:extLst>
              <a:ext uri="{FF2B5EF4-FFF2-40B4-BE49-F238E27FC236}">
                <a16:creationId xmlns:a16="http://schemas.microsoft.com/office/drawing/2014/main" id="{D88CEB25-D765-41E0-8EFD-010E003A6788}"/>
              </a:ext>
            </a:extLst>
          </p:cNvPr>
          <p:cNvSpPr/>
          <p:nvPr/>
        </p:nvSpPr>
        <p:spPr bwMode="gray">
          <a:xfrm>
            <a:off x="2460731" y="4730149"/>
            <a:ext cx="4890582" cy="1191317"/>
          </a:xfrm>
          <a:prstGeom prst="bentUpArrow">
            <a:avLst>
              <a:gd name="adj1" fmla="val 15416"/>
              <a:gd name="adj2" fmla="val 15816"/>
              <a:gd name="adj3" fmla="val 21805"/>
            </a:avLst>
          </a:prstGeom>
          <a:solidFill>
            <a:srgbClr val="92D050"/>
          </a:solidFill>
          <a:ln w="6350" algn="ctr">
            <a:noFill/>
            <a:miter lim="800000"/>
            <a:headEnd/>
            <a:tailEnd/>
          </a:ln>
          <a:effectLst>
            <a:outerShdw blurRad="50800" dist="38100" dir="2700000" algn="tl" rotWithShape="0">
              <a:prstClr val="black">
                <a:alpha val="40000"/>
              </a:prstClr>
            </a:outerShdw>
          </a:effectLst>
        </p:spPr>
        <p:txBody>
          <a:bodyPr lIns="89910" tIns="71926" rIns="89910" bIns="71926" anchor="ctr"/>
          <a:lstStyle/>
          <a:p>
            <a:pPr algn="ctr" defTabSz="1087579">
              <a:spcBef>
                <a:spcPct val="50000"/>
              </a:spcBef>
              <a:buClr>
                <a:srgbClr val="F0AB00"/>
              </a:buClr>
              <a:buSzPct val="80000"/>
              <a:defRPr/>
            </a:pPr>
            <a:endParaRPr lang="sv-SE" sz="1997" kern="0" err="1">
              <a:solidFill>
                <a:srgbClr val="000000"/>
              </a:solidFill>
              <a:ea typeface="Arial Unicode MS" pitchFamily="34" charset="-128"/>
              <a:cs typeface="Arial Unicode MS" pitchFamily="34" charset="-128"/>
            </a:endParaRPr>
          </a:p>
        </p:txBody>
      </p:sp>
      <p:sp>
        <p:nvSpPr>
          <p:cNvPr id="57" name="Rectangle 4">
            <a:extLst>
              <a:ext uri="{FF2B5EF4-FFF2-40B4-BE49-F238E27FC236}">
                <a16:creationId xmlns:a16="http://schemas.microsoft.com/office/drawing/2014/main" id="{329D7520-AA2E-4844-8254-DAAFDCBF38D8}"/>
              </a:ext>
            </a:extLst>
          </p:cNvPr>
          <p:cNvSpPr>
            <a:spLocks noChangeArrowheads="1"/>
          </p:cNvSpPr>
          <p:nvPr/>
        </p:nvSpPr>
        <p:spPr bwMode="auto">
          <a:xfrm>
            <a:off x="2702620" y="5417739"/>
            <a:ext cx="4586012" cy="261741"/>
          </a:xfrm>
          <a:prstGeom prst="rect">
            <a:avLst/>
          </a:prstGeom>
          <a:noFill/>
          <a:ln w="9525">
            <a:noFill/>
            <a:miter lim="800000"/>
            <a:headEnd/>
            <a:tailEnd/>
          </a:ln>
        </p:spPr>
        <p:txBody>
          <a:bodyPr lIns="107599" tIns="54743" rIns="107599" bIns="54743"/>
          <a:lstStyle/>
          <a:p>
            <a:pPr algn="ctr" defTabSz="1083721">
              <a:spcBef>
                <a:spcPct val="50000"/>
              </a:spcBef>
              <a:defRPr/>
            </a:pPr>
            <a:r>
              <a:rPr lang="sv-SE" sz="1200">
                <a:solidFill>
                  <a:srgbClr val="000000"/>
                </a:solidFill>
              </a:rPr>
              <a:t>Item masters </a:t>
            </a:r>
            <a:r>
              <a:rPr lang="de-DE" sz="1200">
                <a:solidFill>
                  <a:srgbClr val="000000"/>
                </a:solidFill>
              </a:rPr>
              <a:t>(</a:t>
            </a:r>
            <a:r>
              <a:rPr lang="sv-SE" sz="1200">
                <a:solidFill>
                  <a:srgbClr val="000000"/>
                </a:solidFill>
              </a:rPr>
              <a:t>storage locations, stock levels, BPN</a:t>
            </a:r>
            <a:r>
              <a:rPr lang="de-DE" sz="1200">
                <a:solidFill>
                  <a:srgbClr val="000000"/>
                </a:solidFill>
              </a:rPr>
              <a:t>) </a:t>
            </a:r>
          </a:p>
        </p:txBody>
      </p:sp>
      <p:pic>
        <p:nvPicPr>
          <p:cNvPr id="313389" name="Picture 2">
            <a:extLst>
              <a:ext uri="{FF2B5EF4-FFF2-40B4-BE49-F238E27FC236}">
                <a16:creationId xmlns:a16="http://schemas.microsoft.com/office/drawing/2014/main" id="{22C6BFB5-9BDD-4569-A284-8CD224338F1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4861" y="3688128"/>
            <a:ext cx="885158" cy="62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AutoShape 21">
            <a:extLst>
              <a:ext uri="{FF2B5EF4-FFF2-40B4-BE49-F238E27FC236}">
                <a16:creationId xmlns:a16="http://schemas.microsoft.com/office/drawing/2014/main" id="{32A2744C-8E12-488B-B543-BEC405EFBC54}"/>
              </a:ext>
            </a:extLst>
          </p:cNvPr>
          <p:cNvSpPr>
            <a:spLocks noChangeArrowheads="1"/>
          </p:cNvSpPr>
          <p:nvPr/>
        </p:nvSpPr>
        <p:spPr bwMode="auto">
          <a:xfrm rot="16200000">
            <a:off x="7470233" y="4850761"/>
            <a:ext cx="575935" cy="353747"/>
          </a:xfrm>
          <a:prstGeom prst="rightArrow">
            <a:avLst>
              <a:gd name="adj1" fmla="val 50000"/>
              <a:gd name="adj2" fmla="val 62581"/>
            </a:avLst>
          </a:prstGeom>
          <a:solidFill>
            <a:srgbClr val="92D050"/>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69" name="Oval 68">
            <a:extLst>
              <a:ext uri="{FF2B5EF4-FFF2-40B4-BE49-F238E27FC236}">
                <a16:creationId xmlns:a16="http://schemas.microsoft.com/office/drawing/2014/main" id="{A3E7A3D7-BD18-4D45-84A8-8C445D415ABC}"/>
              </a:ext>
            </a:extLst>
          </p:cNvPr>
          <p:cNvSpPr/>
          <p:nvPr/>
        </p:nvSpPr>
        <p:spPr bwMode="gray">
          <a:xfrm>
            <a:off x="8233300" y="5519203"/>
            <a:ext cx="540317" cy="523482"/>
          </a:xfrm>
          <a:prstGeom prst="ellipse">
            <a:avLst/>
          </a:prstGeom>
          <a:solidFill>
            <a:schemeClr val="accent3"/>
          </a:solidFill>
          <a:ln w="6350" algn="ctr">
            <a:solidFill>
              <a:schemeClr val="tx1"/>
            </a:solidFill>
            <a:miter lim="800000"/>
            <a:headEnd/>
            <a:tailEnd/>
          </a:ln>
        </p:spPr>
        <p:txBody>
          <a:bodyPr lIns="107054" tIns="85644" rIns="107054" bIns="85644" anchor="ctr"/>
          <a:lstStyle/>
          <a:p>
            <a:pPr algn="ctr" defTabSz="1087579">
              <a:spcBef>
                <a:spcPct val="50000"/>
              </a:spcBef>
              <a:buClr>
                <a:srgbClr val="F0AB00"/>
              </a:buClr>
              <a:buSzPct val="80000"/>
              <a:defRPr/>
            </a:pPr>
            <a:r>
              <a:rPr lang="sv-SE" sz="2596" b="1" kern="0">
                <a:solidFill>
                  <a:srgbClr val="FFFFFF"/>
                </a:solidFill>
                <a:ea typeface="Arial Unicode MS" pitchFamily="34" charset="-128"/>
                <a:cs typeface="Arial Unicode MS" pitchFamily="34" charset="-128"/>
              </a:rPr>
              <a:t>5</a:t>
            </a:r>
          </a:p>
        </p:txBody>
      </p:sp>
      <p:pic>
        <p:nvPicPr>
          <p:cNvPr id="313392" name="Picture 70">
            <a:extLst>
              <a:ext uri="{FF2B5EF4-FFF2-40B4-BE49-F238E27FC236}">
                <a16:creationId xmlns:a16="http://schemas.microsoft.com/office/drawing/2014/main" id="{DFB62164-3BF6-44BA-81C5-5741DF3A4344}"/>
              </a:ext>
            </a:extLst>
          </p:cNvPr>
          <p:cNvPicPr>
            <a:picLocks noChangeAspect="1" noChangeArrowheads="1"/>
          </p:cNvPicPr>
          <p:nvPr/>
        </p:nvPicPr>
        <p:blipFill>
          <a:blip r:embed="rId1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0162" y="3738706"/>
            <a:ext cx="456856" cy="39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31">
            <a:extLst>
              <a:ext uri="{FF2B5EF4-FFF2-40B4-BE49-F238E27FC236}">
                <a16:creationId xmlns:a16="http://schemas.microsoft.com/office/drawing/2014/main" id="{3BE70897-05CB-9248-9848-3C0BC08BB6B9}"/>
              </a:ext>
            </a:extLst>
          </p:cNvPr>
          <p:cNvSpPr>
            <a:spLocks noChangeArrowheads="1"/>
          </p:cNvSpPr>
          <p:nvPr/>
        </p:nvSpPr>
        <p:spPr bwMode="auto">
          <a:xfrm>
            <a:off x="6727893" y="3215223"/>
            <a:ext cx="1319806" cy="214150"/>
          </a:xfrm>
          <a:prstGeom prst="rect">
            <a:avLst/>
          </a:prstGeom>
          <a:solidFill>
            <a:sysClr val="window" lastClr="FFFFFF"/>
          </a:solidFill>
          <a:ln w="25400" cap="flat" cmpd="sng" algn="ctr">
            <a:solidFill>
              <a:sysClr val="window" lastClr="FFFFFF"/>
            </a:solidFill>
            <a:prstDash val="solid"/>
          </a:ln>
          <a:effectLst/>
        </p:spPr>
        <p:txBody>
          <a:bodyPr lIns="91416" tIns="45708" rIns="91416" bIns="45708" anchor="t"/>
          <a:lstStyle/>
          <a:p>
            <a:pPr algn="ctr" defTabSz="1083721">
              <a:defRPr/>
            </a:pPr>
            <a:r>
              <a:rPr lang="sv-SE" sz="1200" b="1" kern="0" err="1">
                <a:solidFill>
                  <a:srgbClr val="000000"/>
                </a:solidFill>
                <a:ea typeface="Arial Unicode MS"/>
                <a:cs typeface="Arial Unicode MS"/>
              </a:rPr>
              <a:t>Guided</a:t>
            </a:r>
            <a:r>
              <a:rPr lang="sv-SE" sz="1200" b="1" kern="0">
                <a:solidFill>
                  <a:srgbClr val="000000"/>
                </a:solidFill>
                <a:ea typeface="Arial Unicode MS"/>
                <a:cs typeface="Arial Unicode MS"/>
              </a:rPr>
              <a:t> </a:t>
            </a:r>
            <a:r>
              <a:rPr lang="sv-SE" sz="1200" b="1" kern="0" err="1">
                <a:solidFill>
                  <a:srgbClr val="000000"/>
                </a:solidFill>
                <a:ea typeface="Arial Unicode MS"/>
                <a:cs typeface="Arial Unicode MS"/>
              </a:rPr>
              <a:t>Buying</a:t>
            </a:r>
            <a:r>
              <a:rPr lang="de-DE" sz="1200" b="1" kern="0">
                <a:solidFill>
                  <a:srgbClr val="000000"/>
                </a:solidFill>
                <a:ea typeface="Arial Unicode MS"/>
                <a:cs typeface="Arial Unicode MS"/>
              </a:rPr>
              <a:t> </a:t>
            </a:r>
            <a:endParaRPr lang="de-DE" sz="1300" b="1" kern="0">
              <a:solidFill>
                <a:srgbClr val="000000"/>
              </a:solidFill>
              <a:ea typeface="Arial Unicode MS"/>
              <a:cs typeface="Arial"/>
            </a:endParaRPr>
          </a:p>
          <a:p>
            <a:pPr algn="ctr" defTabSz="1083721">
              <a:defRPr/>
            </a:pPr>
            <a:endParaRPr lang="de-DE" sz="1300" b="1" kern="0">
              <a:solidFill>
                <a:srgbClr val="4F81BD"/>
              </a:solidFill>
              <a:cs typeface="Arial"/>
            </a:endParaRPr>
          </a:p>
        </p:txBody>
      </p:sp>
      <p:sp>
        <p:nvSpPr>
          <p:cNvPr id="55" name="AutoShape 21">
            <a:extLst>
              <a:ext uri="{FF2B5EF4-FFF2-40B4-BE49-F238E27FC236}">
                <a16:creationId xmlns:a16="http://schemas.microsoft.com/office/drawing/2014/main" id="{7EA23F6D-AFC5-417D-BD02-9DE13EA025EB}"/>
              </a:ext>
            </a:extLst>
          </p:cNvPr>
          <p:cNvSpPr>
            <a:spLocks noChangeArrowheads="1"/>
          </p:cNvSpPr>
          <p:nvPr/>
        </p:nvSpPr>
        <p:spPr bwMode="auto">
          <a:xfrm rot="5400000">
            <a:off x="7156988" y="2787713"/>
            <a:ext cx="532999" cy="353746"/>
          </a:xfrm>
          <a:prstGeom prst="rightArrow">
            <a:avLst>
              <a:gd name="adj1" fmla="val 50000"/>
              <a:gd name="adj2" fmla="val 62581"/>
            </a:avLst>
          </a:prstGeom>
          <a:solidFill>
            <a:srgbClr val="92D050"/>
          </a:solidFill>
          <a:ln w="6350" cap="flat" cmpd="sng" algn="ctr">
            <a:solidFill>
              <a:sysClr val="windowText" lastClr="000000"/>
            </a:solid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81" name="AutoShape 21">
            <a:extLst>
              <a:ext uri="{FF2B5EF4-FFF2-40B4-BE49-F238E27FC236}">
                <a16:creationId xmlns:a16="http://schemas.microsoft.com/office/drawing/2014/main" id="{CCAE3EA1-E226-4567-88B7-DF519E94ADD3}"/>
              </a:ext>
            </a:extLst>
          </p:cNvPr>
          <p:cNvSpPr>
            <a:spLocks noChangeArrowheads="1"/>
          </p:cNvSpPr>
          <p:nvPr/>
        </p:nvSpPr>
        <p:spPr bwMode="auto">
          <a:xfrm rot="5400000">
            <a:off x="10418387" y="2591608"/>
            <a:ext cx="661838" cy="417249"/>
          </a:xfrm>
          <a:prstGeom prst="rightArrow">
            <a:avLst>
              <a:gd name="adj1" fmla="val 50000"/>
              <a:gd name="adj2" fmla="val 62581"/>
            </a:avLst>
          </a:prstGeom>
          <a:solidFill>
            <a:srgbClr val="FBEF05"/>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defRPr/>
            </a:pPr>
            <a:endParaRPr lang="en-US" sz="2097" kern="0">
              <a:solidFill>
                <a:sysClr val="window" lastClr="FFFFFF"/>
              </a:solidFill>
            </a:endParaRPr>
          </a:p>
        </p:txBody>
      </p:sp>
      <p:sp>
        <p:nvSpPr>
          <p:cNvPr id="82" name="Rectangle 31">
            <a:extLst>
              <a:ext uri="{FF2B5EF4-FFF2-40B4-BE49-F238E27FC236}">
                <a16:creationId xmlns:a16="http://schemas.microsoft.com/office/drawing/2014/main" id="{B303F246-379E-4D72-AE95-DE10F62A16A7}"/>
              </a:ext>
            </a:extLst>
          </p:cNvPr>
          <p:cNvSpPr>
            <a:spLocks noChangeArrowheads="1"/>
          </p:cNvSpPr>
          <p:nvPr/>
        </p:nvSpPr>
        <p:spPr bwMode="auto">
          <a:xfrm>
            <a:off x="9703079" y="1785651"/>
            <a:ext cx="2092449" cy="573676"/>
          </a:xfrm>
          <a:prstGeom prst="rect">
            <a:avLst/>
          </a:prstGeom>
          <a:solidFill>
            <a:sysClr val="window" lastClr="FFFFFF"/>
          </a:solidFill>
          <a:ln w="25400" cap="flat" cmpd="sng" algn="ctr">
            <a:solidFill>
              <a:sysClr val="window" lastClr="FFFFFF"/>
            </a:solidFill>
            <a:prstDash val="solid"/>
          </a:ln>
          <a:effectLst/>
        </p:spPr>
        <p:txBody>
          <a:bodyPr anchor="t"/>
          <a:lstStyle/>
          <a:p>
            <a:pPr algn="ctr" defTabSz="1083721">
              <a:defRPr/>
            </a:pPr>
            <a:r>
              <a:rPr lang="sv-SE" sz="1200" b="1" kern="0">
                <a:solidFill>
                  <a:prstClr val="black"/>
                </a:solidFill>
                <a:ea typeface="Arial Unicode MS" pitchFamily="34" charset="-128"/>
                <a:cs typeface="Arial Unicode MS" pitchFamily="34" charset="-128"/>
              </a:rPr>
              <a:t>SpotBuy </a:t>
            </a:r>
          </a:p>
          <a:p>
            <a:pPr algn="ctr" defTabSz="1083721">
              <a:defRPr/>
            </a:pPr>
            <a:r>
              <a:rPr lang="sv-SE" sz="1200" kern="0">
                <a:solidFill>
                  <a:prstClr val="black"/>
                </a:solidFill>
                <a:ea typeface="Arial Unicode MS" pitchFamily="34" charset="-128"/>
                <a:cs typeface="Arial Unicode MS" pitchFamily="34" charset="-128"/>
              </a:rPr>
              <a:t>(external marketplaces, Amazon, eBay etc</a:t>
            </a:r>
            <a:r>
              <a:rPr lang="sv-SE" sz="1200" b="1" kern="0">
                <a:solidFill>
                  <a:prstClr val="black"/>
                </a:solidFill>
                <a:ea typeface="Arial Unicode MS" pitchFamily="34" charset="-128"/>
                <a:cs typeface="Arial Unicode MS" pitchFamily="34" charset="-128"/>
              </a:rPr>
              <a:t>)</a:t>
            </a:r>
            <a:r>
              <a:rPr lang="de-DE" sz="1200" b="1" kern="0">
                <a:solidFill>
                  <a:prstClr val="black"/>
                </a:solidFill>
                <a:ea typeface="Arial Unicode MS" pitchFamily="34" charset="-128"/>
                <a:cs typeface="Arial Unicode MS" pitchFamily="34" charset="-128"/>
              </a:rPr>
              <a:t> </a:t>
            </a:r>
            <a:endParaRPr lang="de-DE" sz="1300" b="1" kern="0">
              <a:solidFill>
                <a:srgbClr val="4F81BD">
                  <a:lumMod val="50000"/>
                </a:srgbClr>
              </a:solidFill>
            </a:endParaRPr>
          </a:p>
          <a:p>
            <a:pPr algn="ctr" defTabSz="1083721">
              <a:defRPr/>
            </a:pPr>
            <a:endParaRPr lang="de-DE" sz="1300" b="1" kern="0">
              <a:solidFill>
                <a:srgbClr val="4F81BD">
                  <a:lumMod val="50000"/>
                </a:srgbClr>
              </a:solidFill>
            </a:endParaRPr>
          </a:p>
        </p:txBody>
      </p:sp>
      <p:sp>
        <p:nvSpPr>
          <p:cNvPr id="83" name="Oval 82">
            <a:extLst>
              <a:ext uri="{FF2B5EF4-FFF2-40B4-BE49-F238E27FC236}">
                <a16:creationId xmlns:a16="http://schemas.microsoft.com/office/drawing/2014/main" id="{BAD719DC-A224-49E3-83D6-8F0E0CE1791F}"/>
              </a:ext>
            </a:extLst>
          </p:cNvPr>
          <p:cNvSpPr/>
          <p:nvPr/>
        </p:nvSpPr>
        <p:spPr bwMode="gray">
          <a:xfrm>
            <a:off x="10482732" y="1207895"/>
            <a:ext cx="558989" cy="525067"/>
          </a:xfrm>
          <a:prstGeom prst="ellipse">
            <a:avLst/>
          </a:prstGeom>
          <a:solidFill>
            <a:schemeClr val="accent3"/>
          </a:solidFill>
          <a:ln w="6350" algn="ctr">
            <a:solidFill>
              <a:schemeClr val="tx1"/>
            </a:solidFill>
            <a:miter lim="800000"/>
            <a:headEnd/>
            <a:tailEnd/>
          </a:ln>
        </p:spPr>
        <p:txBody>
          <a:bodyPr lIns="107054" tIns="85644" rIns="107054" bIns="85644" anchor="ctr"/>
          <a:lstStyle/>
          <a:p>
            <a:pPr algn="ctr" defTabSz="1087579">
              <a:spcBef>
                <a:spcPct val="50000"/>
              </a:spcBef>
              <a:buClr>
                <a:srgbClr val="F0AB00"/>
              </a:buClr>
              <a:buSzPct val="80000"/>
              <a:defRPr/>
            </a:pPr>
            <a:r>
              <a:rPr lang="sv-SE" sz="2596" b="1" kern="0">
                <a:solidFill>
                  <a:srgbClr val="FFFFFF"/>
                </a:solidFill>
                <a:ea typeface="Arial Unicode MS" pitchFamily="34" charset="-128"/>
                <a:cs typeface="Arial Unicode MS" pitchFamily="34" charset="-128"/>
              </a:rPr>
              <a:t>4</a:t>
            </a:r>
          </a:p>
        </p:txBody>
      </p:sp>
      <p:sp>
        <p:nvSpPr>
          <p:cNvPr id="84" name="Rectangle 4">
            <a:extLst>
              <a:ext uri="{FF2B5EF4-FFF2-40B4-BE49-F238E27FC236}">
                <a16:creationId xmlns:a16="http://schemas.microsoft.com/office/drawing/2014/main" id="{0520D3DA-9B94-4514-884C-C2279BE48F3E}"/>
              </a:ext>
            </a:extLst>
          </p:cNvPr>
          <p:cNvSpPr>
            <a:spLocks noChangeArrowheads="1"/>
          </p:cNvSpPr>
          <p:nvPr/>
        </p:nvSpPr>
        <p:spPr bwMode="auto">
          <a:xfrm>
            <a:off x="6846871" y="5882467"/>
            <a:ext cx="1824252" cy="144354"/>
          </a:xfrm>
          <a:prstGeom prst="rect">
            <a:avLst/>
          </a:prstGeom>
          <a:noFill/>
          <a:ln w="9525">
            <a:noFill/>
            <a:miter lim="800000"/>
            <a:headEnd/>
            <a:tailEnd/>
          </a:ln>
        </p:spPr>
        <p:txBody>
          <a:bodyPr lIns="107599" tIns="54743" rIns="107599" bIns="54743"/>
          <a:lstStyle/>
          <a:p>
            <a:pPr algn="ctr" defTabSz="1083721">
              <a:defRPr/>
            </a:pPr>
            <a:r>
              <a:rPr lang="de-DE" sz="1200" err="1">
                <a:solidFill>
                  <a:srgbClr val="000000"/>
                </a:solidFill>
              </a:rPr>
              <a:t>Buyer</a:t>
            </a:r>
            <a:r>
              <a:rPr lang="de-DE" sz="1200">
                <a:solidFill>
                  <a:srgbClr val="000000"/>
                </a:solidFill>
              </a:rPr>
              <a:t> </a:t>
            </a:r>
          </a:p>
          <a:p>
            <a:pPr algn="ctr" defTabSz="1083721">
              <a:defRPr/>
            </a:pPr>
            <a:r>
              <a:rPr lang="de-DE" sz="1200" err="1">
                <a:solidFill>
                  <a:srgbClr val="000000"/>
                </a:solidFill>
              </a:rPr>
              <a:t>Managed</a:t>
            </a:r>
            <a:endParaRPr lang="de-DE" sz="1200">
              <a:solidFill>
                <a:srgbClr val="000000"/>
              </a:solidFill>
            </a:endParaRPr>
          </a:p>
        </p:txBody>
      </p:sp>
      <p:grpSp>
        <p:nvGrpSpPr>
          <p:cNvPr id="3" name="Group 2">
            <a:extLst>
              <a:ext uri="{FF2B5EF4-FFF2-40B4-BE49-F238E27FC236}">
                <a16:creationId xmlns:a16="http://schemas.microsoft.com/office/drawing/2014/main" id="{9B7681AE-6713-4136-8FE6-DA4FBF990C77}"/>
              </a:ext>
            </a:extLst>
          </p:cNvPr>
          <p:cNvGrpSpPr/>
          <p:nvPr/>
        </p:nvGrpSpPr>
        <p:grpSpPr>
          <a:xfrm>
            <a:off x="1275324" y="5581411"/>
            <a:ext cx="739968" cy="602114"/>
            <a:chOff x="1113151" y="5303627"/>
            <a:chExt cx="750866" cy="601920"/>
          </a:xfrm>
        </p:grpSpPr>
        <p:grpSp>
          <p:nvGrpSpPr>
            <p:cNvPr id="66" name="Group 65">
              <a:extLst>
                <a:ext uri="{FF2B5EF4-FFF2-40B4-BE49-F238E27FC236}">
                  <a16:creationId xmlns:a16="http://schemas.microsoft.com/office/drawing/2014/main" id="{71465647-2A16-4E50-952C-A4B1A0866C98}"/>
                </a:ext>
              </a:extLst>
            </p:cNvPr>
            <p:cNvGrpSpPr/>
            <p:nvPr/>
          </p:nvGrpSpPr>
          <p:grpSpPr>
            <a:xfrm>
              <a:off x="1113151" y="5303627"/>
              <a:ext cx="569127" cy="524153"/>
              <a:chOff x="1086051" y="5400365"/>
              <a:chExt cx="731086" cy="716080"/>
            </a:xfrm>
          </p:grpSpPr>
          <p:pic>
            <p:nvPicPr>
              <p:cNvPr id="67" name="Picture 31" descr="http://db.cse.ohio-state.edu/images/db.png">
                <a:extLst>
                  <a:ext uri="{FF2B5EF4-FFF2-40B4-BE49-F238E27FC236}">
                    <a16:creationId xmlns:a16="http://schemas.microsoft.com/office/drawing/2014/main" id="{4F823758-4BBA-4800-8C65-1ABA25AC91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6051" y="5400365"/>
                <a:ext cx="544114" cy="65073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1" descr="http://db.cse.ohio-state.edu/images/db.png">
                <a:extLst>
                  <a:ext uri="{FF2B5EF4-FFF2-40B4-BE49-F238E27FC236}">
                    <a16:creationId xmlns:a16="http://schemas.microsoft.com/office/drawing/2014/main" id="{B5445DF2-B502-4B39-B70C-075582528F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3023" y="5609590"/>
                <a:ext cx="544114" cy="50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71" name="Picture 70" descr="SAP_grad_R_pref.png">
              <a:extLst>
                <a:ext uri="{FF2B5EF4-FFF2-40B4-BE49-F238E27FC236}">
                  <a16:creationId xmlns:a16="http://schemas.microsoft.com/office/drawing/2014/main" id="{C9A7D74C-5A01-4D85-AEE7-22C0CC17E6C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09386" y="5679737"/>
              <a:ext cx="454631" cy="225810"/>
            </a:xfrm>
            <a:prstGeom prst="rect">
              <a:avLst/>
            </a:prstGeom>
            <a:noFill/>
            <a:ln>
              <a:noFill/>
            </a:ln>
          </p:spPr>
        </p:pic>
      </p:grpSp>
      <p:sp>
        <p:nvSpPr>
          <p:cNvPr id="72" name="AutoShape 21">
            <a:extLst>
              <a:ext uri="{FF2B5EF4-FFF2-40B4-BE49-F238E27FC236}">
                <a16:creationId xmlns:a16="http://schemas.microsoft.com/office/drawing/2014/main" id="{DB266BB4-D769-40AC-A2A2-EED7730D2C0F}"/>
              </a:ext>
            </a:extLst>
          </p:cNvPr>
          <p:cNvSpPr>
            <a:spLocks noChangeArrowheads="1"/>
          </p:cNvSpPr>
          <p:nvPr/>
        </p:nvSpPr>
        <p:spPr bwMode="auto">
          <a:xfrm rot="5400000">
            <a:off x="10413239" y="4851207"/>
            <a:ext cx="697976" cy="353749"/>
          </a:xfrm>
          <a:prstGeom prst="rightArrow">
            <a:avLst>
              <a:gd name="adj1" fmla="val 50000"/>
              <a:gd name="adj2" fmla="val 62581"/>
            </a:avLst>
          </a:prstGeom>
          <a:solidFill>
            <a:srgbClr val="92D050"/>
          </a:solidFill>
          <a:ln w="6350" cap="flat" cmpd="sng" algn="ctr">
            <a:noFill/>
            <a:prstDash val="solid"/>
          </a:ln>
          <a:effectLst>
            <a:outerShdw blurRad="50800" dist="38100" dir="2700000" algn="tl" rotWithShape="0">
              <a:prstClr val="black">
                <a:alpha val="40000"/>
              </a:prstClr>
            </a:outerShdw>
          </a:effectLst>
        </p:spPr>
        <p:txBody>
          <a:bodyPr lIns="108733" tIns="54365" rIns="108733" bIns="54365" anchor="ctr"/>
          <a:lstStyle/>
          <a:p>
            <a:pPr algn="ctr" defTabSz="1083721"/>
            <a:endParaRPr lang="en-US" sz="2097" kern="0">
              <a:solidFill>
                <a:sysClr val="window" lastClr="FFFFFF"/>
              </a:solidFill>
            </a:endParaRPr>
          </a:p>
        </p:txBody>
      </p:sp>
      <p:sp>
        <p:nvSpPr>
          <p:cNvPr id="75" name="Rectangle 4">
            <a:extLst>
              <a:ext uri="{FF2B5EF4-FFF2-40B4-BE49-F238E27FC236}">
                <a16:creationId xmlns:a16="http://schemas.microsoft.com/office/drawing/2014/main" id="{717A4EAB-9511-45FC-9FE7-3FEA0B8A43CF}"/>
              </a:ext>
            </a:extLst>
          </p:cNvPr>
          <p:cNvSpPr>
            <a:spLocks noChangeArrowheads="1"/>
          </p:cNvSpPr>
          <p:nvPr/>
        </p:nvSpPr>
        <p:spPr bwMode="auto">
          <a:xfrm>
            <a:off x="10014797" y="5378035"/>
            <a:ext cx="2206482" cy="256393"/>
          </a:xfrm>
          <a:prstGeom prst="rect">
            <a:avLst/>
          </a:prstGeom>
          <a:noFill/>
          <a:ln w="9525">
            <a:noFill/>
            <a:miter lim="800000"/>
            <a:headEnd/>
            <a:tailEnd/>
          </a:ln>
        </p:spPr>
        <p:txBody>
          <a:bodyPr lIns="107627" tIns="54757" rIns="107627" bIns="54757"/>
          <a:lstStyle/>
          <a:p>
            <a:pPr defTabSz="1084046" fontAlgn="base">
              <a:spcAft>
                <a:spcPct val="0"/>
              </a:spcAft>
              <a:defRPr/>
            </a:pPr>
            <a:r>
              <a:rPr lang="sv-SE" sz="1200">
                <a:solidFill>
                  <a:srgbClr val="000000"/>
                </a:solidFill>
              </a:rPr>
              <a:t>  PO               Inventory PO</a:t>
            </a:r>
            <a:endParaRPr lang="de-DE" sz="1200">
              <a:solidFill>
                <a:srgbClr val="000000"/>
              </a:solidFill>
            </a:endParaRPr>
          </a:p>
        </p:txBody>
      </p:sp>
      <p:pic>
        <p:nvPicPr>
          <p:cNvPr id="76" name="Picture 31" descr="http://db.cse.ohio-state.edu/images/db.png">
            <a:extLst>
              <a:ext uri="{FF2B5EF4-FFF2-40B4-BE49-F238E27FC236}">
                <a16:creationId xmlns:a16="http://schemas.microsoft.com/office/drawing/2014/main" id="{43E7ABFE-2A5A-43FE-9846-6337941667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92262" y="5689071"/>
            <a:ext cx="543646" cy="573811"/>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14">
            <a:extLst>
              <a:ext uri="{FF2B5EF4-FFF2-40B4-BE49-F238E27FC236}">
                <a16:creationId xmlns:a16="http://schemas.microsoft.com/office/drawing/2014/main" id="{1A83A92A-027E-4D5F-9609-C5F630355B1F}"/>
              </a:ext>
            </a:extLst>
          </p:cNvPr>
          <p:cNvSpPr>
            <a:spLocks noChangeArrowheads="1"/>
          </p:cNvSpPr>
          <p:nvPr/>
        </p:nvSpPr>
        <p:spPr bwMode="auto">
          <a:xfrm>
            <a:off x="964436" y="5273243"/>
            <a:ext cx="1353118" cy="184618"/>
          </a:xfrm>
          <a:prstGeom prst="rect">
            <a:avLst/>
          </a:prstGeom>
          <a:noFill/>
          <a:ln w="9525">
            <a:noFill/>
            <a:miter lim="800000"/>
            <a:headEnd/>
            <a:tailEnd/>
          </a:ln>
          <a:effectLst/>
        </p:spPr>
        <p:txBody>
          <a:bodyPr wrap="square" lIns="0" tIns="0" rIns="0" bIns="0">
            <a:spAutoFit/>
          </a:bodyPr>
          <a:lstStyle/>
          <a:p>
            <a:pPr algn="ctr" defTabSz="1084263" fontAlgn="base">
              <a:spcBef>
                <a:spcPct val="0"/>
              </a:spcBef>
              <a:spcAft>
                <a:spcPct val="0"/>
              </a:spcAft>
              <a:defRPr/>
            </a:pPr>
            <a:r>
              <a:rPr lang="de-DE" sz="1200">
                <a:solidFill>
                  <a:prstClr val="black"/>
                </a:solidFill>
                <a:cs typeface="Arial" charset="0"/>
              </a:rPr>
              <a:t>ERP Item Masters</a:t>
            </a:r>
          </a:p>
        </p:txBody>
      </p:sp>
      <p:pic>
        <p:nvPicPr>
          <p:cNvPr id="80" name="Picture 2">
            <a:extLst>
              <a:ext uri="{FF2B5EF4-FFF2-40B4-BE49-F238E27FC236}">
                <a16:creationId xmlns:a16="http://schemas.microsoft.com/office/drawing/2014/main" id="{28169A8E-D712-4D2A-9AAC-83C687D38B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73535" y="5658895"/>
            <a:ext cx="873287" cy="62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76">
            <a:extLst>
              <a:ext uri="{FF2B5EF4-FFF2-40B4-BE49-F238E27FC236}">
                <a16:creationId xmlns:a16="http://schemas.microsoft.com/office/drawing/2014/main" id="{D51FA68D-A453-476C-BA69-21A242EA5BCB}"/>
              </a:ext>
            </a:extLst>
          </p:cNvPr>
          <p:cNvPicPr>
            <a:picLocks noChangeAspect="1"/>
          </p:cNvPicPr>
          <p:nvPr/>
        </p:nvPicPr>
        <p:blipFill>
          <a:blip r:embed="rId18"/>
          <a:stretch>
            <a:fillRect/>
          </a:stretch>
        </p:blipFill>
        <p:spPr>
          <a:xfrm>
            <a:off x="9862746" y="3489760"/>
            <a:ext cx="1798967" cy="101191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0" name="Rectangle 14">
            <a:extLst>
              <a:ext uri="{FF2B5EF4-FFF2-40B4-BE49-F238E27FC236}">
                <a16:creationId xmlns:a16="http://schemas.microsoft.com/office/drawing/2014/main" id="{7A683A39-06B7-42CF-8FB7-706A897BB8A1}"/>
              </a:ext>
            </a:extLst>
          </p:cNvPr>
          <p:cNvSpPr>
            <a:spLocks noChangeArrowheads="1"/>
          </p:cNvSpPr>
          <p:nvPr/>
        </p:nvSpPr>
        <p:spPr bwMode="auto">
          <a:xfrm>
            <a:off x="10043672" y="3222297"/>
            <a:ext cx="1367400" cy="20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84263">
              <a:defRPr>
                <a:solidFill>
                  <a:schemeClr val="tx1"/>
                </a:solidFill>
                <a:latin typeface="Arial" panose="020B0604020202020204" pitchFamily="34" charset="0"/>
                <a:cs typeface="Arial" panose="020B0604020202020204" pitchFamily="34" charset="0"/>
              </a:defRPr>
            </a:lvl1pPr>
            <a:lvl2pPr marL="742950" indent="-285750" defTabSz="1084263">
              <a:defRPr>
                <a:solidFill>
                  <a:schemeClr val="tx1"/>
                </a:solidFill>
                <a:latin typeface="Arial" panose="020B0604020202020204" pitchFamily="34" charset="0"/>
                <a:cs typeface="Arial" panose="020B0604020202020204" pitchFamily="34" charset="0"/>
              </a:defRPr>
            </a:lvl2pPr>
            <a:lvl3pPr marL="1143000" indent="-228600" defTabSz="1084263">
              <a:defRPr>
                <a:solidFill>
                  <a:schemeClr val="tx1"/>
                </a:solidFill>
                <a:latin typeface="Arial" panose="020B0604020202020204" pitchFamily="34" charset="0"/>
                <a:cs typeface="Arial" panose="020B0604020202020204" pitchFamily="34" charset="0"/>
              </a:defRPr>
            </a:lvl3pPr>
            <a:lvl4pPr marL="1600200" indent="-228600" defTabSz="1084263">
              <a:defRPr>
                <a:solidFill>
                  <a:schemeClr val="tx1"/>
                </a:solidFill>
                <a:latin typeface="Arial" panose="020B0604020202020204" pitchFamily="34" charset="0"/>
                <a:cs typeface="Arial" panose="020B0604020202020204" pitchFamily="34" charset="0"/>
              </a:defRPr>
            </a:lvl4pPr>
            <a:lvl5pPr marL="2057400" indent="-228600" defTabSz="1084263">
              <a:defRPr>
                <a:solidFill>
                  <a:schemeClr val="tx1"/>
                </a:solidFill>
                <a:latin typeface="Arial" panose="020B0604020202020204" pitchFamily="34" charset="0"/>
                <a:cs typeface="Arial" panose="020B0604020202020204" pitchFamily="34" charset="0"/>
              </a:defRPr>
            </a:lvl5pPr>
            <a:lvl6pPr marL="25146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084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83396">
              <a:defRPr/>
            </a:pPr>
            <a:r>
              <a:rPr lang="de-DE" altLang="sv-SE" sz="1300" b="1" err="1">
                <a:solidFill>
                  <a:srgbClr val="000000"/>
                </a:solidFill>
                <a:latin typeface="+mn-lt"/>
              </a:rPr>
              <a:t>Guided</a:t>
            </a:r>
            <a:r>
              <a:rPr lang="de-DE" altLang="sv-SE" sz="1300" b="1">
                <a:solidFill>
                  <a:srgbClr val="000000"/>
                </a:solidFill>
                <a:latin typeface="+mn-lt"/>
              </a:rPr>
              <a:t> </a:t>
            </a:r>
            <a:r>
              <a:rPr lang="de-DE" altLang="sv-SE" sz="1300" b="1" err="1">
                <a:solidFill>
                  <a:srgbClr val="000000"/>
                </a:solidFill>
                <a:latin typeface="+mn-lt"/>
              </a:rPr>
              <a:t>Buying</a:t>
            </a:r>
            <a:endParaRPr lang="de-DE" altLang="sv-SE" sz="1300" b="1">
              <a:solidFill>
                <a:srgbClr val="000000"/>
              </a:solidFill>
              <a:latin typeface="+mn-lt"/>
            </a:endParaRPr>
          </a:p>
        </p:txBody>
      </p:sp>
      <p:pic>
        <p:nvPicPr>
          <p:cNvPr id="91" name="Picture 90">
            <a:extLst>
              <a:ext uri="{FF2B5EF4-FFF2-40B4-BE49-F238E27FC236}">
                <a16:creationId xmlns:a16="http://schemas.microsoft.com/office/drawing/2014/main" id="{9ACEC365-CF4F-4148-BD60-3D8B69E51FF9}"/>
              </a:ext>
            </a:extLst>
          </p:cNvPr>
          <p:cNvPicPr>
            <a:picLocks noChangeAspect="1"/>
          </p:cNvPicPr>
          <p:nvPr/>
        </p:nvPicPr>
        <p:blipFill rotWithShape="1">
          <a:blip r:embed="rId19"/>
          <a:srcRect t="8278" b="69145"/>
          <a:stretch/>
        </p:blipFill>
        <p:spPr>
          <a:xfrm>
            <a:off x="9866123" y="3517613"/>
            <a:ext cx="1727749" cy="260366"/>
          </a:xfrm>
          <a:prstGeom prst="rect">
            <a:avLst/>
          </a:prstGeom>
        </p:spPr>
      </p:pic>
      <p:sp>
        <p:nvSpPr>
          <p:cNvPr id="92" name="Freeform 57">
            <a:extLst>
              <a:ext uri="{FF2B5EF4-FFF2-40B4-BE49-F238E27FC236}">
                <a16:creationId xmlns:a16="http://schemas.microsoft.com/office/drawing/2014/main" id="{28AB2FA0-A040-0847-B431-FEDBD36E7E73}"/>
              </a:ext>
            </a:extLst>
          </p:cNvPr>
          <p:cNvSpPr>
            <a:spLocks noChangeAspect="1"/>
          </p:cNvSpPr>
          <p:nvPr>
            <p:custDataLst>
              <p:tags r:id="rId1"/>
            </p:custDataLst>
          </p:nvPr>
        </p:nvSpPr>
        <p:spPr bwMode="gray">
          <a:xfrm>
            <a:off x="547132" y="183713"/>
            <a:ext cx="1358900" cy="106085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93" name="Rectangle 65">
            <a:extLst>
              <a:ext uri="{FF2B5EF4-FFF2-40B4-BE49-F238E27FC236}">
                <a16:creationId xmlns:a16="http://schemas.microsoft.com/office/drawing/2014/main" id="{FB51723D-FF5D-1D4A-AA5B-3C8027BE0190}"/>
              </a:ext>
            </a:extLst>
          </p:cNvPr>
          <p:cNvSpPr>
            <a:spLocks noChangeAspect="1" noChangeArrowheads="1"/>
          </p:cNvSpPr>
          <p:nvPr>
            <p:custDataLst>
              <p:tags r:id="rId2"/>
            </p:custDataLst>
          </p:nvPr>
        </p:nvSpPr>
        <p:spPr bwMode="gray">
          <a:xfrm>
            <a:off x="589309" y="477978"/>
            <a:ext cx="1316723" cy="484748"/>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ea typeface="+mn-ea"/>
                <a:cs typeface="Arial" pitchFamily="34" charset="0"/>
              </a:rPr>
              <a:t>Buying Channels, Data, Content &amp; Supplier Enablement</a:t>
            </a:r>
          </a:p>
        </p:txBody>
      </p:sp>
      <p:sp>
        <p:nvSpPr>
          <p:cNvPr id="94" name="Oval 69">
            <a:extLst>
              <a:ext uri="{FF2B5EF4-FFF2-40B4-BE49-F238E27FC236}">
                <a16:creationId xmlns:a16="http://schemas.microsoft.com/office/drawing/2014/main" id="{BB8AC2D6-A3F3-434D-A8F6-E3E2FE14E83C}"/>
              </a:ext>
            </a:extLst>
          </p:cNvPr>
          <p:cNvSpPr>
            <a:spLocks noChangeAspect="1" noChangeArrowheads="1"/>
          </p:cNvSpPr>
          <p:nvPr>
            <p:custDataLst>
              <p:tags r:id="rId3"/>
            </p:custDataLst>
          </p:nvPr>
        </p:nvSpPr>
        <p:spPr bwMode="gray">
          <a:xfrm>
            <a:off x="857531" y="86437"/>
            <a:ext cx="271286" cy="271286"/>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Tree>
    <p:extLst>
      <p:ext uri="{BB962C8B-B14F-4D97-AF65-F5344CB8AC3E}">
        <p14:creationId xmlns:p14="http://schemas.microsoft.com/office/powerpoint/2010/main" val="270033159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25738"/>
          <a:stretch/>
        </p:blipFill>
        <p:spPr bwMode="auto">
          <a:xfrm>
            <a:off x="589309" y="2801498"/>
            <a:ext cx="1211796" cy="176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itle 1"/>
          <p:cNvSpPr>
            <a:spLocks noGrp="1"/>
          </p:cNvSpPr>
          <p:nvPr>
            <p:ph type="title"/>
          </p:nvPr>
        </p:nvSpPr>
        <p:spPr>
          <a:xfrm>
            <a:off x="1948209" y="682883"/>
            <a:ext cx="9518400" cy="457200"/>
          </a:xfrm>
        </p:spPr>
        <p:txBody>
          <a:bodyPr>
            <a:normAutofit fontScale="90000"/>
          </a:bodyPr>
          <a:lstStyle/>
          <a:p>
            <a:r>
              <a:rPr lang="en-US" sz="3199">
                <a:latin typeface="+mn-lt"/>
              </a:rPr>
              <a:t>Ariba Network – Supplier Enablement </a:t>
            </a:r>
            <a:br>
              <a:rPr lang="en-US" sz="3199">
                <a:latin typeface="+mn-lt"/>
              </a:rPr>
            </a:br>
            <a:r>
              <a:rPr lang="en-US" sz="1999">
                <a:latin typeface="+mn-lt"/>
              </a:rPr>
              <a:t>Multiple Options for Suppliers</a:t>
            </a:r>
          </a:p>
        </p:txBody>
      </p:sp>
      <p:pic>
        <p:nvPicPr>
          <p:cNvPr id="68" name="Picture 2" descr="C:\Program Files\Microsoft Office\MEDIA\CAGCAT10\j0205462.wmf"/>
          <p:cNvPicPr>
            <a:picLocks noChangeAspect="1" noChangeArrowheads="1"/>
          </p:cNvPicPr>
          <p:nvPr/>
        </p:nvPicPr>
        <p:blipFill>
          <a:blip r:embed="rId7" cstate="print"/>
          <a:srcRect/>
          <a:stretch>
            <a:fillRect/>
          </a:stretch>
        </p:blipFill>
        <p:spPr bwMode="gray">
          <a:xfrm>
            <a:off x="10346948" y="4957937"/>
            <a:ext cx="683420" cy="679984"/>
          </a:xfrm>
          <a:prstGeom prst="rect">
            <a:avLst/>
          </a:prstGeom>
        </p:spPr>
      </p:pic>
      <p:pic>
        <p:nvPicPr>
          <p:cNvPr id="73" name="Picture 2" descr="C:\Program Files\Microsoft Office\MEDIA\CAGCAT10\j0205462.wmf"/>
          <p:cNvPicPr>
            <a:picLocks noChangeAspect="1" noChangeArrowheads="1"/>
          </p:cNvPicPr>
          <p:nvPr/>
        </p:nvPicPr>
        <p:blipFill>
          <a:blip r:embed="rId7" cstate="print"/>
          <a:srcRect/>
          <a:stretch>
            <a:fillRect/>
          </a:stretch>
        </p:blipFill>
        <p:spPr bwMode="gray">
          <a:xfrm>
            <a:off x="10205476" y="2598739"/>
            <a:ext cx="796718" cy="793543"/>
          </a:xfrm>
          <a:prstGeom prst="rect">
            <a:avLst/>
          </a:prstGeom>
        </p:spPr>
      </p:pic>
      <p:pic>
        <p:nvPicPr>
          <p:cNvPr id="74" name="Picture 2" descr="C:\Program Files\Microsoft Office\MEDIA\CAGCAT10\j0205462.wmf"/>
          <p:cNvPicPr>
            <a:picLocks noChangeAspect="1" noChangeArrowheads="1"/>
          </p:cNvPicPr>
          <p:nvPr/>
        </p:nvPicPr>
        <p:blipFill>
          <a:blip r:embed="rId7" cstate="print"/>
          <a:srcRect/>
          <a:stretch>
            <a:fillRect/>
          </a:stretch>
        </p:blipFill>
        <p:spPr bwMode="gray">
          <a:xfrm>
            <a:off x="10407302" y="4006149"/>
            <a:ext cx="682447" cy="679273"/>
          </a:xfrm>
          <a:prstGeom prst="rect">
            <a:avLst/>
          </a:prstGeom>
        </p:spPr>
      </p:pic>
      <p:pic>
        <p:nvPicPr>
          <p:cNvPr id="75" name="Picture 2" descr="C:\Program Files\Microsoft Office\MEDIA\CAGCAT10\j0205462.wmf"/>
          <p:cNvPicPr>
            <a:picLocks noChangeAspect="1" noChangeArrowheads="1"/>
          </p:cNvPicPr>
          <p:nvPr/>
        </p:nvPicPr>
        <p:blipFill>
          <a:blip r:embed="rId7" cstate="print"/>
          <a:srcRect/>
          <a:stretch>
            <a:fillRect/>
          </a:stretch>
        </p:blipFill>
        <p:spPr bwMode="gray">
          <a:xfrm>
            <a:off x="9606748" y="5664286"/>
            <a:ext cx="682447" cy="679273"/>
          </a:xfrm>
          <a:prstGeom prst="rect">
            <a:avLst/>
          </a:prstGeom>
        </p:spPr>
      </p:pic>
      <p:pic>
        <p:nvPicPr>
          <p:cNvPr id="76" name="Picture 2" descr="C:\Program Files\Microsoft Office\MEDIA\CAGCAT10\j0205462.wmf"/>
          <p:cNvPicPr>
            <a:picLocks noChangeAspect="1" noChangeArrowheads="1"/>
          </p:cNvPicPr>
          <p:nvPr/>
        </p:nvPicPr>
        <p:blipFill>
          <a:blip r:embed="rId7" cstate="print"/>
          <a:srcRect/>
          <a:stretch>
            <a:fillRect/>
          </a:stretch>
        </p:blipFill>
        <p:spPr bwMode="gray">
          <a:xfrm>
            <a:off x="10761655" y="1736082"/>
            <a:ext cx="796718" cy="791956"/>
          </a:xfrm>
          <a:prstGeom prst="rect">
            <a:avLst/>
          </a:prstGeom>
        </p:spPr>
      </p:pic>
      <p:sp>
        <p:nvSpPr>
          <p:cNvPr id="77" name="TextBox 76"/>
          <p:cNvSpPr txBox="1"/>
          <p:nvPr/>
        </p:nvSpPr>
        <p:spPr>
          <a:xfrm>
            <a:off x="10305471" y="5469772"/>
            <a:ext cx="848843"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Seller ERP</a:t>
            </a:r>
          </a:p>
        </p:txBody>
      </p:sp>
      <p:sp>
        <p:nvSpPr>
          <p:cNvPr id="80" name="TextBox 79"/>
          <p:cNvSpPr txBox="1"/>
          <p:nvPr/>
        </p:nvSpPr>
        <p:spPr>
          <a:xfrm>
            <a:off x="9612728" y="6215934"/>
            <a:ext cx="905447"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Seller ERP</a:t>
            </a:r>
          </a:p>
        </p:txBody>
      </p:sp>
      <p:sp>
        <p:nvSpPr>
          <p:cNvPr id="82" name="TextBox 81"/>
          <p:cNvSpPr txBox="1"/>
          <p:nvPr/>
        </p:nvSpPr>
        <p:spPr>
          <a:xfrm>
            <a:off x="10795254" y="2408118"/>
            <a:ext cx="77309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Seller</a:t>
            </a:r>
          </a:p>
        </p:txBody>
      </p:sp>
      <p:sp>
        <p:nvSpPr>
          <p:cNvPr id="83" name="TextBox 82"/>
          <p:cNvSpPr txBox="1"/>
          <p:nvPr/>
        </p:nvSpPr>
        <p:spPr>
          <a:xfrm>
            <a:off x="10307327" y="4556495"/>
            <a:ext cx="1083577"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Seller ERP</a:t>
            </a:r>
          </a:p>
        </p:txBody>
      </p:sp>
      <p:sp>
        <p:nvSpPr>
          <p:cNvPr id="84" name="TextBox 83"/>
          <p:cNvSpPr txBox="1"/>
          <p:nvPr/>
        </p:nvSpPr>
        <p:spPr>
          <a:xfrm>
            <a:off x="9396573" y="4301460"/>
            <a:ext cx="532434" cy="215388"/>
          </a:xfrm>
          <a:prstGeom prst="rect">
            <a:avLst/>
          </a:prstGeom>
          <a:noFill/>
        </p:spPr>
        <p:txBody>
          <a:bodyPr wrap="square" lIns="0" tIns="0" rIns="0" bIns="0" rtlCol="0">
            <a:spAutoFit/>
          </a:bodyPr>
          <a:lstStyle/>
          <a:p>
            <a:pPr defTabSz="914126" fontAlgn="base">
              <a:spcBef>
                <a:spcPct val="50000"/>
              </a:spcBef>
              <a:spcAft>
                <a:spcPct val="0"/>
              </a:spcAft>
              <a:buClr>
                <a:srgbClr val="F0AB00"/>
              </a:buClr>
              <a:buSzPct val="80000"/>
            </a:pPr>
            <a:r>
              <a:rPr lang="en-US" sz="1400" b="1" kern="0">
                <a:solidFill>
                  <a:srgbClr val="0076CB"/>
                </a:solidFill>
                <a:latin typeface="SAP Sans 2007 Light" pitchFamily="18" charset="0"/>
                <a:ea typeface="Arial Unicode MS" pitchFamily="34" charset="-128"/>
                <a:cs typeface="Arial Unicode MS" pitchFamily="34" charset="-128"/>
              </a:rPr>
              <a:t>cXML</a:t>
            </a:r>
          </a:p>
        </p:txBody>
      </p:sp>
      <p:sp>
        <p:nvSpPr>
          <p:cNvPr id="86" name="TextBox 85"/>
          <p:cNvSpPr txBox="1"/>
          <p:nvPr/>
        </p:nvSpPr>
        <p:spPr>
          <a:xfrm>
            <a:off x="9231047" y="5032250"/>
            <a:ext cx="420987" cy="215388"/>
          </a:xfrm>
          <a:prstGeom prst="rect">
            <a:avLst/>
          </a:prstGeom>
          <a:noFill/>
        </p:spPr>
        <p:txBody>
          <a:bodyPr wrap="square" lIns="0" tIns="0" rIns="0" bIns="0" rtlCol="0">
            <a:spAutoFit/>
          </a:bodyPr>
          <a:lstStyle/>
          <a:p>
            <a:pPr defTabSz="914126" fontAlgn="base">
              <a:spcBef>
                <a:spcPct val="50000"/>
              </a:spcBef>
              <a:spcAft>
                <a:spcPct val="0"/>
              </a:spcAft>
              <a:buClr>
                <a:srgbClr val="F0AB00"/>
              </a:buClr>
              <a:buSzPct val="80000"/>
            </a:pPr>
            <a:r>
              <a:rPr lang="en-US" sz="1400" b="1" kern="0">
                <a:solidFill>
                  <a:srgbClr val="0076CB"/>
                </a:solidFill>
                <a:latin typeface="SAP Sans 2007 Light" pitchFamily="18" charset="0"/>
                <a:ea typeface="Arial Unicode MS" pitchFamily="34" charset="-128"/>
                <a:cs typeface="Arial Unicode MS" pitchFamily="34" charset="-128"/>
              </a:rPr>
              <a:t>EDI</a:t>
            </a:r>
          </a:p>
        </p:txBody>
      </p:sp>
      <p:sp>
        <p:nvSpPr>
          <p:cNvPr id="87" name="TextBox 86"/>
          <p:cNvSpPr txBox="1"/>
          <p:nvPr/>
        </p:nvSpPr>
        <p:spPr>
          <a:xfrm>
            <a:off x="8781536" y="5739009"/>
            <a:ext cx="635959" cy="215388"/>
          </a:xfrm>
          <a:prstGeom prst="rect">
            <a:avLst/>
          </a:prstGeom>
          <a:noFill/>
        </p:spPr>
        <p:txBody>
          <a:bodyPr wrap="square" lIns="0" tIns="0" rIns="0" bIns="0" rtlCol="0">
            <a:spAutoFit/>
          </a:bodyPr>
          <a:lstStyle/>
          <a:p>
            <a:pPr defTabSz="914126" fontAlgn="base">
              <a:spcBef>
                <a:spcPct val="50000"/>
              </a:spcBef>
              <a:spcAft>
                <a:spcPct val="0"/>
              </a:spcAft>
              <a:buClr>
                <a:srgbClr val="F0AB00"/>
              </a:buClr>
              <a:buSzPct val="80000"/>
            </a:pPr>
            <a:r>
              <a:rPr lang="en-US" sz="1400" b="1" kern="0">
                <a:solidFill>
                  <a:srgbClr val="0076CB"/>
                </a:solidFill>
                <a:latin typeface="SAP Sans 2007 Light" pitchFamily="18" charset="0"/>
                <a:ea typeface="Arial Unicode MS" pitchFamily="34" charset="-128"/>
                <a:cs typeface="Arial Unicode MS" pitchFamily="34" charset="-128"/>
              </a:rPr>
              <a:t>CSV</a:t>
            </a:r>
          </a:p>
        </p:txBody>
      </p:sp>
      <p:sp>
        <p:nvSpPr>
          <p:cNvPr id="88" name="TextBox 87"/>
          <p:cNvSpPr txBox="1"/>
          <p:nvPr/>
        </p:nvSpPr>
        <p:spPr>
          <a:xfrm>
            <a:off x="8925454" y="1818407"/>
            <a:ext cx="1807064" cy="400006"/>
          </a:xfrm>
          <a:prstGeom prst="rect">
            <a:avLst/>
          </a:prstGeom>
          <a:noFill/>
        </p:spPr>
        <p:txBody>
          <a:bodyPr wrap="square" lIns="0" tIns="0" rIns="0" bIns="0" rtlCol="0">
            <a:spAutoFit/>
          </a:bodyPr>
          <a:lstStyle/>
          <a:p>
            <a:pPr defTabSz="914126" fontAlgn="base">
              <a:spcBef>
                <a:spcPts val="300"/>
              </a:spcBef>
              <a:spcAft>
                <a:spcPct val="0"/>
              </a:spcAft>
              <a:buClr>
                <a:srgbClr val="F0AB00"/>
              </a:buClr>
              <a:buSzPct val="80000"/>
            </a:pPr>
            <a:r>
              <a:rPr lang="en-US" sz="1300" b="1" kern="0">
                <a:solidFill>
                  <a:srgbClr val="0076CB"/>
                </a:solidFill>
                <a:latin typeface="SAP Sans 2007 Light" pitchFamily="18" charset="0"/>
                <a:ea typeface="Arial Unicode MS" pitchFamily="34" charset="-128"/>
                <a:cs typeface="Arial Unicode MS" pitchFamily="34" charset="-128"/>
              </a:rPr>
              <a:t>POs via </a:t>
            </a:r>
            <a:br>
              <a:rPr lang="en-US" sz="1300" b="1" kern="0">
                <a:solidFill>
                  <a:srgbClr val="0076CB"/>
                </a:solidFill>
                <a:latin typeface="SAP Sans 2007 Light" pitchFamily="18" charset="0"/>
                <a:ea typeface="Arial Unicode MS" pitchFamily="34" charset="-128"/>
                <a:cs typeface="Arial Unicode MS" pitchFamily="34" charset="-128"/>
              </a:rPr>
            </a:br>
            <a:r>
              <a:rPr lang="en-US" sz="1300" b="1" kern="0">
                <a:solidFill>
                  <a:srgbClr val="0076CB"/>
                </a:solidFill>
                <a:latin typeface="SAP Sans 2007 Light" pitchFamily="18" charset="0"/>
                <a:ea typeface="Arial Unicode MS" pitchFamily="34" charset="-128"/>
                <a:cs typeface="Arial Unicode MS" pitchFamily="34" charset="-128"/>
              </a:rPr>
              <a:t>Email, Fax, Online</a:t>
            </a:r>
          </a:p>
        </p:txBody>
      </p:sp>
      <p:sp>
        <p:nvSpPr>
          <p:cNvPr id="89" name="TextBox 88"/>
          <p:cNvSpPr txBox="1"/>
          <p:nvPr/>
        </p:nvSpPr>
        <p:spPr>
          <a:xfrm>
            <a:off x="3224849" y="2040446"/>
            <a:ext cx="635959" cy="215388"/>
          </a:xfrm>
          <a:prstGeom prst="rect">
            <a:avLst/>
          </a:prstGeom>
          <a:noFill/>
        </p:spPr>
        <p:txBody>
          <a:bodyPr wrap="square" lIns="0" tIns="0" rIns="0" bIns="0" rtlCol="0">
            <a:spAutoFit/>
          </a:bodyPr>
          <a:lstStyle/>
          <a:p>
            <a:pPr defTabSz="914126" fontAlgn="base">
              <a:spcBef>
                <a:spcPct val="50000"/>
              </a:spcBef>
              <a:spcAft>
                <a:spcPct val="0"/>
              </a:spcAft>
              <a:buClr>
                <a:srgbClr val="F0AB00"/>
              </a:buClr>
              <a:buSzPct val="80000"/>
            </a:pPr>
            <a:r>
              <a:rPr lang="en-US" sz="1400" b="1" kern="0">
                <a:solidFill>
                  <a:srgbClr val="0076CB"/>
                </a:solidFill>
                <a:latin typeface="SAP Sans 2007 Light" pitchFamily="18" charset="0"/>
                <a:ea typeface="Arial Unicode MS" pitchFamily="34" charset="-128"/>
                <a:cs typeface="Arial Unicode MS" pitchFamily="34" charset="-128"/>
              </a:rPr>
              <a:t>cXM</a:t>
            </a:r>
            <a:r>
              <a:rPr lang="en-US" sz="1400" b="1" kern="0">
                <a:solidFill>
                  <a:srgbClr val="0076CB"/>
                </a:solidFill>
                <a:ea typeface="Arial Unicode MS" pitchFamily="34" charset="-128"/>
                <a:cs typeface="Arial Unicode MS" pitchFamily="34" charset="-128"/>
              </a:rPr>
              <a:t>L</a:t>
            </a:r>
          </a:p>
        </p:txBody>
      </p:sp>
      <p:cxnSp>
        <p:nvCxnSpPr>
          <p:cNvPr id="97" name="Straight Arrow Connector 96"/>
          <p:cNvCxnSpPr/>
          <p:nvPr/>
        </p:nvCxnSpPr>
        <p:spPr>
          <a:xfrm flipH="1" flipV="1">
            <a:off x="9254978" y="4073692"/>
            <a:ext cx="1031412" cy="255114"/>
          </a:xfrm>
          <a:prstGeom prst="straightConnector1">
            <a:avLst/>
          </a:prstGeom>
          <a:noFill/>
          <a:ln w="6350" cap="flat" cmpd="sng" algn="ctr">
            <a:solidFill>
              <a:srgbClr val="0076CB"/>
            </a:solidFill>
            <a:prstDash val="solid"/>
            <a:headEnd type="arrow"/>
            <a:tailEnd type="arrow"/>
          </a:ln>
          <a:effectLst/>
        </p:spPr>
      </p:cxnSp>
      <p:cxnSp>
        <p:nvCxnSpPr>
          <p:cNvPr id="98" name="Straight Arrow Connector 97"/>
          <p:cNvCxnSpPr/>
          <p:nvPr/>
        </p:nvCxnSpPr>
        <p:spPr>
          <a:xfrm flipH="1" flipV="1">
            <a:off x="8904195" y="4807149"/>
            <a:ext cx="1296835" cy="382672"/>
          </a:xfrm>
          <a:prstGeom prst="straightConnector1">
            <a:avLst/>
          </a:prstGeom>
          <a:noFill/>
          <a:ln w="6350" cap="flat" cmpd="sng" algn="ctr">
            <a:solidFill>
              <a:srgbClr val="0076CB"/>
            </a:solidFill>
            <a:prstDash val="solid"/>
            <a:headEnd type="arrow"/>
            <a:tailEnd type="arrow"/>
          </a:ln>
          <a:effectLst/>
        </p:spPr>
      </p:cxnSp>
      <p:sp>
        <p:nvSpPr>
          <p:cNvPr id="99" name="Oval 98"/>
          <p:cNvSpPr/>
          <p:nvPr/>
        </p:nvSpPr>
        <p:spPr bwMode="gray">
          <a:xfrm>
            <a:off x="8340815" y="3786693"/>
            <a:ext cx="3444052" cy="2763745"/>
          </a:xfrm>
          <a:prstGeom prst="ellipse">
            <a:avLst/>
          </a:prstGeom>
          <a:noFill/>
          <a:ln w="28575" algn="ctr">
            <a:solidFill>
              <a:srgbClr val="0076CB">
                <a:lumMod val="75000"/>
              </a:srgbClr>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ea typeface="Arial Unicode MS" pitchFamily="34" charset="-128"/>
              <a:cs typeface="Arial Unicode MS" pitchFamily="34" charset="-128"/>
            </a:endParaRPr>
          </a:p>
        </p:txBody>
      </p:sp>
      <p:sp>
        <p:nvSpPr>
          <p:cNvPr id="100" name="TextBox 99"/>
          <p:cNvSpPr txBox="1"/>
          <p:nvPr/>
        </p:nvSpPr>
        <p:spPr>
          <a:xfrm>
            <a:off x="6953758" y="5600541"/>
            <a:ext cx="1573210" cy="615393"/>
          </a:xfrm>
          <a:prstGeom prst="rect">
            <a:avLst/>
          </a:prstGeom>
          <a:noFill/>
        </p:spPr>
        <p:txBody>
          <a:bodyPr wrap="square" lIns="91416" tIns="91416" rIns="91416" bIns="91416" rtlCol="0">
            <a:spAutoFit/>
          </a:bodyPr>
          <a:lstStyle/>
          <a:p>
            <a:pPr algn="ctr" defTabSz="914126" fontAlgn="base">
              <a:spcBef>
                <a:spcPct val="50000"/>
              </a:spcBef>
              <a:spcAft>
                <a:spcPct val="0"/>
              </a:spcAft>
              <a:buClr>
                <a:srgbClr val="F0AB00"/>
              </a:buClr>
              <a:buSzPct val="80000"/>
            </a:pPr>
            <a:r>
              <a:rPr lang="en-US" sz="1400" b="1" kern="0">
                <a:solidFill>
                  <a:srgbClr val="0070C0"/>
                </a:solidFill>
                <a:latin typeface="Arial Black" panose="020B0A04020102020204" pitchFamily="34" charset="0"/>
                <a:ea typeface="Arial Unicode MS" pitchFamily="34" charset="-128"/>
                <a:cs typeface="Arial Unicode MS" pitchFamily="34" charset="-128"/>
              </a:rPr>
              <a:t>Integrated Suppliers</a:t>
            </a:r>
          </a:p>
        </p:txBody>
      </p:sp>
      <p:sp>
        <p:nvSpPr>
          <p:cNvPr id="101" name="Oval 100"/>
          <p:cNvSpPr/>
          <p:nvPr/>
        </p:nvSpPr>
        <p:spPr bwMode="gray">
          <a:xfrm>
            <a:off x="8553412" y="1341840"/>
            <a:ext cx="3295235" cy="2327925"/>
          </a:xfrm>
          <a:prstGeom prst="ellipse">
            <a:avLst/>
          </a:prstGeom>
          <a:noFill/>
          <a:ln w="28575" algn="ctr">
            <a:solidFill>
              <a:srgbClr val="0076CB">
                <a:lumMod val="75000"/>
              </a:srgbClr>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ea typeface="Arial Unicode MS" pitchFamily="34" charset="-128"/>
              <a:cs typeface="Arial Unicode MS" pitchFamily="34" charset="-128"/>
            </a:endParaRPr>
          </a:p>
        </p:txBody>
      </p:sp>
      <p:sp>
        <p:nvSpPr>
          <p:cNvPr id="102" name="TextBox 101"/>
          <p:cNvSpPr txBox="1"/>
          <p:nvPr/>
        </p:nvSpPr>
        <p:spPr>
          <a:xfrm>
            <a:off x="7179494" y="1653783"/>
            <a:ext cx="1755843" cy="615393"/>
          </a:xfrm>
          <a:prstGeom prst="rect">
            <a:avLst/>
          </a:prstGeom>
          <a:noFill/>
        </p:spPr>
        <p:txBody>
          <a:bodyPr wrap="square" lIns="91416" tIns="91416" rIns="91416" bIns="91416" rtlCol="0">
            <a:spAutoFit/>
          </a:bodyPr>
          <a:lstStyle/>
          <a:p>
            <a:pPr algn="ctr" defTabSz="914126" fontAlgn="base">
              <a:spcBef>
                <a:spcPct val="50000"/>
              </a:spcBef>
              <a:spcAft>
                <a:spcPct val="0"/>
              </a:spcAft>
              <a:buClr>
                <a:srgbClr val="F0AB00"/>
              </a:buClr>
              <a:buSzPct val="80000"/>
            </a:pPr>
            <a:r>
              <a:rPr lang="en-US" sz="1400" b="1" kern="0">
                <a:solidFill>
                  <a:srgbClr val="0070C0"/>
                </a:solidFill>
                <a:latin typeface="Arial Black" panose="020B0A04020102020204" pitchFamily="34" charset="0"/>
                <a:ea typeface="Arial Unicode MS" pitchFamily="34" charset="-128"/>
                <a:cs typeface="Arial Unicode MS" pitchFamily="34" charset="-128"/>
              </a:rPr>
              <a:t>Portal</a:t>
            </a:r>
            <a:br>
              <a:rPr lang="en-US" sz="1400" b="1" kern="0">
                <a:solidFill>
                  <a:srgbClr val="0070C0"/>
                </a:solidFill>
                <a:latin typeface="Arial Black" panose="020B0A04020102020204" pitchFamily="34" charset="0"/>
                <a:ea typeface="Arial Unicode MS" pitchFamily="34" charset="-128"/>
                <a:cs typeface="Arial Unicode MS" pitchFamily="34" charset="-128"/>
              </a:rPr>
            </a:br>
            <a:r>
              <a:rPr lang="en-US" sz="1400" b="1" kern="0">
                <a:solidFill>
                  <a:srgbClr val="0070C0"/>
                </a:solidFill>
                <a:latin typeface="Arial Black" panose="020B0A04020102020204" pitchFamily="34" charset="0"/>
                <a:ea typeface="Arial Unicode MS" pitchFamily="34" charset="-128"/>
                <a:cs typeface="Arial Unicode MS" pitchFamily="34" charset="-128"/>
              </a:rPr>
              <a:t> Suppliers</a:t>
            </a:r>
          </a:p>
        </p:txBody>
      </p:sp>
      <p:sp>
        <p:nvSpPr>
          <p:cNvPr id="103" name="TextBox 102"/>
          <p:cNvSpPr txBox="1"/>
          <p:nvPr/>
        </p:nvSpPr>
        <p:spPr>
          <a:xfrm>
            <a:off x="10242138" y="3281967"/>
            <a:ext cx="77309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Seller</a:t>
            </a:r>
          </a:p>
        </p:txBody>
      </p:sp>
      <p:cxnSp>
        <p:nvCxnSpPr>
          <p:cNvPr id="104" name="Straight Arrow Connector 103"/>
          <p:cNvCxnSpPr/>
          <p:nvPr/>
        </p:nvCxnSpPr>
        <p:spPr>
          <a:xfrm flipH="1" flipV="1">
            <a:off x="8574669" y="5476825"/>
            <a:ext cx="1084238" cy="340153"/>
          </a:xfrm>
          <a:prstGeom prst="straightConnector1">
            <a:avLst/>
          </a:prstGeom>
          <a:noFill/>
          <a:ln w="6350" cap="flat" cmpd="sng" algn="ctr">
            <a:solidFill>
              <a:srgbClr val="0076CB"/>
            </a:solidFill>
            <a:prstDash val="solid"/>
            <a:headEnd type="arrow"/>
            <a:tailEnd type="arrow"/>
          </a:ln>
          <a:effectLst/>
        </p:spPr>
      </p:cxnSp>
      <p:grpSp>
        <p:nvGrpSpPr>
          <p:cNvPr id="105" name="Group 104"/>
          <p:cNvGrpSpPr/>
          <p:nvPr/>
        </p:nvGrpSpPr>
        <p:grpSpPr>
          <a:xfrm>
            <a:off x="1794200" y="3712074"/>
            <a:ext cx="929146" cy="1524133"/>
            <a:chOff x="7629880" y="4351854"/>
            <a:chExt cx="898302" cy="635670"/>
          </a:xfrm>
        </p:grpSpPr>
        <p:sp>
          <p:nvSpPr>
            <p:cNvPr id="106" name="Rounded Rectangle 22"/>
            <p:cNvSpPr/>
            <p:nvPr/>
          </p:nvSpPr>
          <p:spPr bwMode="gray">
            <a:xfrm>
              <a:off x="7738584" y="4351854"/>
              <a:ext cx="723014" cy="635670"/>
            </a:xfrm>
            <a:prstGeom prst="roundRect">
              <a:avLst/>
            </a:prstGeom>
            <a:solidFill>
              <a:srgbClr val="FFFFFF"/>
            </a:solidFill>
            <a:ln w="6350" algn="ctr">
              <a:solidFill>
                <a:srgbClr val="0076CB"/>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ea typeface="Arial Unicode MS" pitchFamily="34" charset="-128"/>
                <a:cs typeface="Arial Unicode MS" pitchFamily="34" charset="-128"/>
              </a:endParaRPr>
            </a:p>
          </p:txBody>
        </p:sp>
        <p:sp>
          <p:nvSpPr>
            <p:cNvPr id="107" name="TextBox 106"/>
            <p:cNvSpPr txBox="1"/>
            <p:nvPr/>
          </p:nvSpPr>
          <p:spPr>
            <a:xfrm>
              <a:off x="7629880" y="4432308"/>
              <a:ext cx="898302" cy="102665"/>
            </a:xfrm>
            <a:prstGeom prst="rect">
              <a:avLst/>
            </a:prstGeom>
            <a:noFill/>
          </p:spPr>
          <p:txBody>
            <a:bodyPr wrap="square" rtlCol="0">
              <a:spAutoFit/>
            </a:bodyPr>
            <a:lstStyle/>
            <a:p>
              <a:pPr algn="ctr" defTabSz="914126">
                <a:defRPr/>
              </a:pPr>
              <a:r>
                <a:rPr lang="en-US" sz="1000" kern="0">
                  <a:solidFill>
                    <a:srgbClr val="000000"/>
                  </a:solidFill>
                  <a:latin typeface="SAP Sans 2007 Light" pitchFamily="18" charset="0"/>
                </a:rPr>
                <a:t>ERP</a:t>
              </a:r>
            </a:p>
          </p:txBody>
        </p:sp>
      </p:grpSp>
      <p:cxnSp>
        <p:nvCxnSpPr>
          <p:cNvPr id="108" name="Straight Arrow Connector 107"/>
          <p:cNvCxnSpPr/>
          <p:nvPr/>
        </p:nvCxnSpPr>
        <p:spPr>
          <a:xfrm flipH="1">
            <a:off x="9329382" y="3010718"/>
            <a:ext cx="690936" cy="233856"/>
          </a:xfrm>
          <a:prstGeom prst="straightConnector1">
            <a:avLst/>
          </a:prstGeom>
          <a:noFill/>
          <a:ln w="6350" cap="flat" cmpd="sng" algn="ctr">
            <a:solidFill>
              <a:srgbClr val="0076CB"/>
            </a:solidFill>
            <a:prstDash val="solid"/>
            <a:headEnd type="arrow"/>
            <a:tailEnd type="arrow"/>
          </a:ln>
          <a:effectLst/>
        </p:spPr>
      </p:cxnSp>
      <p:cxnSp>
        <p:nvCxnSpPr>
          <p:cNvPr id="110" name="Straight Arrow Connector 109"/>
          <p:cNvCxnSpPr/>
          <p:nvPr/>
        </p:nvCxnSpPr>
        <p:spPr>
          <a:xfrm flipH="1">
            <a:off x="8989230" y="2287891"/>
            <a:ext cx="1488170" cy="510230"/>
          </a:xfrm>
          <a:prstGeom prst="straightConnector1">
            <a:avLst/>
          </a:prstGeom>
          <a:noFill/>
          <a:ln w="6350" cap="flat" cmpd="sng" algn="ctr">
            <a:solidFill>
              <a:srgbClr val="0076CB"/>
            </a:solidFill>
            <a:prstDash val="solid"/>
            <a:headEnd type="arrow"/>
            <a:tailEnd type="arrow"/>
          </a:ln>
          <a:effectLst/>
        </p:spPr>
      </p:cxnSp>
      <p:sp>
        <p:nvSpPr>
          <p:cNvPr id="111" name="TextBox 110"/>
          <p:cNvSpPr txBox="1"/>
          <p:nvPr/>
        </p:nvSpPr>
        <p:spPr>
          <a:xfrm>
            <a:off x="3049508" y="2324052"/>
            <a:ext cx="77309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POs</a:t>
            </a:r>
          </a:p>
        </p:txBody>
      </p:sp>
      <p:cxnSp>
        <p:nvCxnSpPr>
          <p:cNvPr id="112" name="Straight Arrow Connector 111"/>
          <p:cNvCxnSpPr/>
          <p:nvPr/>
        </p:nvCxnSpPr>
        <p:spPr>
          <a:xfrm flipH="1">
            <a:off x="2940698" y="2547742"/>
            <a:ext cx="1133178" cy="0"/>
          </a:xfrm>
          <a:prstGeom prst="straightConnector1">
            <a:avLst/>
          </a:prstGeom>
          <a:noFill/>
          <a:ln w="19050" cap="flat" cmpd="sng" algn="ctr">
            <a:solidFill>
              <a:schemeClr val="accent1"/>
            </a:solidFill>
            <a:prstDash val="solid"/>
            <a:headEnd type="arrow"/>
            <a:tailEnd type="none"/>
          </a:ln>
          <a:effectLst/>
        </p:spPr>
      </p:cxnSp>
      <p:cxnSp>
        <p:nvCxnSpPr>
          <p:cNvPr id="113" name="Straight Arrow Connector 112"/>
          <p:cNvCxnSpPr/>
          <p:nvPr/>
        </p:nvCxnSpPr>
        <p:spPr>
          <a:xfrm>
            <a:off x="2928165" y="2841834"/>
            <a:ext cx="1145710" cy="0"/>
          </a:xfrm>
          <a:prstGeom prst="straightConnector1">
            <a:avLst/>
          </a:prstGeom>
          <a:noFill/>
          <a:ln w="19050" cap="flat" cmpd="sng" algn="ctr">
            <a:solidFill>
              <a:schemeClr val="accent1"/>
            </a:solidFill>
            <a:prstDash val="solid"/>
            <a:headEnd type="arrow"/>
            <a:tailEnd type="none"/>
          </a:ln>
          <a:effectLst/>
        </p:spPr>
      </p:cxnSp>
      <p:grpSp>
        <p:nvGrpSpPr>
          <p:cNvPr id="115" name="Group 114"/>
          <p:cNvGrpSpPr/>
          <p:nvPr/>
        </p:nvGrpSpPr>
        <p:grpSpPr>
          <a:xfrm>
            <a:off x="1874604" y="2447130"/>
            <a:ext cx="752335" cy="1168199"/>
            <a:chOff x="649322" y="5031962"/>
            <a:chExt cx="920635" cy="1168503"/>
          </a:xfrm>
        </p:grpSpPr>
        <p:sp>
          <p:nvSpPr>
            <p:cNvPr id="116" name="Rounded Rectangle 59"/>
            <p:cNvSpPr/>
            <p:nvPr/>
          </p:nvSpPr>
          <p:spPr bwMode="gray">
            <a:xfrm>
              <a:off x="668908" y="5031962"/>
              <a:ext cx="901049" cy="1168503"/>
            </a:xfrm>
            <a:prstGeom prst="roundRect">
              <a:avLst/>
            </a:prstGeom>
            <a:solidFill>
              <a:srgbClr val="FFFFFF"/>
            </a:solidFill>
            <a:ln w="6350" algn="ctr">
              <a:solidFill>
                <a:srgbClr val="0076CB"/>
              </a:solidFill>
              <a:miter lim="800000"/>
              <a:headEnd/>
              <a:tailEnd/>
            </a:ln>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ea typeface="Arial Unicode MS" pitchFamily="34" charset="-128"/>
                <a:cs typeface="Arial Unicode MS" pitchFamily="34" charset="-128"/>
              </a:endParaRPr>
            </a:p>
          </p:txBody>
        </p:sp>
        <p:sp>
          <p:nvSpPr>
            <p:cNvPr id="117" name="TextBox 116"/>
            <p:cNvSpPr txBox="1"/>
            <p:nvPr/>
          </p:nvSpPr>
          <p:spPr>
            <a:xfrm>
              <a:off x="649322" y="5106607"/>
              <a:ext cx="839974" cy="707886"/>
            </a:xfrm>
            <a:prstGeom prst="rect">
              <a:avLst/>
            </a:prstGeom>
            <a:noFill/>
          </p:spPr>
          <p:txBody>
            <a:bodyPr wrap="square" rtlCol="0">
              <a:spAutoFit/>
            </a:bodyPr>
            <a:lstStyle/>
            <a:p>
              <a:pPr algn="ctr" defTabSz="914126">
                <a:spcAft>
                  <a:spcPts val="600"/>
                </a:spcAft>
                <a:defRPr/>
              </a:pPr>
              <a:r>
                <a:rPr lang="en-US" sz="1000" kern="0">
                  <a:solidFill>
                    <a:srgbClr val="000000"/>
                  </a:solidFill>
                  <a:latin typeface="SAP Sans 2007 Light" pitchFamily="18" charset="0"/>
                </a:rPr>
                <a:t>Ariba Buying</a:t>
              </a:r>
              <a:br>
                <a:rPr lang="en-US" sz="1000" kern="0">
                  <a:solidFill>
                    <a:srgbClr val="000000"/>
                  </a:solidFill>
                  <a:latin typeface="SAP Sans 2007 Light" pitchFamily="18" charset="0"/>
                </a:rPr>
              </a:br>
              <a:r>
                <a:rPr lang="en-US" sz="1000" kern="0">
                  <a:solidFill>
                    <a:srgbClr val="000000"/>
                  </a:solidFill>
                  <a:latin typeface="SAP Sans 2007 Light" pitchFamily="18" charset="0"/>
                </a:rPr>
                <a:t>&amp;</a:t>
              </a:r>
              <a:br>
                <a:rPr lang="en-US" sz="1000" kern="0">
                  <a:solidFill>
                    <a:srgbClr val="000000"/>
                  </a:solidFill>
                  <a:latin typeface="SAP Sans 2007 Light" pitchFamily="18" charset="0"/>
                </a:rPr>
              </a:br>
              <a:r>
                <a:rPr lang="en-US" sz="1000" kern="0">
                  <a:solidFill>
                    <a:srgbClr val="000000"/>
                  </a:solidFill>
                  <a:latin typeface="SAP Sans 2007 Light" pitchFamily="18" charset="0"/>
                </a:rPr>
                <a:t>Invoicing</a:t>
              </a:r>
            </a:p>
          </p:txBody>
        </p:sp>
        <p:pic>
          <p:nvPicPr>
            <p:cNvPr id="119" name="Picture 1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85" y="5942621"/>
              <a:ext cx="760060" cy="148147"/>
            </a:xfrm>
            <a:prstGeom prst="rect">
              <a:avLst/>
            </a:prstGeom>
          </p:spPr>
        </p:pic>
      </p:grpSp>
      <p:grpSp>
        <p:nvGrpSpPr>
          <p:cNvPr id="124" name="Group 123"/>
          <p:cNvGrpSpPr/>
          <p:nvPr/>
        </p:nvGrpSpPr>
        <p:grpSpPr>
          <a:xfrm>
            <a:off x="1957636" y="4306767"/>
            <a:ext cx="619833" cy="365771"/>
            <a:chOff x="761110" y="3254447"/>
            <a:chExt cx="585766" cy="838972"/>
          </a:xfrm>
        </p:grpSpPr>
        <p:sp>
          <p:nvSpPr>
            <p:cNvPr id="125" name="Flowchart: Magnetic Disk 124"/>
            <p:cNvSpPr/>
            <p:nvPr/>
          </p:nvSpPr>
          <p:spPr bwMode="gray">
            <a:xfrm>
              <a:off x="809473" y="3254447"/>
              <a:ext cx="499445" cy="838972"/>
            </a:xfrm>
            <a:prstGeom prst="flowChartMagneticDisk">
              <a:avLst/>
            </a:prstGeom>
            <a:solidFill>
              <a:srgbClr val="0076CB">
                <a:lumMod val="75000"/>
              </a:srgbClr>
            </a:solidFill>
            <a:ln w="6350" algn="ctr">
              <a:solidFill>
                <a:srgbClr val="000000"/>
              </a:solidFill>
              <a:miter lim="800000"/>
              <a:headEnd/>
              <a:tailEnd/>
            </a:ln>
            <a:effectLst>
              <a:glow rad="63500">
                <a:srgbClr val="666666">
                  <a:satMod val="175000"/>
                  <a:alpha val="40000"/>
                </a:srgbClr>
              </a:glow>
              <a:outerShdw blurRad="50800" dist="38100" dir="18900000" algn="bl" rotWithShape="0">
                <a:prstClr val="black">
                  <a:alpha val="40000"/>
                </a:prstClr>
              </a:outerShdw>
            </a:effectLst>
          </p:spPr>
          <p:txBody>
            <a:bodyPr lIns="89977" tIns="71981" rIns="89977" bIns="71981" rtlCol="0" anchor="ctr"/>
            <a:lstStyle/>
            <a:p>
              <a:pPr algn="ctr" defTabSz="914126" fontAlgn="base">
                <a:spcBef>
                  <a:spcPct val="50000"/>
                </a:spcBef>
                <a:spcAft>
                  <a:spcPct val="0"/>
                </a:spcAft>
                <a:buClr>
                  <a:srgbClr val="F0AB00"/>
                </a:buClr>
                <a:buSzPct val="80000"/>
                <a:defRPr/>
              </a:pPr>
              <a:endParaRPr lang="en-US" sz="1799" kern="0">
                <a:solidFill>
                  <a:srgbClr val="000000"/>
                </a:solidFill>
                <a:ea typeface="Arial Unicode MS" pitchFamily="34" charset="-128"/>
                <a:cs typeface="Arial Unicode MS" pitchFamily="34" charset="-128"/>
              </a:endParaRPr>
            </a:p>
          </p:txBody>
        </p:sp>
        <p:sp>
          <p:nvSpPr>
            <p:cNvPr id="126" name="TextBox 168"/>
            <p:cNvSpPr txBox="1"/>
            <p:nvPr/>
          </p:nvSpPr>
          <p:spPr>
            <a:xfrm>
              <a:off x="761110" y="3571534"/>
              <a:ext cx="585766" cy="423460"/>
            </a:xfrm>
            <a:prstGeom prst="rect">
              <a:avLst/>
            </a:prstGeom>
            <a:noFill/>
            <a:ln>
              <a:noFill/>
            </a:ln>
          </p:spPr>
          <p:txBody>
            <a:bodyPr wrap="square" lIns="0" tIns="0" rIns="0" bIns="0" rtlCol="0">
              <a:spAutoFit/>
            </a:bodyPr>
            <a:lstStyle>
              <a:defPPr>
                <a:defRPr lang="de-DE"/>
              </a:defPPr>
              <a:lvl1pPr marL="0" algn="l" defTabSz="1254092" rtl="0" eaLnBrk="1" latinLnBrk="0" hangingPunct="1">
                <a:defRPr lang="de-DE" sz="2500" kern="1200">
                  <a:solidFill>
                    <a:schemeClr val="tx1"/>
                  </a:solidFill>
                  <a:latin typeface="Arial"/>
                  <a:ea typeface="+mn-ea"/>
                  <a:cs typeface="+mn-cs"/>
                </a:defRPr>
              </a:lvl1pPr>
              <a:lvl2pPr marL="627047" algn="l" defTabSz="1254092" rtl="0" eaLnBrk="1" latinLnBrk="0" hangingPunct="1">
                <a:buClr>
                  <a:srgbClr val="FDB913"/>
                </a:buClr>
                <a:buSzPct val="100000"/>
                <a:buFont typeface="wingdings"/>
                <a:buChar char=""/>
                <a:defRPr lang="de-DE" sz="2500" kern="1200">
                  <a:solidFill>
                    <a:schemeClr val="tx1"/>
                  </a:solidFill>
                  <a:latin typeface="Arial"/>
                  <a:ea typeface="+mn-ea"/>
                  <a:cs typeface="+mn-cs"/>
                </a:defRPr>
              </a:lvl2pPr>
              <a:lvl3pPr marL="1254092" algn="l" defTabSz="1254092" rtl="0" eaLnBrk="1" latinLnBrk="0" hangingPunct="1">
                <a:buClr>
                  <a:srgbClr val="666666"/>
                </a:buClr>
                <a:buSzPct val="80000"/>
                <a:buFont typeface="Wingdings"/>
                <a:buChar char="n"/>
                <a:defRPr lang="de-DE" sz="2000" kern="1200">
                  <a:solidFill>
                    <a:schemeClr val="tx1"/>
                  </a:solidFill>
                  <a:latin typeface="Arial"/>
                  <a:ea typeface="+mn-ea"/>
                  <a:cs typeface="+mn-cs"/>
                </a:defRPr>
              </a:lvl3pPr>
              <a:lvl4pPr marL="1881138" algn="l" defTabSz="1254092" rtl="0" eaLnBrk="1" latinLnBrk="0" hangingPunct="1">
                <a:buClr>
                  <a:srgbClr val="666666"/>
                </a:buClr>
                <a:buSzPct val="80000"/>
                <a:buFont typeface="Arial"/>
                <a:buChar char=""/>
                <a:defRPr lang="de-DE" sz="1600" kern="1200">
                  <a:solidFill>
                    <a:schemeClr val="tx1"/>
                  </a:solidFill>
                  <a:latin typeface="Arial"/>
                  <a:ea typeface="+mn-ea"/>
                  <a:cs typeface="+mn-cs"/>
                </a:defRPr>
              </a:lvl4pPr>
              <a:lvl5pPr marL="2508185" algn="l" defTabSz="1254092" rtl="0" eaLnBrk="1" latinLnBrk="0" hangingPunct="1">
                <a:buClr>
                  <a:srgbClr val="666666"/>
                </a:buClr>
                <a:buSzPct val="80000"/>
                <a:buFont typeface="Arial"/>
                <a:buChar char=""/>
                <a:defRPr lang="de-DE" sz="1400" kern="1200">
                  <a:solidFill>
                    <a:schemeClr val="tx1"/>
                  </a:solidFill>
                  <a:latin typeface="Arial"/>
                  <a:ea typeface="+mn-ea"/>
                  <a:cs typeface="+mn-cs"/>
                </a:defRPr>
              </a:lvl5pPr>
              <a:lvl6pPr marL="3135230" algn="l" defTabSz="1254092" rtl="0" eaLnBrk="1" latinLnBrk="0" hangingPunct="1">
                <a:defRPr sz="2500" kern="1200">
                  <a:solidFill>
                    <a:schemeClr val="tx1"/>
                  </a:solidFill>
                  <a:latin typeface="+mn-lt"/>
                  <a:ea typeface="+mn-ea"/>
                  <a:cs typeface="+mn-cs"/>
                </a:defRPr>
              </a:lvl6pPr>
              <a:lvl7pPr marL="3762277" algn="l" defTabSz="1254092" rtl="0" eaLnBrk="1" latinLnBrk="0" hangingPunct="1">
                <a:defRPr sz="2500" kern="1200">
                  <a:solidFill>
                    <a:schemeClr val="tx1"/>
                  </a:solidFill>
                  <a:latin typeface="+mn-lt"/>
                  <a:ea typeface="+mn-ea"/>
                  <a:cs typeface="+mn-cs"/>
                </a:defRPr>
              </a:lvl7pPr>
              <a:lvl8pPr marL="4389324" algn="l" defTabSz="1254092" rtl="0" eaLnBrk="1" latinLnBrk="0" hangingPunct="1">
                <a:defRPr sz="2500" kern="1200">
                  <a:solidFill>
                    <a:schemeClr val="tx1"/>
                  </a:solidFill>
                  <a:latin typeface="+mn-lt"/>
                  <a:ea typeface="+mn-ea"/>
                  <a:cs typeface="+mn-cs"/>
                </a:defRPr>
              </a:lvl8pPr>
              <a:lvl9pPr marL="5016369" algn="l" defTabSz="1254092" rtl="0" eaLnBrk="1" latinLnBrk="0" hangingPunct="1">
                <a:defRPr sz="2500" kern="1200">
                  <a:solidFill>
                    <a:schemeClr val="tx1"/>
                  </a:solidFill>
                  <a:latin typeface="+mn-lt"/>
                  <a:ea typeface="+mn-ea"/>
                  <a:cs typeface="+mn-cs"/>
                </a:defRPr>
              </a:lvl9pPr>
            </a:lstStyle>
            <a:p>
              <a:pPr algn="ctr" fontAlgn="base">
                <a:spcAft>
                  <a:spcPct val="0"/>
                </a:spcAft>
                <a:buClr>
                  <a:srgbClr val="F0AB00"/>
                </a:buClr>
                <a:buSzPct val="80000"/>
                <a:defRPr/>
              </a:pPr>
              <a:endParaRPr lang="en-US" sz="1200" b="1" kern="0">
                <a:solidFill>
                  <a:srgbClr val="FFFFFF"/>
                </a:solidFill>
                <a:latin typeface="Calibri Light" panose="020F0302020204030204" pitchFamily="34" charset="0"/>
                <a:ea typeface="Arial Unicode MS" pitchFamily="34" charset="-128"/>
                <a:cs typeface="Arial Unicode MS" pitchFamily="34" charset="-128"/>
              </a:endParaRPr>
            </a:p>
          </p:txBody>
        </p:sp>
      </p:grpSp>
      <p:cxnSp>
        <p:nvCxnSpPr>
          <p:cNvPr id="57" name="Straight Arrow Connector 56"/>
          <p:cNvCxnSpPr/>
          <p:nvPr/>
        </p:nvCxnSpPr>
        <p:spPr>
          <a:xfrm>
            <a:off x="2928165" y="3161409"/>
            <a:ext cx="1145710" cy="0"/>
          </a:xfrm>
          <a:prstGeom prst="straightConnector1">
            <a:avLst/>
          </a:prstGeom>
          <a:noFill/>
          <a:ln w="19050" cap="flat" cmpd="sng" algn="ctr">
            <a:solidFill>
              <a:schemeClr val="accent1"/>
            </a:solidFill>
            <a:prstDash val="solid"/>
            <a:headEnd type="arrow"/>
            <a:tailEnd type="none"/>
          </a:ln>
          <a:effectLst/>
        </p:spPr>
      </p:cxnSp>
      <p:cxnSp>
        <p:nvCxnSpPr>
          <p:cNvPr id="59" name="Straight Arrow Connector 58"/>
          <p:cNvCxnSpPr/>
          <p:nvPr/>
        </p:nvCxnSpPr>
        <p:spPr>
          <a:xfrm flipH="1">
            <a:off x="2958530" y="3501721"/>
            <a:ext cx="1133178" cy="0"/>
          </a:xfrm>
          <a:prstGeom prst="straightConnector1">
            <a:avLst/>
          </a:prstGeom>
          <a:noFill/>
          <a:ln w="19050" cap="flat" cmpd="sng" algn="ctr">
            <a:solidFill>
              <a:schemeClr val="accent1"/>
            </a:solidFill>
            <a:prstDash val="solid"/>
            <a:headEnd type="arrow"/>
            <a:tailEnd type="none"/>
          </a:ln>
          <a:effectLst/>
        </p:spPr>
      </p:cxnSp>
      <p:sp>
        <p:nvSpPr>
          <p:cNvPr id="61" name="TextBox 60"/>
          <p:cNvSpPr txBox="1"/>
          <p:nvPr/>
        </p:nvSpPr>
        <p:spPr>
          <a:xfrm>
            <a:off x="2640741" y="2584583"/>
            <a:ext cx="1719969"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Confirmations, Ship Notices</a:t>
            </a:r>
          </a:p>
        </p:txBody>
      </p:sp>
      <p:sp>
        <p:nvSpPr>
          <p:cNvPr id="62" name="TextBox 61"/>
          <p:cNvSpPr txBox="1"/>
          <p:nvPr/>
        </p:nvSpPr>
        <p:spPr>
          <a:xfrm>
            <a:off x="2929393" y="2924894"/>
            <a:ext cx="118114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Invoices</a:t>
            </a:r>
          </a:p>
        </p:txBody>
      </p:sp>
      <p:sp>
        <p:nvSpPr>
          <p:cNvPr id="63" name="TextBox 62"/>
          <p:cNvSpPr txBox="1"/>
          <p:nvPr/>
        </p:nvSpPr>
        <p:spPr>
          <a:xfrm>
            <a:off x="2960883" y="3251618"/>
            <a:ext cx="118114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Invoice Status</a:t>
            </a:r>
          </a:p>
        </p:txBody>
      </p:sp>
      <p:sp>
        <p:nvSpPr>
          <p:cNvPr id="64" name="TextBox 63"/>
          <p:cNvSpPr txBox="1"/>
          <p:nvPr/>
        </p:nvSpPr>
        <p:spPr>
          <a:xfrm>
            <a:off x="3057050" y="3572268"/>
            <a:ext cx="77309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POs</a:t>
            </a:r>
          </a:p>
        </p:txBody>
      </p:sp>
      <p:cxnSp>
        <p:nvCxnSpPr>
          <p:cNvPr id="65" name="Straight Arrow Connector 64"/>
          <p:cNvCxnSpPr/>
          <p:nvPr/>
        </p:nvCxnSpPr>
        <p:spPr>
          <a:xfrm flipH="1">
            <a:off x="2948240" y="3795958"/>
            <a:ext cx="1133178" cy="0"/>
          </a:xfrm>
          <a:prstGeom prst="straightConnector1">
            <a:avLst/>
          </a:prstGeom>
          <a:noFill/>
          <a:ln w="19050" cap="flat" cmpd="sng" algn="ctr">
            <a:solidFill>
              <a:srgbClr val="0076CB"/>
            </a:solidFill>
            <a:prstDash val="solid"/>
            <a:headEnd type="arrow"/>
            <a:tailEnd type="none"/>
          </a:ln>
          <a:effectLst/>
        </p:spPr>
      </p:cxnSp>
      <p:cxnSp>
        <p:nvCxnSpPr>
          <p:cNvPr id="66" name="Straight Arrow Connector 65"/>
          <p:cNvCxnSpPr/>
          <p:nvPr/>
        </p:nvCxnSpPr>
        <p:spPr>
          <a:xfrm>
            <a:off x="2935707" y="4090050"/>
            <a:ext cx="1145710" cy="0"/>
          </a:xfrm>
          <a:prstGeom prst="straightConnector1">
            <a:avLst/>
          </a:prstGeom>
          <a:noFill/>
          <a:ln w="19050" cap="flat" cmpd="sng" algn="ctr">
            <a:solidFill>
              <a:srgbClr val="0076CB"/>
            </a:solidFill>
            <a:prstDash val="solid"/>
            <a:headEnd type="arrow"/>
            <a:tailEnd type="none"/>
          </a:ln>
          <a:effectLst/>
        </p:spPr>
      </p:cxnSp>
      <p:cxnSp>
        <p:nvCxnSpPr>
          <p:cNvPr id="67" name="Straight Arrow Connector 66"/>
          <p:cNvCxnSpPr/>
          <p:nvPr/>
        </p:nvCxnSpPr>
        <p:spPr>
          <a:xfrm>
            <a:off x="2935707" y="4409625"/>
            <a:ext cx="1145710" cy="0"/>
          </a:xfrm>
          <a:prstGeom prst="straightConnector1">
            <a:avLst/>
          </a:prstGeom>
          <a:noFill/>
          <a:ln w="19050" cap="flat" cmpd="sng" algn="ctr">
            <a:solidFill>
              <a:srgbClr val="0076CB"/>
            </a:solidFill>
            <a:prstDash val="solid"/>
            <a:headEnd type="arrow"/>
            <a:tailEnd type="none"/>
          </a:ln>
          <a:effectLst/>
        </p:spPr>
      </p:cxnSp>
      <p:cxnSp>
        <p:nvCxnSpPr>
          <p:cNvPr id="69" name="Straight Arrow Connector 68"/>
          <p:cNvCxnSpPr/>
          <p:nvPr/>
        </p:nvCxnSpPr>
        <p:spPr>
          <a:xfrm flipH="1">
            <a:off x="2966072" y="4749937"/>
            <a:ext cx="1133178" cy="0"/>
          </a:xfrm>
          <a:prstGeom prst="straightConnector1">
            <a:avLst/>
          </a:prstGeom>
          <a:noFill/>
          <a:ln w="19050" cap="flat" cmpd="sng" algn="ctr">
            <a:solidFill>
              <a:srgbClr val="0076CB"/>
            </a:solidFill>
            <a:prstDash val="solid"/>
            <a:headEnd type="arrow"/>
            <a:tailEnd type="none"/>
          </a:ln>
          <a:effectLst/>
        </p:spPr>
      </p:cxnSp>
      <p:sp>
        <p:nvSpPr>
          <p:cNvPr id="70" name="TextBox 69"/>
          <p:cNvSpPr txBox="1"/>
          <p:nvPr/>
        </p:nvSpPr>
        <p:spPr>
          <a:xfrm>
            <a:off x="2936935" y="4173110"/>
            <a:ext cx="118114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Invoices</a:t>
            </a:r>
          </a:p>
        </p:txBody>
      </p:sp>
      <p:sp>
        <p:nvSpPr>
          <p:cNvPr id="71" name="TextBox 70"/>
          <p:cNvSpPr txBox="1"/>
          <p:nvPr/>
        </p:nvSpPr>
        <p:spPr>
          <a:xfrm>
            <a:off x="2968425" y="4499834"/>
            <a:ext cx="118114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Invoice Status</a:t>
            </a:r>
          </a:p>
        </p:txBody>
      </p:sp>
      <p:sp>
        <p:nvSpPr>
          <p:cNvPr id="72" name="TextBox 71"/>
          <p:cNvSpPr txBox="1"/>
          <p:nvPr/>
        </p:nvSpPr>
        <p:spPr>
          <a:xfrm>
            <a:off x="2595964" y="3828446"/>
            <a:ext cx="1719969"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Confirmations, Ship Notices</a:t>
            </a:r>
          </a:p>
        </p:txBody>
      </p:sp>
      <p:cxnSp>
        <p:nvCxnSpPr>
          <p:cNvPr id="78" name="Straight Arrow Connector 77"/>
          <p:cNvCxnSpPr/>
          <p:nvPr/>
        </p:nvCxnSpPr>
        <p:spPr>
          <a:xfrm flipH="1">
            <a:off x="2966072" y="5084961"/>
            <a:ext cx="1133178" cy="0"/>
          </a:xfrm>
          <a:prstGeom prst="straightConnector1">
            <a:avLst/>
          </a:prstGeom>
          <a:noFill/>
          <a:ln w="19050" cap="flat" cmpd="sng" algn="ctr">
            <a:solidFill>
              <a:srgbClr val="0076CB"/>
            </a:solidFill>
            <a:prstDash val="solid"/>
            <a:headEnd type="arrow"/>
            <a:tailEnd type="none"/>
          </a:ln>
          <a:effectLst/>
        </p:spPr>
      </p:cxnSp>
      <p:sp>
        <p:nvSpPr>
          <p:cNvPr id="79" name="TextBox 78"/>
          <p:cNvSpPr txBox="1"/>
          <p:nvPr/>
        </p:nvSpPr>
        <p:spPr>
          <a:xfrm>
            <a:off x="2968425" y="4834858"/>
            <a:ext cx="1181144" cy="246157"/>
          </a:xfrm>
          <a:prstGeom prst="rect">
            <a:avLst/>
          </a:prstGeom>
          <a:noFill/>
        </p:spPr>
        <p:txBody>
          <a:bodyPr wrap="square" rtlCol="0">
            <a:spAutoFit/>
          </a:bodyPr>
          <a:lstStyle/>
          <a:p>
            <a:pPr algn="ctr" defTabSz="914126"/>
            <a:r>
              <a:rPr lang="en-US" sz="1000">
                <a:solidFill>
                  <a:srgbClr val="000000"/>
                </a:solidFill>
                <a:latin typeface="SAP Sans 2007 Light" pitchFamily="18" charset="0"/>
              </a:rPr>
              <a:t>Remittances</a:t>
            </a:r>
          </a:p>
        </p:txBody>
      </p:sp>
      <p:pic>
        <p:nvPicPr>
          <p:cNvPr id="81" name="Picture 80"/>
          <p:cNvPicPr>
            <a:picLocks noChangeAspect="1"/>
          </p:cNvPicPr>
          <p:nvPr/>
        </p:nvPicPr>
        <p:blipFill>
          <a:blip r:embed="rId9"/>
          <a:stretch>
            <a:fillRect/>
          </a:stretch>
        </p:blipFill>
        <p:spPr>
          <a:xfrm>
            <a:off x="2084682" y="4916358"/>
            <a:ext cx="542876" cy="142862"/>
          </a:xfrm>
          <a:prstGeom prst="rect">
            <a:avLst/>
          </a:prstGeom>
        </p:spPr>
      </p:pic>
      <p:pic>
        <p:nvPicPr>
          <p:cNvPr id="114" name="Picture 113">
            <a:extLst>
              <a:ext uri="{FF2B5EF4-FFF2-40B4-BE49-F238E27FC236}">
                <a16:creationId xmlns:a16="http://schemas.microsoft.com/office/drawing/2014/main" id="{8C6F8262-81AC-48EF-85EC-A493BC6B856B}"/>
              </a:ext>
            </a:extLst>
          </p:cNvPr>
          <p:cNvPicPr>
            <a:picLocks noChangeAspect="1"/>
          </p:cNvPicPr>
          <p:nvPr/>
        </p:nvPicPr>
        <p:blipFill>
          <a:blip r:embed="rId10"/>
          <a:stretch>
            <a:fillRect/>
          </a:stretch>
        </p:blipFill>
        <p:spPr>
          <a:xfrm>
            <a:off x="4233036" y="1882471"/>
            <a:ext cx="3870288" cy="3876383"/>
          </a:xfrm>
          <a:prstGeom prst="rect">
            <a:avLst/>
          </a:prstGeom>
        </p:spPr>
      </p:pic>
      <p:sp>
        <p:nvSpPr>
          <p:cNvPr id="58" name="Freeform 57">
            <a:extLst>
              <a:ext uri="{FF2B5EF4-FFF2-40B4-BE49-F238E27FC236}">
                <a16:creationId xmlns:a16="http://schemas.microsoft.com/office/drawing/2014/main" id="{F6C9D83D-3D13-844A-860F-34D2622A660B}"/>
              </a:ext>
            </a:extLst>
          </p:cNvPr>
          <p:cNvSpPr>
            <a:spLocks noChangeAspect="1"/>
          </p:cNvSpPr>
          <p:nvPr>
            <p:custDataLst>
              <p:tags r:id="rId1"/>
            </p:custDataLst>
          </p:nvPr>
        </p:nvSpPr>
        <p:spPr bwMode="gray">
          <a:xfrm>
            <a:off x="547132" y="183713"/>
            <a:ext cx="1358900" cy="106085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60" name="Rectangle 65">
            <a:extLst>
              <a:ext uri="{FF2B5EF4-FFF2-40B4-BE49-F238E27FC236}">
                <a16:creationId xmlns:a16="http://schemas.microsoft.com/office/drawing/2014/main" id="{0E062E68-73D6-3B44-AA67-67E609ACCC7E}"/>
              </a:ext>
            </a:extLst>
          </p:cNvPr>
          <p:cNvSpPr>
            <a:spLocks noChangeAspect="1" noChangeArrowheads="1"/>
          </p:cNvSpPr>
          <p:nvPr>
            <p:custDataLst>
              <p:tags r:id="rId2"/>
            </p:custDataLst>
          </p:nvPr>
        </p:nvSpPr>
        <p:spPr bwMode="gray">
          <a:xfrm>
            <a:off x="589309" y="477978"/>
            <a:ext cx="1316723"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Supplier Enablement</a:t>
            </a:r>
          </a:p>
        </p:txBody>
      </p:sp>
      <p:sp>
        <p:nvSpPr>
          <p:cNvPr id="85" name="Oval 69">
            <a:extLst>
              <a:ext uri="{FF2B5EF4-FFF2-40B4-BE49-F238E27FC236}">
                <a16:creationId xmlns:a16="http://schemas.microsoft.com/office/drawing/2014/main" id="{C4C7AC6A-8763-1D43-9ED2-25C7C46D0C6F}"/>
              </a:ext>
            </a:extLst>
          </p:cNvPr>
          <p:cNvSpPr>
            <a:spLocks noChangeAspect="1" noChangeArrowheads="1"/>
          </p:cNvSpPr>
          <p:nvPr>
            <p:custDataLst>
              <p:tags r:id="rId3"/>
            </p:custDataLst>
          </p:nvPr>
        </p:nvSpPr>
        <p:spPr bwMode="gray">
          <a:xfrm>
            <a:off x="857531" y="86437"/>
            <a:ext cx="271286" cy="271286"/>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Tree>
    <p:extLst>
      <p:ext uri="{BB962C8B-B14F-4D97-AF65-F5344CB8AC3E}">
        <p14:creationId xmlns:p14="http://schemas.microsoft.com/office/powerpoint/2010/main" val="3939872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down)">
                                      <p:cBhvr>
                                        <p:cTn id="7" dur="500"/>
                                        <p:tgtEl>
                                          <p:spTgt spid="10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wipe(down)">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down)">
                                      <p:cBhvr>
                                        <p:cTn id="15" dur="500"/>
                                        <p:tgtEl>
                                          <p:spTgt spid="9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down)">
                                      <p:cBhvr>
                                        <p:cTn id="1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p:bldP spid="101" grpId="0" animBg="1"/>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8">
            <a:extLst>
              <a:ext uri="{FF2B5EF4-FFF2-40B4-BE49-F238E27FC236}">
                <a16:creationId xmlns:a16="http://schemas.microsoft.com/office/drawing/2014/main" id="{5F3DF147-45A9-4CC7-BAF4-FBC8D07D3248}"/>
              </a:ext>
            </a:extLst>
          </p:cNvPr>
          <p:cNvSpPr txBox="1">
            <a:spLocks/>
          </p:cNvSpPr>
          <p:nvPr/>
        </p:nvSpPr>
        <p:spPr>
          <a:xfrm>
            <a:off x="1753644" y="583294"/>
            <a:ext cx="7875910" cy="457200"/>
          </a:xfrm>
          <a:prstGeom prst="rect">
            <a:avLst/>
          </a:prstGeom>
        </p:spPr>
        <p:txBody>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GB"/>
              <a:t>process </a:t>
            </a:r>
            <a:r>
              <a:rPr lang="cs-CZ"/>
              <a:t>Architecture</a:t>
            </a:r>
            <a:endParaRPr lang="en-GB"/>
          </a:p>
        </p:txBody>
      </p:sp>
      <p:sp>
        <p:nvSpPr>
          <p:cNvPr id="79" name="Title 8">
            <a:extLst>
              <a:ext uri="{FF2B5EF4-FFF2-40B4-BE49-F238E27FC236}">
                <a16:creationId xmlns:a16="http://schemas.microsoft.com/office/drawing/2014/main" id="{24239CF6-5BB9-427F-A69F-50F001D11237}"/>
              </a:ext>
            </a:extLst>
          </p:cNvPr>
          <p:cNvSpPr txBox="1">
            <a:spLocks/>
          </p:cNvSpPr>
          <p:nvPr/>
        </p:nvSpPr>
        <p:spPr>
          <a:xfrm>
            <a:off x="1881050" y="1059997"/>
            <a:ext cx="4741766" cy="332870"/>
          </a:xfrm>
          <a:prstGeom prst="rect">
            <a:avLst/>
          </a:prstGeom>
        </p:spPr>
        <p:txBody>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cs-CZ" sz="1600" b="0"/>
              <a:t>Level</a:t>
            </a:r>
            <a:r>
              <a:rPr lang="en-GB" sz="1600" b="0"/>
              <a:t> 3</a:t>
            </a:r>
            <a:endParaRPr lang="cs-CZ" sz="1600" b="0"/>
          </a:p>
        </p:txBody>
      </p:sp>
      <p:pic>
        <p:nvPicPr>
          <p:cNvPr id="71" name="Picture 70" descr="Table&#10;&#10;Description automatically generated">
            <a:extLst>
              <a:ext uri="{FF2B5EF4-FFF2-40B4-BE49-F238E27FC236}">
                <a16:creationId xmlns:a16="http://schemas.microsoft.com/office/drawing/2014/main" id="{7A1787BD-628B-4453-A204-CAA75B559083}"/>
              </a:ext>
            </a:extLst>
          </p:cNvPr>
          <p:cNvPicPr>
            <a:picLocks noChangeAspect="1"/>
          </p:cNvPicPr>
          <p:nvPr/>
        </p:nvPicPr>
        <p:blipFill rotWithShape="1">
          <a:blip r:embed="rId5">
            <a:extLst>
              <a:ext uri="{28A0092B-C50C-407E-A947-70E740481C1C}">
                <a14:useLocalDpi xmlns:a14="http://schemas.microsoft.com/office/drawing/2010/main" val="0"/>
              </a:ext>
            </a:extLst>
          </a:blip>
          <a:srcRect t="16843"/>
          <a:stretch/>
        </p:blipFill>
        <p:spPr>
          <a:xfrm>
            <a:off x="172900" y="1371601"/>
            <a:ext cx="11709693" cy="5486399"/>
          </a:xfrm>
          <a:prstGeom prst="rect">
            <a:avLst/>
          </a:prstGeom>
        </p:spPr>
      </p:pic>
      <p:sp>
        <p:nvSpPr>
          <p:cNvPr id="74" name="Freeform 61">
            <a:extLst>
              <a:ext uri="{FF2B5EF4-FFF2-40B4-BE49-F238E27FC236}">
                <a16:creationId xmlns:a16="http://schemas.microsoft.com/office/drawing/2014/main" id="{77CCE4CC-F886-874E-8B56-24EDC875AAE2}"/>
              </a:ext>
            </a:extLst>
          </p:cNvPr>
          <p:cNvSpPr>
            <a:spLocks noChangeAspect="1"/>
          </p:cNvSpPr>
          <p:nvPr>
            <p:custDataLst>
              <p:tags r:id="rId1"/>
            </p:custDataLst>
          </p:nvPr>
        </p:nvSpPr>
        <p:spPr bwMode="gray">
          <a:xfrm>
            <a:off x="45494" y="162420"/>
            <a:ext cx="1708150"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81" name="Rectangle 66">
            <a:extLst>
              <a:ext uri="{FF2B5EF4-FFF2-40B4-BE49-F238E27FC236}">
                <a16:creationId xmlns:a16="http://schemas.microsoft.com/office/drawing/2014/main" id="{8F61A279-5BF0-784E-803E-2F7F711FCE34}"/>
              </a:ext>
            </a:extLst>
          </p:cNvPr>
          <p:cNvSpPr>
            <a:spLocks noChangeAspect="1" noChangeArrowheads="1"/>
          </p:cNvSpPr>
          <p:nvPr>
            <p:custDataLst>
              <p:tags r:id="rId2"/>
            </p:custDataLst>
          </p:nvPr>
        </p:nvSpPr>
        <p:spPr bwMode="gray">
          <a:xfrm>
            <a:off x="172900" y="409523"/>
            <a:ext cx="1395006" cy="695646"/>
          </a:xfrm>
          <a:prstGeom prst="rect">
            <a:avLst/>
          </a:prstGeom>
          <a:noFill/>
          <a:ln w="9525">
            <a:noFill/>
            <a:miter lim="800000"/>
            <a:headEnd/>
            <a:tailEnd/>
          </a:ln>
        </p:spPr>
        <p:txBody>
          <a:bodyPr lIns="0" tIns="0" rIns="0" bIns="0"/>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Process and Solution Architecture</a:t>
            </a:r>
          </a:p>
        </p:txBody>
      </p:sp>
      <p:sp>
        <p:nvSpPr>
          <p:cNvPr id="82" name="Oval 70">
            <a:extLst>
              <a:ext uri="{FF2B5EF4-FFF2-40B4-BE49-F238E27FC236}">
                <a16:creationId xmlns:a16="http://schemas.microsoft.com/office/drawing/2014/main" id="{45FBEB08-B969-504D-B679-095BD931C280}"/>
              </a:ext>
            </a:extLst>
          </p:cNvPr>
          <p:cNvSpPr>
            <a:spLocks noChangeAspect="1" noChangeArrowheads="1"/>
          </p:cNvSpPr>
          <p:nvPr>
            <p:custDataLst>
              <p:tags r:id="rId3"/>
            </p:custDataLst>
          </p:nvPr>
        </p:nvSpPr>
        <p:spPr bwMode="gray">
          <a:xfrm>
            <a:off x="347070" y="16938"/>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3</a:t>
            </a:r>
          </a:p>
        </p:txBody>
      </p:sp>
    </p:spTree>
    <p:extLst>
      <p:ext uri="{BB962C8B-B14F-4D97-AF65-F5344CB8AC3E}">
        <p14:creationId xmlns:p14="http://schemas.microsoft.com/office/powerpoint/2010/main" val="1446993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E2FA-A1E4-CC48-B5EA-4D7C90CE3634}"/>
              </a:ext>
            </a:extLst>
          </p:cNvPr>
          <p:cNvSpPr>
            <a:spLocks noGrp="1"/>
          </p:cNvSpPr>
          <p:nvPr>
            <p:ph type="title"/>
          </p:nvPr>
        </p:nvSpPr>
        <p:spPr>
          <a:xfrm>
            <a:off x="1933454" y="640090"/>
            <a:ext cx="9518400" cy="457200"/>
          </a:xfrm>
        </p:spPr>
        <p:txBody>
          <a:bodyPr>
            <a:normAutofit/>
          </a:bodyPr>
          <a:lstStyle/>
          <a:p>
            <a:r>
              <a:rPr lang="en-AU">
                <a:latin typeface="+mn-lt"/>
              </a:rPr>
              <a:t>P2P Implementation Levels</a:t>
            </a:r>
            <a:endParaRPr lang="en-US">
              <a:latin typeface="+mn-lt"/>
            </a:endParaRPr>
          </a:p>
        </p:txBody>
      </p:sp>
      <p:sp>
        <p:nvSpPr>
          <p:cNvPr id="3" name="TextBox 2">
            <a:extLst>
              <a:ext uri="{FF2B5EF4-FFF2-40B4-BE49-F238E27FC236}">
                <a16:creationId xmlns:a16="http://schemas.microsoft.com/office/drawing/2014/main" id="{B0696E9F-6513-BF4A-9937-A1153CDAB7E2}"/>
              </a:ext>
            </a:extLst>
          </p:cNvPr>
          <p:cNvSpPr txBox="1"/>
          <p:nvPr/>
        </p:nvSpPr>
        <p:spPr>
          <a:xfrm>
            <a:off x="294039" y="2047209"/>
            <a:ext cx="2159938" cy="4705730"/>
          </a:xfrm>
          <a:prstGeom prst="rect">
            <a:avLst/>
          </a:prstGeom>
          <a:noFill/>
          <a:ln w="6350">
            <a:solidFill>
              <a:schemeClr val="accent1"/>
            </a:solidFill>
            <a:prstDash val="solid"/>
          </a:ln>
        </p:spPr>
        <p:txBody>
          <a:bodyPr wrap="square" rtlCol="0">
            <a:noAutofit/>
          </a:bodyPr>
          <a:lstStyle/>
          <a:p>
            <a:pPr marL="285721" indent="-285721" defTabSz="914309">
              <a:buFont typeface="Arial" panose="020B0604020202020204" pitchFamily="34" charset="0"/>
              <a:buChar char="•"/>
            </a:pPr>
            <a:r>
              <a:rPr lang="en-AU" sz="1400">
                <a:solidFill>
                  <a:srgbClr val="6D6E71"/>
                </a:solidFill>
              </a:rPr>
              <a:t>Guided Buying UI</a:t>
            </a:r>
          </a:p>
          <a:p>
            <a:pPr marL="285721" indent="-285721" defTabSz="914309">
              <a:buFont typeface="Arial" panose="020B0604020202020204" pitchFamily="34" charset="0"/>
              <a:buChar char="•"/>
            </a:pPr>
            <a:r>
              <a:rPr lang="en-AU" sz="1400">
                <a:solidFill>
                  <a:srgbClr val="6D6E71"/>
                </a:solidFill>
              </a:rPr>
              <a:t>Requisitions and Purchase Orders</a:t>
            </a:r>
          </a:p>
          <a:p>
            <a:pPr marL="285721" indent="-285721" defTabSz="914309">
              <a:buFont typeface="Arial" panose="020B0604020202020204" pitchFamily="34" charset="0"/>
              <a:buChar char="•"/>
            </a:pPr>
            <a:r>
              <a:rPr lang="en-AU" sz="1400">
                <a:solidFill>
                  <a:srgbClr val="6D6E71"/>
                </a:solidFill>
              </a:rPr>
              <a:t>Forms, Partial Forms &amp; Catalogues</a:t>
            </a:r>
          </a:p>
          <a:p>
            <a:pPr marL="285721" indent="-285721" defTabSz="914309">
              <a:buFont typeface="Arial" panose="020B0604020202020204" pitchFamily="34" charset="0"/>
              <a:buChar char="•"/>
            </a:pPr>
            <a:r>
              <a:rPr lang="en-AU" sz="1400">
                <a:solidFill>
                  <a:srgbClr val="6D6E71"/>
                </a:solidFill>
              </a:rPr>
              <a:t>Contract Compliance</a:t>
            </a:r>
          </a:p>
          <a:p>
            <a:pPr marL="285721" indent="-285721" defTabSz="914309">
              <a:buFont typeface="Arial" panose="020B0604020202020204" pitchFamily="34" charset="0"/>
              <a:buChar char="•"/>
            </a:pPr>
            <a:r>
              <a:rPr lang="en-AU" sz="1400">
                <a:solidFill>
                  <a:srgbClr val="6D6E71"/>
                </a:solidFill>
              </a:rPr>
              <a:t>Standard Receiving</a:t>
            </a:r>
          </a:p>
          <a:p>
            <a:pPr marL="285721" indent="-285721" defTabSz="914309">
              <a:buFont typeface="Arial" panose="020B0604020202020204" pitchFamily="34" charset="0"/>
              <a:buChar char="•"/>
            </a:pPr>
            <a:r>
              <a:rPr lang="en-AU" sz="1400">
                <a:solidFill>
                  <a:srgbClr val="6D6E71"/>
                </a:solidFill>
              </a:rPr>
              <a:t>Simple approvals</a:t>
            </a:r>
          </a:p>
          <a:p>
            <a:pPr defTabSz="914309"/>
            <a:endParaRPr lang="en-AU" sz="1400">
              <a:solidFill>
                <a:srgbClr val="6D6E71"/>
              </a:solidFill>
            </a:endParaRPr>
          </a:p>
          <a:p>
            <a:pPr defTabSz="914309"/>
            <a:r>
              <a:rPr lang="en-AU" sz="1400">
                <a:solidFill>
                  <a:srgbClr val="6D6E71"/>
                </a:solidFill>
              </a:rPr>
              <a:t>Guided Buying interface built around the required spend categories.</a:t>
            </a:r>
          </a:p>
          <a:p>
            <a:pPr defTabSz="914309"/>
            <a:endParaRPr lang="en-AU" sz="1400">
              <a:solidFill>
                <a:srgbClr val="6D6E71"/>
              </a:solidFill>
            </a:endParaRPr>
          </a:p>
          <a:p>
            <a:pPr defTabSz="914309"/>
            <a:r>
              <a:rPr lang="en-AU" sz="1400">
                <a:solidFill>
                  <a:srgbClr val="6D6E71"/>
                </a:solidFill>
              </a:rPr>
              <a:t>Simple approvals based on cost centre, hierarchy and value.</a:t>
            </a:r>
          </a:p>
          <a:p>
            <a:pPr defTabSz="914309"/>
            <a:endParaRPr lang="en-AU" sz="1400">
              <a:solidFill>
                <a:srgbClr val="6D6E71"/>
              </a:solidFill>
            </a:endParaRPr>
          </a:p>
          <a:p>
            <a:pPr defTabSz="914309"/>
            <a:r>
              <a:rPr lang="en-AU" sz="1400">
                <a:solidFill>
                  <a:srgbClr val="6D6E71"/>
                </a:solidFill>
              </a:rPr>
              <a:t>PO and GRN integration</a:t>
            </a:r>
          </a:p>
          <a:p>
            <a:pPr defTabSz="914309"/>
            <a:endParaRPr lang="en-AU" sz="1400">
              <a:solidFill>
                <a:srgbClr val="6D6E71"/>
              </a:solidFill>
            </a:endParaRPr>
          </a:p>
        </p:txBody>
      </p:sp>
      <p:sp>
        <p:nvSpPr>
          <p:cNvPr id="4" name="TextBox 3">
            <a:extLst>
              <a:ext uri="{FF2B5EF4-FFF2-40B4-BE49-F238E27FC236}">
                <a16:creationId xmlns:a16="http://schemas.microsoft.com/office/drawing/2014/main" id="{06A98365-7321-6543-802A-6420AF623776}"/>
              </a:ext>
            </a:extLst>
          </p:cNvPr>
          <p:cNvSpPr txBox="1">
            <a:spLocks/>
          </p:cNvSpPr>
          <p:nvPr/>
        </p:nvSpPr>
        <p:spPr>
          <a:xfrm>
            <a:off x="2466852" y="2047210"/>
            <a:ext cx="2118264" cy="471218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srgbClr val="6D6E71"/>
                </a:solidFill>
              </a:rPr>
              <a:t>Spot Buying</a:t>
            </a:r>
          </a:p>
          <a:p>
            <a:pPr marL="285721" indent="-285721" defTabSz="914309">
              <a:buFont typeface="Arial" panose="020B0604020202020204" pitchFamily="34" charset="0"/>
              <a:buChar char="•"/>
            </a:pPr>
            <a:r>
              <a:rPr lang="en-AU" sz="1400">
                <a:solidFill>
                  <a:srgbClr val="6D6E71"/>
                </a:solidFill>
              </a:rPr>
              <a:t>Tactical Sourcing</a:t>
            </a:r>
          </a:p>
          <a:p>
            <a:pPr marL="285721" indent="-285721" defTabSz="914309">
              <a:buFont typeface="Arial" panose="020B0604020202020204" pitchFamily="34" charset="0"/>
              <a:buChar char="•"/>
            </a:pPr>
            <a:r>
              <a:rPr lang="en-AU" sz="1400">
                <a:solidFill>
                  <a:srgbClr val="6D6E71"/>
                </a:solidFill>
              </a:rPr>
              <a:t>Service Orders &amp; Service Entry Sheets</a:t>
            </a:r>
          </a:p>
          <a:p>
            <a:pPr defTabSz="914309"/>
            <a:endParaRPr lang="en-AU" sz="1400">
              <a:solidFill>
                <a:srgbClr val="6D6E71"/>
              </a:solidFill>
            </a:endParaRPr>
          </a:p>
          <a:p>
            <a:pPr defTabSz="914309"/>
            <a:r>
              <a:rPr lang="en-AU" sz="1400">
                <a:solidFill>
                  <a:srgbClr val="6D6E71"/>
                </a:solidFill>
              </a:rPr>
              <a:t>Spot Buy is added to manage tail spend.</a:t>
            </a:r>
          </a:p>
          <a:p>
            <a:pPr defTabSz="914309"/>
            <a:endParaRPr lang="en-AU" sz="1400">
              <a:solidFill>
                <a:srgbClr val="6D6E71"/>
              </a:solidFill>
            </a:endParaRPr>
          </a:p>
          <a:p>
            <a:pPr defTabSz="914309"/>
            <a:r>
              <a:rPr lang="en-AU" sz="1400">
                <a:solidFill>
                  <a:srgbClr val="6D6E71"/>
                </a:solidFill>
              </a:rPr>
              <a:t>Tactical Sourcing implemented to drive higher value, ad-hoc spend through preferred suppliers and procurement policies.</a:t>
            </a:r>
          </a:p>
          <a:p>
            <a:pPr defTabSz="914309"/>
            <a:endParaRPr lang="en-AU" sz="1400">
              <a:solidFill>
                <a:srgbClr val="6D6E71"/>
              </a:solidFill>
            </a:endParaRPr>
          </a:p>
          <a:p>
            <a:pPr defTabSz="914309"/>
            <a:r>
              <a:rPr lang="en-AU" sz="1400">
                <a:solidFill>
                  <a:srgbClr val="6D6E71"/>
                </a:solidFill>
              </a:rPr>
              <a:t>Complex services enabled through service orders and service entry sheets.</a:t>
            </a:r>
          </a:p>
        </p:txBody>
      </p:sp>
      <p:sp>
        <p:nvSpPr>
          <p:cNvPr id="5" name="TextBox 4">
            <a:extLst>
              <a:ext uri="{FF2B5EF4-FFF2-40B4-BE49-F238E27FC236}">
                <a16:creationId xmlns:a16="http://schemas.microsoft.com/office/drawing/2014/main" id="{E7451A98-AEA4-2E42-92DD-91E45E530280}"/>
              </a:ext>
            </a:extLst>
          </p:cNvPr>
          <p:cNvSpPr txBox="1"/>
          <p:nvPr/>
        </p:nvSpPr>
        <p:spPr>
          <a:xfrm>
            <a:off x="4606545" y="2047209"/>
            <a:ext cx="2316335" cy="470573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srgbClr val="6D6E71"/>
                </a:solidFill>
              </a:rPr>
              <a:t>Budget Real-time checking</a:t>
            </a:r>
          </a:p>
          <a:p>
            <a:pPr marL="285721" indent="-285721" defTabSz="914309">
              <a:buFont typeface="Arial" panose="020B0604020202020204" pitchFamily="34" charset="0"/>
              <a:buChar char="•"/>
            </a:pPr>
            <a:r>
              <a:rPr lang="en-AU" sz="1400">
                <a:solidFill>
                  <a:srgbClr val="6D6E71"/>
                </a:solidFill>
              </a:rPr>
              <a:t>Advanced Payments</a:t>
            </a:r>
          </a:p>
          <a:p>
            <a:pPr marL="285721" indent="-285721" defTabSz="914309">
              <a:buFont typeface="Arial" panose="020B0604020202020204" pitchFamily="34" charset="0"/>
              <a:buChar char="•"/>
            </a:pPr>
            <a:r>
              <a:rPr lang="en-AU" sz="1400">
                <a:solidFill>
                  <a:srgbClr val="6D6E71"/>
                </a:solidFill>
              </a:rPr>
              <a:t>Evaluated Receipt Settlement</a:t>
            </a:r>
          </a:p>
          <a:p>
            <a:pPr marL="285721" indent="-285721" defTabSz="914309">
              <a:buFont typeface="Arial" panose="020B0604020202020204" pitchFamily="34" charset="0"/>
              <a:buChar char="•"/>
            </a:pPr>
            <a:r>
              <a:rPr lang="en-AU" sz="1400">
                <a:solidFill>
                  <a:srgbClr val="6D6E71"/>
                </a:solidFill>
              </a:rPr>
              <a:t>Advanced approvals</a:t>
            </a:r>
          </a:p>
          <a:p>
            <a:pPr defTabSz="914309"/>
            <a:endParaRPr lang="en-AU" sz="1400">
              <a:solidFill>
                <a:srgbClr val="6D6E71"/>
              </a:solidFill>
            </a:endParaRPr>
          </a:p>
          <a:p>
            <a:pPr defTabSz="914309"/>
            <a:r>
              <a:rPr lang="en-AU" sz="1400">
                <a:solidFill>
                  <a:srgbClr val="6D6E71"/>
                </a:solidFill>
              </a:rPr>
              <a:t>Purchases validated against contracts and budgets.</a:t>
            </a:r>
          </a:p>
          <a:p>
            <a:pPr defTabSz="914309"/>
            <a:endParaRPr lang="en-AU" sz="1400">
              <a:solidFill>
                <a:srgbClr val="6D6E71"/>
              </a:solidFill>
            </a:endParaRPr>
          </a:p>
          <a:p>
            <a:pPr defTabSz="914309"/>
            <a:r>
              <a:rPr lang="en-AU" sz="1400">
                <a:solidFill>
                  <a:srgbClr val="6D6E71"/>
                </a:solidFill>
              </a:rPr>
              <a:t>Advance Payments and ERS supported.</a:t>
            </a:r>
          </a:p>
          <a:p>
            <a:pPr defTabSz="914309"/>
            <a:endParaRPr lang="en-AU" sz="1400">
              <a:solidFill>
                <a:srgbClr val="6D6E71"/>
              </a:solidFill>
            </a:endParaRPr>
          </a:p>
          <a:p>
            <a:pPr defTabSz="914309"/>
            <a:r>
              <a:rPr lang="en-AU" sz="1400">
                <a:solidFill>
                  <a:srgbClr val="6D6E71"/>
                </a:solidFill>
              </a:rPr>
              <a:t>Approval processes expanded to include all required accounting data.</a:t>
            </a:r>
          </a:p>
        </p:txBody>
      </p:sp>
      <p:sp>
        <p:nvSpPr>
          <p:cNvPr id="6" name="TextBox 5">
            <a:extLst>
              <a:ext uri="{FF2B5EF4-FFF2-40B4-BE49-F238E27FC236}">
                <a16:creationId xmlns:a16="http://schemas.microsoft.com/office/drawing/2014/main" id="{9AE6D053-C640-D240-9A78-9F9E7BC78BEF}"/>
              </a:ext>
            </a:extLst>
          </p:cNvPr>
          <p:cNvSpPr txBox="1"/>
          <p:nvPr/>
        </p:nvSpPr>
        <p:spPr>
          <a:xfrm>
            <a:off x="6936688" y="2047210"/>
            <a:ext cx="2427275" cy="471218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srgbClr val="6D6E71"/>
                </a:solidFill>
              </a:rPr>
              <a:t>Collaborative Requisitioning and Demand Aggregation</a:t>
            </a:r>
          </a:p>
          <a:p>
            <a:pPr marL="285721" indent="-285721" defTabSz="914309">
              <a:buFont typeface="Arial" panose="020B0604020202020204" pitchFamily="34" charset="0"/>
              <a:buChar char="•"/>
            </a:pPr>
            <a:r>
              <a:rPr lang="en-AU" sz="1400">
                <a:solidFill>
                  <a:srgbClr val="6D6E71"/>
                </a:solidFill>
              </a:rPr>
              <a:t>Queue Management</a:t>
            </a:r>
          </a:p>
          <a:p>
            <a:pPr marL="285721" indent="-285721" defTabSz="914309">
              <a:buFont typeface="Arial" panose="020B0604020202020204" pitchFamily="34" charset="0"/>
              <a:buChar char="•"/>
            </a:pPr>
            <a:r>
              <a:rPr lang="en-AU" sz="1400">
                <a:solidFill>
                  <a:srgbClr val="6D6E71"/>
                </a:solidFill>
              </a:rPr>
              <a:t>Asset Receiving</a:t>
            </a:r>
          </a:p>
          <a:p>
            <a:pPr marL="285721" indent="-285721" defTabSz="914309">
              <a:buFont typeface="Arial" panose="020B0604020202020204" pitchFamily="34" charset="0"/>
              <a:buChar char="•"/>
            </a:pPr>
            <a:r>
              <a:rPr lang="en-AU" sz="1400">
                <a:solidFill>
                  <a:srgbClr val="6D6E71"/>
                </a:solidFill>
              </a:rPr>
              <a:t>Total Landed Cost</a:t>
            </a:r>
          </a:p>
          <a:p>
            <a:pPr marL="285721" indent="-285721" defTabSz="914309">
              <a:buFont typeface="Arial" panose="020B0604020202020204" pitchFamily="34" charset="0"/>
              <a:buChar char="•"/>
            </a:pPr>
            <a:r>
              <a:rPr lang="en-AU" sz="1400">
                <a:solidFill>
                  <a:srgbClr val="6D6E71"/>
                </a:solidFill>
              </a:rPr>
              <a:t>Procurement Policies</a:t>
            </a:r>
          </a:p>
          <a:p>
            <a:pPr defTabSz="914309"/>
            <a:endParaRPr lang="en-AU" sz="1400">
              <a:solidFill>
                <a:srgbClr val="6D6E71"/>
              </a:solidFill>
            </a:endParaRPr>
          </a:p>
          <a:p>
            <a:pPr defTabSz="914309"/>
            <a:r>
              <a:rPr lang="en-AU" sz="1400">
                <a:solidFill>
                  <a:srgbClr val="6D6E71"/>
                </a:solidFill>
              </a:rPr>
              <a:t>Purchases validated against procurement policy in real-time.</a:t>
            </a:r>
          </a:p>
          <a:p>
            <a:pPr defTabSz="914309"/>
            <a:endParaRPr lang="en-AU" sz="1400">
              <a:solidFill>
                <a:srgbClr val="6D6E71"/>
              </a:solidFill>
            </a:endParaRPr>
          </a:p>
          <a:p>
            <a:pPr defTabSz="914309"/>
            <a:r>
              <a:rPr lang="en-AU" sz="1400">
                <a:solidFill>
                  <a:srgbClr val="6D6E71"/>
                </a:solidFill>
              </a:rPr>
              <a:t>Purchasing streamlined and consolidated through collaborative requisitioning, demand aggregation and queue management.</a:t>
            </a:r>
          </a:p>
          <a:p>
            <a:pPr defTabSz="914309"/>
            <a:endParaRPr lang="en-AU" sz="1400">
              <a:solidFill>
                <a:srgbClr val="6D6E71"/>
              </a:solidFill>
            </a:endParaRPr>
          </a:p>
          <a:p>
            <a:pPr defTabSz="914309"/>
            <a:r>
              <a:rPr lang="en-AU" sz="1400">
                <a:solidFill>
                  <a:srgbClr val="6D6E71"/>
                </a:solidFill>
              </a:rPr>
              <a:t>Asset Receiving may be enabled to support asset management in back-end ERP.</a:t>
            </a:r>
          </a:p>
          <a:p>
            <a:pPr defTabSz="914309"/>
            <a:endParaRPr lang="en-AU" sz="1400">
              <a:solidFill>
                <a:srgbClr val="6D6E71"/>
              </a:solidFill>
            </a:endParaRPr>
          </a:p>
          <a:p>
            <a:pPr defTabSz="914309"/>
            <a:endParaRPr lang="en-AU" sz="1400">
              <a:solidFill>
                <a:srgbClr val="6D6E71"/>
              </a:solidFill>
            </a:endParaRPr>
          </a:p>
        </p:txBody>
      </p:sp>
      <p:sp>
        <p:nvSpPr>
          <p:cNvPr id="7" name="TextBox 6">
            <a:extLst>
              <a:ext uri="{FF2B5EF4-FFF2-40B4-BE49-F238E27FC236}">
                <a16:creationId xmlns:a16="http://schemas.microsoft.com/office/drawing/2014/main" id="{13484C39-64BC-0046-A912-D2737874D150}"/>
              </a:ext>
            </a:extLst>
          </p:cNvPr>
          <p:cNvSpPr txBox="1"/>
          <p:nvPr/>
        </p:nvSpPr>
        <p:spPr>
          <a:xfrm>
            <a:off x="9395751" y="2047871"/>
            <a:ext cx="2552540" cy="4711518"/>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srgbClr val="6D6E71"/>
                </a:solidFill>
              </a:rPr>
              <a:t>Integration with other systems, e.g., Fieldglass, ServiceNow and Concur</a:t>
            </a:r>
          </a:p>
          <a:p>
            <a:pPr marL="285721" indent="-285721" defTabSz="914309">
              <a:buFont typeface="Arial" panose="020B0604020202020204" pitchFamily="34" charset="0"/>
              <a:buChar char="•"/>
            </a:pPr>
            <a:r>
              <a:rPr lang="en-AU" sz="1400">
                <a:solidFill>
                  <a:srgbClr val="6D6E71"/>
                </a:solidFill>
              </a:rPr>
              <a:t>Procurement Operations Desk</a:t>
            </a:r>
          </a:p>
          <a:p>
            <a:pPr defTabSz="914309"/>
            <a:endParaRPr lang="en-AU" sz="1400">
              <a:solidFill>
                <a:srgbClr val="6D6E71"/>
              </a:solidFill>
            </a:endParaRPr>
          </a:p>
          <a:p>
            <a:pPr defTabSz="914309"/>
            <a:r>
              <a:rPr lang="en-GB" sz="1400">
                <a:solidFill>
                  <a:srgbClr val="6D6E71"/>
                </a:solidFill>
              </a:rPr>
              <a:t>Purchasing processes extended to integrate with other spend management tools such as ServiceNow.</a:t>
            </a:r>
          </a:p>
          <a:p>
            <a:pPr defTabSz="914309"/>
            <a:endParaRPr lang="en-GB" sz="1400">
              <a:solidFill>
                <a:srgbClr val="6D6E71"/>
              </a:solidFill>
            </a:endParaRPr>
          </a:p>
          <a:p>
            <a:pPr defTabSz="914309"/>
            <a:r>
              <a:rPr lang="en-GB" sz="1400">
                <a:solidFill>
                  <a:srgbClr val="6D6E71"/>
                </a:solidFill>
              </a:rPr>
              <a:t>Centralised Procurement Operations / SSC functionality to manage low value, tactical sourcing and tail spend</a:t>
            </a:r>
          </a:p>
          <a:p>
            <a:pPr defTabSz="914309"/>
            <a:endParaRPr lang="en-GB" sz="1400">
              <a:solidFill>
                <a:srgbClr val="6D6E71"/>
              </a:solidFill>
            </a:endParaRPr>
          </a:p>
          <a:p>
            <a:pPr defTabSz="914309"/>
            <a:r>
              <a:rPr lang="en-GB" sz="1400">
                <a:solidFill>
                  <a:srgbClr val="6D6E71"/>
                </a:solidFill>
              </a:rPr>
              <a:t>Extended use of Fieldglass and ARIBA to manage external workforce</a:t>
            </a:r>
            <a:endParaRPr lang="en-AU" sz="1400">
              <a:solidFill>
                <a:srgbClr val="6D6E71"/>
              </a:solidFill>
            </a:endParaRPr>
          </a:p>
        </p:txBody>
      </p:sp>
      <p:sp>
        <p:nvSpPr>
          <p:cNvPr id="8" name="TextBox 7">
            <a:extLst>
              <a:ext uri="{FF2B5EF4-FFF2-40B4-BE49-F238E27FC236}">
                <a16:creationId xmlns:a16="http://schemas.microsoft.com/office/drawing/2014/main" id="{CDD9A3CC-8B09-4340-8096-02BD6F6D8028}"/>
              </a:ext>
            </a:extLst>
          </p:cNvPr>
          <p:cNvSpPr txBox="1"/>
          <p:nvPr/>
        </p:nvSpPr>
        <p:spPr>
          <a:xfrm>
            <a:off x="265241" y="1647111"/>
            <a:ext cx="2170848" cy="400099"/>
          </a:xfrm>
          <a:prstGeom prst="rect">
            <a:avLst/>
          </a:prstGeom>
          <a:solidFill>
            <a:srgbClr val="189AD7"/>
          </a:solidFill>
        </p:spPr>
        <p:txBody>
          <a:bodyPr wrap="square" rtlCol="0">
            <a:spAutoFit/>
          </a:bodyPr>
          <a:lstStyle/>
          <a:p>
            <a:pPr algn="ctr" defTabSz="914309"/>
            <a:r>
              <a:rPr lang="en-AU" sz="1999" b="1">
                <a:solidFill>
                  <a:srgbClr val="FFFFFF"/>
                </a:solidFill>
              </a:rPr>
              <a:t>Basic</a:t>
            </a:r>
          </a:p>
        </p:txBody>
      </p:sp>
      <p:sp>
        <p:nvSpPr>
          <p:cNvPr id="9" name="TextBox 8">
            <a:extLst>
              <a:ext uri="{FF2B5EF4-FFF2-40B4-BE49-F238E27FC236}">
                <a16:creationId xmlns:a16="http://schemas.microsoft.com/office/drawing/2014/main" id="{C8A3EA7E-7569-BF45-8A79-D50E1FEFB7E5}"/>
              </a:ext>
            </a:extLst>
          </p:cNvPr>
          <p:cNvSpPr txBox="1"/>
          <p:nvPr/>
        </p:nvSpPr>
        <p:spPr>
          <a:xfrm>
            <a:off x="2460415" y="1647111"/>
            <a:ext cx="2106812" cy="400099"/>
          </a:xfrm>
          <a:prstGeom prst="rect">
            <a:avLst/>
          </a:prstGeom>
          <a:solidFill>
            <a:srgbClr val="189AD7"/>
          </a:solidFill>
        </p:spPr>
        <p:txBody>
          <a:bodyPr wrap="square" rtlCol="0">
            <a:spAutoFit/>
          </a:bodyPr>
          <a:lstStyle/>
          <a:p>
            <a:pPr algn="ctr" defTabSz="914309"/>
            <a:r>
              <a:rPr lang="en-AU" sz="1999" b="1">
                <a:solidFill>
                  <a:srgbClr val="FFFFFF"/>
                </a:solidFill>
              </a:rPr>
              <a:t>Developed</a:t>
            </a:r>
          </a:p>
        </p:txBody>
      </p:sp>
      <p:sp>
        <p:nvSpPr>
          <p:cNvPr id="10" name="TextBox 9">
            <a:extLst>
              <a:ext uri="{FF2B5EF4-FFF2-40B4-BE49-F238E27FC236}">
                <a16:creationId xmlns:a16="http://schemas.microsoft.com/office/drawing/2014/main" id="{512F5A4A-714A-F941-A05B-C2525AF2264B}"/>
              </a:ext>
            </a:extLst>
          </p:cNvPr>
          <p:cNvSpPr txBox="1"/>
          <p:nvPr/>
        </p:nvSpPr>
        <p:spPr>
          <a:xfrm>
            <a:off x="4585116" y="1647111"/>
            <a:ext cx="2337763" cy="400099"/>
          </a:xfrm>
          <a:prstGeom prst="rect">
            <a:avLst/>
          </a:prstGeom>
          <a:solidFill>
            <a:srgbClr val="189AD7"/>
          </a:solidFill>
        </p:spPr>
        <p:txBody>
          <a:bodyPr wrap="square" rtlCol="0">
            <a:spAutoFit/>
          </a:bodyPr>
          <a:lstStyle/>
          <a:p>
            <a:pPr algn="ctr" defTabSz="914309"/>
            <a:r>
              <a:rPr lang="en-AU" sz="1999" b="1">
                <a:solidFill>
                  <a:srgbClr val="FFFFFF"/>
                </a:solidFill>
              </a:rPr>
              <a:t>Advanced</a:t>
            </a:r>
          </a:p>
        </p:txBody>
      </p:sp>
      <p:sp>
        <p:nvSpPr>
          <p:cNvPr id="11" name="TextBox 10">
            <a:extLst>
              <a:ext uri="{FF2B5EF4-FFF2-40B4-BE49-F238E27FC236}">
                <a16:creationId xmlns:a16="http://schemas.microsoft.com/office/drawing/2014/main" id="{F4FA763C-39E7-ED4A-9131-5C579598B569}"/>
              </a:ext>
            </a:extLst>
          </p:cNvPr>
          <p:cNvSpPr txBox="1"/>
          <p:nvPr/>
        </p:nvSpPr>
        <p:spPr>
          <a:xfrm>
            <a:off x="6937718" y="1647111"/>
            <a:ext cx="2443199" cy="400099"/>
          </a:xfrm>
          <a:prstGeom prst="rect">
            <a:avLst/>
          </a:prstGeom>
          <a:solidFill>
            <a:srgbClr val="189AD7"/>
          </a:solidFill>
        </p:spPr>
        <p:txBody>
          <a:bodyPr wrap="square" rtlCol="0">
            <a:spAutoFit/>
          </a:bodyPr>
          <a:lstStyle/>
          <a:p>
            <a:pPr algn="ctr" defTabSz="914309"/>
            <a:r>
              <a:rPr lang="en-AU" sz="1999" b="1">
                <a:solidFill>
                  <a:srgbClr val="FFFFFF"/>
                </a:solidFill>
              </a:rPr>
              <a:t>Sophisticated</a:t>
            </a:r>
          </a:p>
        </p:txBody>
      </p:sp>
      <p:sp>
        <p:nvSpPr>
          <p:cNvPr id="12" name="TextBox 11">
            <a:extLst>
              <a:ext uri="{FF2B5EF4-FFF2-40B4-BE49-F238E27FC236}">
                <a16:creationId xmlns:a16="http://schemas.microsoft.com/office/drawing/2014/main" id="{F232FD3E-001D-2B41-8133-D5D83B2013F6}"/>
              </a:ext>
            </a:extLst>
          </p:cNvPr>
          <p:cNvSpPr txBox="1"/>
          <p:nvPr/>
        </p:nvSpPr>
        <p:spPr>
          <a:xfrm>
            <a:off x="9395753" y="1647111"/>
            <a:ext cx="2552539" cy="400099"/>
          </a:xfrm>
          <a:prstGeom prst="rect">
            <a:avLst/>
          </a:prstGeom>
          <a:solidFill>
            <a:srgbClr val="189AD7"/>
          </a:solidFill>
        </p:spPr>
        <p:txBody>
          <a:bodyPr wrap="square" rtlCol="0">
            <a:spAutoFit/>
          </a:bodyPr>
          <a:lstStyle/>
          <a:p>
            <a:pPr algn="ctr" defTabSz="914309"/>
            <a:r>
              <a:rPr lang="en-AU" sz="1999" b="1">
                <a:solidFill>
                  <a:srgbClr val="FFFFFF"/>
                </a:solidFill>
              </a:rPr>
              <a:t>Optimised</a:t>
            </a:r>
          </a:p>
        </p:txBody>
      </p:sp>
      <p:sp>
        <p:nvSpPr>
          <p:cNvPr id="14" name="Freeform 59">
            <a:extLst>
              <a:ext uri="{FF2B5EF4-FFF2-40B4-BE49-F238E27FC236}">
                <a16:creationId xmlns:a16="http://schemas.microsoft.com/office/drawing/2014/main" id="{8F8BF44F-815C-5C49-9FD9-4A213BC873D7}"/>
              </a:ext>
            </a:extLst>
          </p:cNvPr>
          <p:cNvSpPr>
            <a:spLocks noChangeAspect="1"/>
          </p:cNvSpPr>
          <p:nvPr>
            <p:custDataLst>
              <p:tags r:id="rId1"/>
            </p:custDataLst>
          </p:nvPr>
        </p:nvSpPr>
        <p:spPr bwMode="gray">
          <a:xfrm>
            <a:off x="177559" y="254287"/>
            <a:ext cx="1557080" cy="1211544"/>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a typeface="+mn-ea"/>
              <a:cs typeface="+mn-cs"/>
            </a:endParaRPr>
          </a:p>
        </p:txBody>
      </p:sp>
      <p:sp>
        <p:nvSpPr>
          <p:cNvPr id="15" name="Rectangle 67">
            <a:extLst>
              <a:ext uri="{FF2B5EF4-FFF2-40B4-BE49-F238E27FC236}">
                <a16:creationId xmlns:a16="http://schemas.microsoft.com/office/drawing/2014/main" id="{DC345F24-1B38-7E40-B570-CD7476044D78}"/>
              </a:ext>
            </a:extLst>
          </p:cNvPr>
          <p:cNvSpPr>
            <a:spLocks noChangeAspect="1" noChangeArrowheads="1"/>
          </p:cNvSpPr>
          <p:nvPr>
            <p:custDataLst>
              <p:tags r:id="rId2"/>
            </p:custDataLst>
          </p:nvPr>
        </p:nvSpPr>
        <p:spPr bwMode="gray">
          <a:xfrm>
            <a:off x="288692" y="734309"/>
            <a:ext cx="1334814" cy="430887"/>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ea typeface="+mn-ea"/>
                <a:cs typeface="Arial" pitchFamily="34" charset="0"/>
              </a:rPr>
              <a:t>Implementation Roadmap</a:t>
            </a:r>
          </a:p>
        </p:txBody>
      </p:sp>
      <p:sp>
        <p:nvSpPr>
          <p:cNvPr id="16" name="Oval 71">
            <a:extLst>
              <a:ext uri="{FF2B5EF4-FFF2-40B4-BE49-F238E27FC236}">
                <a16:creationId xmlns:a16="http://schemas.microsoft.com/office/drawing/2014/main" id="{FFCB3027-981C-694C-A100-362BF1563538}"/>
              </a:ext>
            </a:extLst>
          </p:cNvPr>
          <p:cNvSpPr>
            <a:spLocks noChangeAspect="1" noChangeArrowheads="1"/>
          </p:cNvSpPr>
          <p:nvPr>
            <p:custDataLst>
              <p:tags r:id="rId3"/>
            </p:custDataLst>
          </p:nvPr>
        </p:nvSpPr>
        <p:spPr bwMode="gray">
          <a:xfrm>
            <a:off x="526810" y="105061"/>
            <a:ext cx="327025" cy="328613"/>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Tree>
    <p:extLst>
      <p:ext uri="{BB962C8B-B14F-4D97-AF65-F5344CB8AC3E}">
        <p14:creationId xmlns:p14="http://schemas.microsoft.com/office/powerpoint/2010/main" val="2292404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E2FA-A1E4-CC48-B5EA-4D7C90CE3634}"/>
              </a:ext>
            </a:extLst>
          </p:cNvPr>
          <p:cNvSpPr>
            <a:spLocks noGrp="1"/>
          </p:cNvSpPr>
          <p:nvPr>
            <p:ph type="title"/>
          </p:nvPr>
        </p:nvSpPr>
        <p:spPr>
          <a:xfrm>
            <a:off x="2054268" y="759600"/>
            <a:ext cx="7813332" cy="457200"/>
          </a:xfrm>
        </p:spPr>
        <p:txBody>
          <a:bodyPr>
            <a:normAutofit fontScale="90000"/>
          </a:bodyPr>
          <a:lstStyle/>
          <a:p>
            <a:r>
              <a:rPr lang="en-AU"/>
              <a:t>AN &amp; Invoicing Implementation Levels</a:t>
            </a:r>
            <a:endParaRPr lang="en-US"/>
          </a:p>
        </p:txBody>
      </p:sp>
      <p:sp>
        <p:nvSpPr>
          <p:cNvPr id="3" name="TextBox 2">
            <a:extLst>
              <a:ext uri="{FF2B5EF4-FFF2-40B4-BE49-F238E27FC236}">
                <a16:creationId xmlns:a16="http://schemas.microsoft.com/office/drawing/2014/main" id="{B0696E9F-6513-BF4A-9937-A1153CDAB7E2}"/>
              </a:ext>
            </a:extLst>
          </p:cNvPr>
          <p:cNvSpPr txBox="1"/>
          <p:nvPr/>
        </p:nvSpPr>
        <p:spPr>
          <a:xfrm>
            <a:off x="366403" y="1955101"/>
            <a:ext cx="2159938" cy="4712180"/>
          </a:xfrm>
          <a:prstGeom prst="rect">
            <a:avLst/>
          </a:prstGeom>
          <a:noFill/>
          <a:ln w="6350">
            <a:solidFill>
              <a:schemeClr val="accent1"/>
            </a:solidFill>
            <a:prstDash val="solid"/>
          </a:ln>
        </p:spPr>
        <p:txBody>
          <a:bodyPr wrap="square" rtlCol="0">
            <a:noAutofit/>
          </a:bodyPr>
          <a:lstStyle/>
          <a:p>
            <a:pPr marL="285721" indent="-285721" defTabSz="914309">
              <a:buFont typeface="Arial" panose="020B0604020202020204" pitchFamily="34" charset="0"/>
              <a:buChar char="•"/>
            </a:pPr>
            <a:r>
              <a:rPr lang="en-AU" sz="1400">
                <a:solidFill>
                  <a:prstClr val="black"/>
                </a:solidFill>
                <a:cs typeface="Arial" panose="020B0604020202020204" pitchFamily="34" charset="0"/>
              </a:rPr>
              <a:t>Indirect goods, materials &amp; simple services</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Ariba Buying initiation</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PO &amp; GR replication</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Invoice Remittance</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Purchase Orders and Goods Receipts created in Ariba Buying are replicated to back-end ERP for invoice matching and financial reconciliation.</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Invoice remittance status information updated from ERP based on payment status.</a:t>
            </a:r>
          </a:p>
        </p:txBody>
      </p:sp>
      <p:sp>
        <p:nvSpPr>
          <p:cNvPr id="4" name="TextBox 3">
            <a:extLst>
              <a:ext uri="{FF2B5EF4-FFF2-40B4-BE49-F238E27FC236}">
                <a16:creationId xmlns:a16="http://schemas.microsoft.com/office/drawing/2014/main" id="{06A98365-7321-6543-802A-6420AF623776}"/>
              </a:ext>
            </a:extLst>
          </p:cNvPr>
          <p:cNvSpPr txBox="1">
            <a:spLocks/>
          </p:cNvSpPr>
          <p:nvPr/>
        </p:nvSpPr>
        <p:spPr>
          <a:xfrm>
            <a:off x="2539216" y="1955101"/>
            <a:ext cx="2118264" cy="471218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prstClr val="black"/>
                </a:solidFill>
                <a:cs typeface="Arial" panose="020B0604020202020204" pitchFamily="34" charset="0"/>
              </a:rPr>
              <a:t>Invoice Status</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IIE for paper &amp; PDF invoice capture</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Invoice status information driven by AP process exception handling.</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Paper invoices and flat PDF’s processed either in-house or by a service provider, received via Ariba Network.</a:t>
            </a:r>
          </a:p>
        </p:txBody>
      </p:sp>
      <p:sp>
        <p:nvSpPr>
          <p:cNvPr id="5" name="TextBox 4">
            <a:extLst>
              <a:ext uri="{FF2B5EF4-FFF2-40B4-BE49-F238E27FC236}">
                <a16:creationId xmlns:a16="http://schemas.microsoft.com/office/drawing/2014/main" id="{E7451A98-AEA4-2E42-92DD-91E45E530280}"/>
              </a:ext>
            </a:extLst>
          </p:cNvPr>
          <p:cNvSpPr txBox="1"/>
          <p:nvPr/>
        </p:nvSpPr>
        <p:spPr>
          <a:xfrm>
            <a:off x="4678909" y="1955102"/>
            <a:ext cx="2316335" cy="470573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prstClr val="black"/>
                </a:solidFill>
                <a:cs typeface="Arial" panose="020B0604020202020204" pitchFamily="34" charset="0"/>
              </a:rPr>
              <a:t>Service Entry Sheets MRO &amp; Direct Spend</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Order Confirmations</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Advanced Shipping Notifications</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Service Entry Sheets are created in Ariba Buying and pushed to ECC as the services receipt.</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Purchase Orders and Goods Receipts created in ERP submitted to suppliers over the Ariba Network.</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Order Confirmations and ASNs are received directly into ERP to update MRP Production Schedules.</a:t>
            </a:r>
          </a:p>
          <a:p>
            <a:pPr defTabSz="914309"/>
            <a:endParaRPr lang="en-AU" sz="1400">
              <a:solidFill>
                <a:prstClr val="black"/>
              </a:solidFill>
              <a:cs typeface="Arial" panose="020B0604020202020204" pitchFamily="34" charset="0"/>
            </a:endParaRPr>
          </a:p>
        </p:txBody>
      </p:sp>
      <p:sp>
        <p:nvSpPr>
          <p:cNvPr id="6" name="TextBox 5">
            <a:extLst>
              <a:ext uri="{FF2B5EF4-FFF2-40B4-BE49-F238E27FC236}">
                <a16:creationId xmlns:a16="http://schemas.microsoft.com/office/drawing/2014/main" id="{9AE6D053-C640-D240-9A78-9F9E7BC78BEF}"/>
              </a:ext>
            </a:extLst>
          </p:cNvPr>
          <p:cNvSpPr txBox="1"/>
          <p:nvPr/>
        </p:nvSpPr>
        <p:spPr>
          <a:xfrm>
            <a:off x="7009052" y="1955101"/>
            <a:ext cx="2427275" cy="471218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prstClr val="black"/>
                </a:solidFill>
                <a:cs typeface="Arial" panose="020B0604020202020204" pitchFamily="34" charset="0"/>
              </a:rPr>
              <a:t>Fiori apps for requisitioning &amp; receiving MRO spend</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Ariba Catalogues</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Fiori apps deployed for MRO purchasing.</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Ariba Catalogues available to MM &amp; Plant Maintenance in ERP</a:t>
            </a:r>
          </a:p>
        </p:txBody>
      </p:sp>
      <p:sp>
        <p:nvSpPr>
          <p:cNvPr id="8" name="TextBox 7">
            <a:extLst>
              <a:ext uri="{FF2B5EF4-FFF2-40B4-BE49-F238E27FC236}">
                <a16:creationId xmlns:a16="http://schemas.microsoft.com/office/drawing/2014/main" id="{CDD9A3CC-8B09-4340-8096-02BD6F6D8028}"/>
              </a:ext>
            </a:extLst>
          </p:cNvPr>
          <p:cNvSpPr txBox="1"/>
          <p:nvPr/>
        </p:nvSpPr>
        <p:spPr>
          <a:xfrm>
            <a:off x="358870" y="1555003"/>
            <a:ext cx="2170848" cy="400099"/>
          </a:xfrm>
          <a:prstGeom prst="rect">
            <a:avLst/>
          </a:prstGeom>
          <a:solidFill>
            <a:srgbClr val="189AD7"/>
          </a:solidFill>
        </p:spPr>
        <p:txBody>
          <a:bodyPr wrap="square" rtlCol="0">
            <a:spAutoFit/>
          </a:bodyPr>
          <a:lstStyle/>
          <a:p>
            <a:pPr algn="ctr" defTabSz="914309"/>
            <a:r>
              <a:rPr lang="en-AU" sz="1999" b="1">
                <a:solidFill>
                  <a:prstClr val="white"/>
                </a:solidFill>
              </a:rPr>
              <a:t>Basic</a:t>
            </a:r>
          </a:p>
        </p:txBody>
      </p:sp>
      <p:sp>
        <p:nvSpPr>
          <p:cNvPr id="9" name="TextBox 8">
            <a:extLst>
              <a:ext uri="{FF2B5EF4-FFF2-40B4-BE49-F238E27FC236}">
                <a16:creationId xmlns:a16="http://schemas.microsoft.com/office/drawing/2014/main" id="{C8A3EA7E-7569-BF45-8A79-D50E1FEFB7E5}"/>
              </a:ext>
            </a:extLst>
          </p:cNvPr>
          <p:cNvSpPr txBox="1"/>
          <p:nvPr/>
        </p:nvSpPr>
        <p:spPr>
          <a:xfrm>
            <a:off x="2532779" y="1555003"/>
            <a:ext cx="2106812" cy="400099"/>
          </a:xfrm>
          <a:prstGeom prst="rect">
            <a:avLst/>
          </a:prstGeom>
          <a:solidFill>
            <a:srgbClr val="189AD7"/>
          </a:solidFill>
        </p:spPr>
        <p:txBody>
          <a:bodyPr wrap="square" rtlCol="0">
            <a:spAutoFit/>
          </a:bodyPr>
          <a:lstStyle/>
          <a:p>
            <a:pPr algn="ctr" defTabSz="914309"/>
            <a:r>
              <a:rPr lang="en-AU" sz="1999" b="1">
                <a:solidFill>
                  <a:prstClr val="white"/>
                </a:solidFill>
              </a:rPr>
              <a:t>Developed</a:t>
            </a:r>
          </a:p>
        </p:txBody>
      </p:sp>
      <p:sp>
        <p:nvSpPr>
          <p:cNvPr id="10" name="TextBox 9">
            <a:extLst>
              <a:ext uri="{FF2B5EF4-FFF2-40B4-BE49-F238E27FC236}">
                <a16:creationId xmlns:a16="http://schemas.microsoft.com/office/drawing/2014/main" id="{512F5A4A-714A-F941-A05B-C2525AF2264B}"/>
              </a:ext>
            </a:extLst>
          </p:cNvPr>
          <p:cNvSpPr txBox="1"/>
          <p:nvPr/>
        </p:nvSpPr>
        <p:spPr>
          <a:xfrm>
            <a:off x="4657480" y="1555003"/>
            <a:ext cx="2337763" cy="400099"/>
          </a:xfrm>
          <a:prstGeom prst="rect">
            <a:avLst/>
          </a:prstGeom>
          <a:solidFill>
            <a:srgbClr val="189AD7"/>
          </a:solidFill>
        </p:spPr>
        <p:txBody>
          <a:bodyPr wrap="square" rtlCol="0">
            <a:spAutoFit/>
          </a:bodyPr>
          <a:lstStyle/>
          <a:p>
            <a:pPr algn="ctr" defTabSz="914309"/>
            <a:r>
              <a:rPr lang="en-AU" sz="1999" b="1">
                <a:solidFill>
                  <a:prstClr val="white"/>
                </a:solidFill>
              </a:rPr>
              <a:t>Advanced</a:t>
            </a:r>
          </a:p>
        </p:txBody>
      </p:sp>
      <p:sp>
        <p:nvSpPr>
          <p:cNvPr id="11" name="TextBox 10">
            <a:extLst>
              <a:ext uri="{FF2B5EF4-FFF2-40B4-BE49-F238E27FC236}">
                <a16:creationId xmlns:a16="http://schemas.microsoft.com/office/drawing/2014/main" id="{F4FA763C-39E7-ED4A-9131-5C579598B569}"/>
              </a:ext>
            </a:extLst>
          </p:cNvPr>
          <p:cNvSpPr txBox="1"/>
          <p:nvPr/>
        </p:nvSpPr>
        <p:spPr>
          <a:xfrm>
            <a:off x="7010081" y="1555003"/>
            <a:ext cx="2443199" cy="400099"/>
          </a:xfrm>
          <a:prstGeom prst="rect">
            <a:avLst/>
          </a:prstGeom>
          <a:solidFill>
            <a:srgbClr val="189AD7"/>
          </a:solidFill>
        </p:spPr>
        <p:txBody>
          <a:bodyPr wrap="square" rtlCol="0">
            <a:spAutoFit/>
          </a:bodyPr>
          <a:lstStyle/>
          <a:p>
            <a:pPr algn="ctr" defTabSz="914309"/>
            <a:r>
              <a:rPr lang="en-AU" sz="1999" b="1">
                <a:solidFill>
                  <a:prstClr val="white"/>
                </a:solidFill>
              </a:rPr>
              <a:t>Sophisticated</a:t>
            </a:r>
          </a:p>
        </p:txBody>
      </p:sp>
      <p:sp>
        <p:nvSpPr>
          <p:cNvPr id="12" name="TextBox 11">
            <a:extLst>
              <a:ext uri="{FF2B5EF4-FFF2-40B4-BE49-F238E27FC236}">
                <a16:creationId xmlns:a16="http://schemas.microsoft.com/office/drawing/2014/main" id="{F232FD3E-001D-2B41-8133-D5D83B2013F6}"/>
              </a:ext>
            </a:extLst>
          </p:cNvPr>
          <p:cNvSpPr txBox="1"/>
          <p:nvPr/>
        </p:nvSpPr>
        <p:spPr>
          <a:xfrm>
            <a:off x="9468117" y="1555003"/>
            <a:ext cx="2427275" cy="400099"/>
          </a:xfrm>
          <a:prstGeom prst="rect">
            <a:avLst/>
          </a:prstGeom>
          <a:solidFill>
            <a:srgbClr val="189AD7"/>
          </a:solidFill>
        </p:spPr>
        <p:txBody>
          <a:bodyPr wrap="square" rtlCol="0">
            <a:spAutoFit/>
          </a:bodyPr>
          <a:lstStyle/>
          <a:p>
            <a:pPr algn="ctr" defTabSz="914309"/>
            <a:r>
              <a:rPr lang="en-AU" sz="1999" b="1">
                <a:solidFill>
                  <a:prstClr val="white"/>
                </a:solidFill>
              </a:rPr>
              <a:t>Optimised</a:t>
            </a:r>
          </a:p>
        </p:txBody>
      </p:sp>
      <p:sp>
        <p:nvSpPr>
          <p:cNvPr id="13" name="TextBox 12">
            <a:extLst>
              <a:ext uri="{FF2B5EF4-FFF2-40B4-BE49-F238E27FC236}">
                <a16:creationId xmlns:a16="http://schemas.microsoft.com/office/drawing/2014/main" id="{87C06385-8CF5-4657-B43D-D6F37513F160}"/>
              </a:ext>
            </a:extLst>
          </p:cNvPr>
          <p:cNvSpPr txBox="1"/>
          <p:nvPr/>
        </p:nvSpPr>
        <p:spPr>
          <a:xfrm>
            <a:off x="9468117" y="1955101"/>
            <a:ext cx="2427275" cy="4712180"/>
          </a:xfrm>
          <a:prstGeom prst="rect">
            <a:avLst/>
          </a:prstGeom>
          <a:noFill/>
          <a:ln>
            <a:solidFill>
              <a:schemeClr val="accent1"/>
            </a:solidFill>
          </a:ln>
        </p:spPr>
        <p:txBody>
          <a:bodyPr wrap="square" rtlCol="0">
            <a:noAutofit/>
          </a:bodyPr>
          <a:lstStyle/>
          <a:p>
            <a:pPr marL="285721" indent="-285721" defTabSz="914309">
              <a:buFont typeface="Arial" panose="020B0604020202020204" pitchFamily="34" charset="0"/>
              <a:buChar char="•"/>
            </a:pPr>
            <a:r>
              <a:rPr lang="en-AU" sz="1400">
                <a:solidFill>
                  <a:prstClr val="black"/>
                </a:solidFill>
                <a:cs typeface="Arial" panose="020B0604020202020204" pitchFamily="34" charset="0"/>
              </a:rPr>
              <a:t>Supply Chain Collaboration</a:t>
            </a:r>
          </a:p>
          <a:p>
            <a:pPr marL="285721" indent="-285721" defTabSz="914309">
              <a:buFont typeface="Arial" panose="020B0604020202020204" pitchFamily="34" charset="0"/>
              <a:buChar char="•"/>
            </a:pPr>
            <a:r>
              <a:rPr lang="en-AU" sz="1400">
                <a:solidFill>
                  <a:prstClr val="black"/>
                </a:solidFill>
                <a:cs typeface="Arial" panose="020B0604020202020204" pitchFamily="34" charset="0"/>
              </a:rPr>
              <a:t>Work Order Management</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Demand forecasts shared with suppliers over the network with changes and confirmations</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Inventory levels managed over the network with changes and confirmations</a:t>
            </a:r>
          </a:p>
          <a:p>
            <a:pPr defTabSz="914309"/>
            <a:endParaRPr lang="en-AU" sz="1400">
              <a:solidFill>
                <a:prstClr val="black"/>
              </a:solidFill>
              <a:cs typeface="Arial" panose="020B0604020202020204" pitchFamily="34" charset="0"/>
            </a:endParaRPr>
          </a:p>
          <a:p>
            <a:pPr defTabSz="914309"/>
            <a:r>
              <a:rPr lang="en-AU" sz="1400">
                <a:solidFill>
                  <a:prstClr val="black"/>
                </a:solidFill>
                <a:cs typeface="Arial" panose="020B0604020202020204" pitchFamily="34" charset="0"/>
              </a:rPr>
              <a:t>Work Orders shared with suppliers over the network with confirmations and changes</a:t>
            </a:r>
          </a:p>
          <a:p>
            <a:pPr defTabSz="914309"/>
            <a:endParaRPr lang="en-AU" sz="1400">
              <a:solidFill>
                <a:prstClr val="black"/>
              </a:solidFill>
              <a:cs typeface="Arial" panose="020B0604020202020204" pitchFamily="34" charset="0"/>
            </a:endParaRPr>
          </a:p>
          <a:p>
            <a:pPr defTabSz="914309"/>
            <a:endParaRPr lang="en-AU" sz="1400">
              <a:solidFill>
                <a:prstClr val="black"/>
              </a:solidFill>
              <a:cs typeface="Arial" panose="020B0604020202020204" pitchFamily="34" charset="0"/>
            </a:endParaRPr>
          </a:p>
        </p:txBody>
      </p:sp>
      <p:sp>
        <p:nvSpPr>
          <p:cNvPr id="15" name="Freeform 59">
            <a:extLst>
              <a:ext uri="{FF2B5EF4-FFF2-40B4-BE49-F238E27FC236}">
                <a16:creationId xmlns:a16="http://schemas.microsoft.com/office/drawing/2014/main" id="{6D76AF44-0255-9A44-8681-89DBBAB8847B}"/>
              </a:ext>
            </a:extLst>
          </p:cNvPr>
          <p:cNvSpPr>
            <a:spLocks noChangeAspect="1"/>
          </p:cNvSpPr>
          <p:nvPr>
            <p:custDataLst>
              <p:tags r:id="rId1"/>
            </p:custDataLst>
          </p:nvPr>
        </p:nvSpPr>
        <p:spPr bwMode="gray">
          <a:xfrm>
            <a:off x="265241" y="262918"/>
            <a:ext cx="1557080" cy="1211544"/>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Univers 45 Light"/>
              <a:ea typeface="+mn-ea"/>
              <a:cs typeface="+mn-cs"/>
            </a:endParaRPr>
          </a:p>
        </p:txBody>
      </p:sp>
      <p:sp>
        <p:nvSpPr>
          <p:cNvPr id="16" name="Rectangle 67">
            <a:extLst>
              <a:ext uri="{FF2B5EF4-FFF2-40B4-BE49-F238E27FC236}">
                <a16:creationId xmlns:a16="http://schemas.microsoft.com/office/drawing/2014/main" id="{1886D034-52CB-FA42-A380-4E119C15ABB9}"/>
              </a:ext>
            </a:extLst>
          </p:cNvPr>
          <p:cNvSpPr>
            <a:spLocks noChangeAspect="1" noChangeArrowheads="1"/>
          </p:cNvSpPr>
          <p:nvPr>
            <p:custDataLst>
              <p:tags r:id="rId2"/>
            </p:custDataLst>
          </p:nvPr>
        </p:nvSpPr>
        <p:spPr bwMode="gray">
          <a:xfrm>
            <a:off x="376374" y="742940"/>
            <a:ext cx="1334814" cy="430887"/>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Implementation Roadmap</a:t>
            </a:r>
          </a:p>
        </p:txBody>
      </p:sp>
      <p:sp>
        <p:nvSpPr>
          <p:cNvPr id="17" name="Oval 71">
            <a:extLst>
              <a:ext uri="{FF2B5EF4-FFF2-40B4-BE49-F238E27FC236}">
                <a16:creationId xmlns:a16="http://schemas.microsoft.com/office/drawing/2014/main" id="{F047D8C7-E426-5B4C-BD75-6A38ACE269B9}"/>
              </a:ext>
            </a:extLst>
          </p:cNvPr>
          <p:cNvSpPr>
            <a:spLocks noChangeAspect="1" noChangeArrowheads="1"/>
          </p:cNvSpPr>
          <p:nvPr>
            <p:custDataLst>
              <p:tags r:id="rId3"/>
            </p:custDataLst>
          </p:nvPr>
        </p:nvSpPr>
        <p:spPr bwMode="gray">
          <a:xfrm>
            <a:off x="614492" y="113692"/>
            <a:ext cx="327025" cy="328613"/>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Tree>
    <p:extLst>
      <p:ext uri="{BB962C8B-B14F-4D97-AF65-F5344CB8AC3E}">
        <p14:creationId xmlns:p14="http://schemas.microsoft.com/office/powerpoint/2010/main" val="4141078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171983ED-9598-4F3B-BA71-506C59AA99C9}"/>
              </a:ext>
            </a:extLst>
          </p:cNvPr>
          <p:cNvGrpSpPr/>
          <p:nvPr/>
        </p:nvGrpSpPr>
        <p:grpSpPr>
          <a:xfrm>
            <a:off x="61634" y="740935"/>
            <a:ext cx="11959557" cy="5643468"/>
            <a:chOff x="159493" y="752087"/>
            <a:chExt cx="12100032" cy="5643631"/>
          </a:xfrm>
        </p:grpSpPr>
        <p:graphicFrame>
          <p:nvGraphicFramePr>
            <p:cNvPr id="3" name="Content Placeholder 4">
              <a:extLst>
                <a:ext uri="{FF2B5EF4-FFF2-40B4-BE49-F238E27FC236}">
                  <a16:creationId xmlns:a16="http://schemas.microsoft.com/office/drawing/2014/main" id="{488B6A10-DB88-4EA7-9E36-87F2AECE1DDD}"/>
                </a:ext>
              </a:extLst>
            </p:cNvPr>
            <p:cNvGraphicFramePr>
              <a:graphicFrameLocks/>
            </p:cNvGraphicFramePr>
            <p:nvPr>
              <p:extLst>
                <p:ext uri="{D42A27DB-BD31-4B8C-83A1-F6EECF244321}">
                  <p14:modId xmlns:p14="http://schemas.microsoft.com/office/powerpoint/2010/main" val="2371689616"/>
                </p:ext>
              </p:extLst>
            </p:nvPr>
          </p:nvGraphicFramePr>
          <p:xfrm>
            <a:off x="172611" y="752087"/>
            <a:ext cx="11951177" cy="5643631"/>
          </p:xfrm>
          <a:graphic>
            <a:graphicData uri="http://schemas.openxmlformats.org/drawingml/2006/table">
              <a:tbl>
                <a:tblPr bandRow="1">
                  <a:tableStyleId>{5C22544A-7EE6-4342-B048-85BDC9FD1C3A}</a:tableStyleId>
                </a:tblPr>
                <a:tblGrid>
                  <a:gridCol w="1369511">
                    <a:extLst>
                      <a:ext uri="{9D8B030D-6E8A-4147-A177-3AD203B41FA5}">
                        <a16:colId xmlns:a16="http://schemas.microsoft.com/office/drawing/2014/main" val="1317279663"/>
                      </a:ext>
                    </a:extLst>
                  </a:gridCol>
                  <a:gridCol w="1256692">
                    <a:extLst>
                      <a:ext uri="{9D8B030D-6E8A-4147-A177-3AD203B41FA5}">
                        <a16:colId xmlns:a16="http://schemas.microsoft.com/office/drawing/2014/main" val="1601032618"/>
                      </a:ext>
                    </a:extLst>
                  </a:gridCol>
                  <a:gridCol w="1128799">
                    <a:extLst>
                      <a:ext uri="{9D8B030D-6E8A-4147-A177-3AD203B41FA5}">
                        <a16:colId xmlns:a16="http://schemas.microsoft.com/office/drawing/2014/main" val="2761958320"/>
                      </a:ext>
                    </a:extLst>
                  </a:gridCol>
                  <a:gridCol w="1000906">
                    <a:extLst>
                      <a:ext uri="{9D8B030D-6E8A-4147-A177-3AD203B41FA5}">
                        <a16:colId xmlns:a16="http://schemas.microsoft.com/office/drawing/2014/main" val="343241892"/>
                      </a:ext>
                    </a:extLst>
                  </a:gridCol>
                  <a:gridCol w="1301177">
                    <a:extLst>
                      <a:ext uri="{9D8B030D-6E8A-4147-A177-3AD203B41FA5}">
                        <a16:colId xmlns:a16="http://schemas.microsoft.com/office/drawing/2014/main" val="1323771878"/>
                      </a:ext>
                    </a:extLst>
                  </a:gridCol>
                  <a:gridCol w="1056511">
                    <a:extLst>
                      <a:ext uri="{9D8B030D-6E8A-4147-A177-3AD203B41FA5}">
                        <a16:colId xmlns:a16="http://schemas.microsoft.com/office/drawing/2014/main" val="1560259392"/>
                      </a:ext>
                    </a:extLst>
                  </a:gridCol>
                  <a:gridCol w="1290056">
                    <a:extLst>
                      <a:ext uri="{9D8B030D-6E8A-4147-A177-3AD203B41FA5}">
                        <a16:colId xmlns:a16="http://schemas.microsoft.com/office/drawing/2014/main" val="696917630"/>
                      </a:ext>
                    </a:extLst>
                  </a:gridCol>
                  <a:gridCol w="1709007">
                    <a:extLst>
                      <a:ext uri="{9D8B030D-6E8A-4147-A177-3AD203B41FA5}">
                        <a16:colId xmlns:a16="http://schemas.microsoft.com/office/drawing/2014/main" val="1797847257"/>
                      </a:ext>
                    </a:extLst>
                  </a:gridCol>
                  <a:gridCol w="1699771">
                    <a:extLst>
                      <a:ext uri="{9D8B030D-6E8A-4147-A177-3AD203B41FA5}">
                        <a16:colId xmlns:a16="http://schemas.microsoft.com/office/drawing/2014/main" val="3075957060"/>
                      </a:ext>
                    </a:extLst>
                  </a:gridCol>
                </a:tblGrid>
                <a:tr h="289104">
                  <a:tc>
                    <a:txBody>
                      <a:bodyPr/>
                      <a:lstStyle/>
                      <a:p>
                        <a:pPr algn="ctr"/>
                        <a:endParaRPr lang="en-GB" sz="1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tx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txBody>
                    <a:tcPr>
                      <a:solidFill>
                        <a:schemeClr val="tx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tx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tx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tx1"/>
                      </a:solidFill>
                    </a:tcPr>
                  </a:tc>
                  <a:extLst>
                    <a:ext uri="{0D108BD9-81ED-4DB2-BD59-A6C34878D82A}">
                      <a16:rowId xmlns:a16="http://schemas.microsoft.com/office/drawing/2014/main" val="10000"/>
                    </a:ext>
                  </a:extLst>
                </a:tr>
                <a:tr h="427533">
                  <a:tc>
                    <a:txBody>
                      <a:bodyPr/>
                      <a:lstStyle/>
                      <a:p>
                        <a:pPr marL="0" marR="0" lvl="0" indent="0" algn="ctr" defTabSz="843524" rtl="0" eaLnBrk="1" fontAlgn="auto" latinLnBrk="0" hangingPunct="1">
                          <a:lnSpc>
                            <a:spcPct val="100000"/>
                          </a:lnSpc>
                          <a:spcBef>
                            <a:spcPts val="0"/>
                          </a:spcBef>
                          <a:spcAft>
                            <a:spcPts val="0"/>
                          </a:spcAft>
                          <a:buClrTx/>
                          <a:buSzTx/>
                          <a:buFontTx/>
                          <a:buNone/>
                          <a:tabLst/>
                          <a:defRPr/>
                        </a:pPr>
                        <a:r>
                          <a:rPr lang="en-GB" sz="1400">
                            <a:solidFill>
                              <a:schemeClr val="bg1"/>
                            </a:solidFill>
                            <a:latin typeface="Tahoma" panose="020B0604030504040204" pitchFamily="34" charset="0"/>
                            <a:ea typeface="Tahoma" panose="020B0604030504040204" pitchFamily="34" charset="0"/>
                            <a:cs typeface="Tahoma" panose="020B0604030504040204" pitchFamily="34" charset="0"/>
                          </a:rPr>
                          <a:t>Phase</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a:ea typeface="Tahoma"/>
                            <a:cs typeface="Tahoma"/>
                          </a:rPr>
                          <a:t>Month 1</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Month 2</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Month 3</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Month 4</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a:ea typeface="Tahoma"/>
                            <a:cs typeface="Tahoma"/>
                          </a:rPr>
                          <a:t>Month 5</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a:ea typeface="Tahoma"/>
                            <a:cs typeface="Tahoma"/>
                          </a:rPr>
                          <a:t>Month 6</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a:ea typeface="Tahoma"/>
                            <a:cs typeface="Tahoma"/>
                          </a:rPr>
                          <a:t>Month 7</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Tahoma"/>
                            <a:ea typeface="Tahoma"/>
                            <a:cs typeface="Tahoma"/>
                          </a:rPr>
                          <a:t>Month 8</a:t>
                        </a:r>
                      </a:p>
                    </a:txBody>
                    <a:tcPr>
                      <a:solidFill>
                        <a:schemeClr val="accent1"/>
                      </a:solidFill>
                    </a:tcPr>
                  </a:tc>
                  <a:extLst>
                    <a:ext uri="{0D108BD9-81ED-4DB2-BD59-A6C34878D82A}">
                      <a16:rowId xmlns:a16="http://schemas.microsoft.com/office/drawing/2014/main" val="10001"/>
                    </a:ext>
                  </a:extLst>
                </a:tr>
                <a:tr h="4911135">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tc>
                    <a:txBody>
                      <a:bodyPr/>
                      <a:lstStyle/>
                      <a:p>
                        <a:pPr algn="ctr"/>
                        <a:endParaRPr lang="en-GB" sz="11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solidFill>
                        <a:schemeClr val="bg1">
                          <a:lumMod val="95000"/>
                        </a:schemeClr>
                      </a:solidFill>
                    </a:tcPr>
                  </a:tc>
                  <a:extLst>
                    <a:ext uri="{0D108BD9-81ED-4DB2-BD59-A6C34878D82A}">
                      <a16:rowId xmlns:a16="http://schemas.microsoft.com/office/drawing/2014/main" val="10002"/>
                    </a:ext>
                  </a:extLst>
                </a:tr>
              </a:tbl>
            </a:graphicData>
          </a:graphic>
        </p:graphicFrame>
        <p:cxnSp>
          <p:nvCxnSpPr>
            <p:cNvPr id="4" name="Straight Connector 3">
              <a:extLst>
                <a:ext uri="{FF2B5EF4-FFF2-40B4-BE49-F238E27FC236}">
                  <a16:creationId xmlns:a16="http://schemas.microsoft.com/office/drawing/2014/main" id="{CDEFA170-755A-41EE-94F9-82D2E867EB32}"/>
                </a:ext>
              </a:extLst>
            </p:cNvPr>
            <p:cNvCxnSpPr>
              <a:cxnSpLocks/>
            </p:cNvCxnSpPr>
            <p:nvPr/>
          </p:nvCxnSpPr>
          <p:spPr>
            <a:xfrm>
              <a:off x="165100" y="2135233"/>
              <a:ext cx="1201947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Arrow: Pentagon 5">
              <a:extLst>
                <a:ext uri="{FF2B5EF4-FFF2-40B4-BE49-F238E27FC236}">
                  <a16:creationId xmlns:a16="http://schemas.microsoft.com/office/drawing/2014/main" id="{A7847BF9-9BFF-4BA4-B822-42E0E282C267}"/>
                </a:ext>
              </a:extLst>
            </p:cNvPr>
            <p:cNvSpPr/>
            <p:nvPr/>
          </p:nvSpPr>
          <p:spPr>
            <a:xfrm>
              <a:off x="1564361" y="1547056"/>
              <a:ext cx="1597392" cy="51090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GB" sz="1100">
                  <a:solidFill>
                    <a:prstClr val="white"/>
                  </a:solidFill>
                </a:rPr>
                <a:t>Setting the Project up for Success</a:t>
              </a:r>
            </a:p>
          </p:txBody>
        </p:sp>
        <p:cxnSp>
          <p:nvCxnSpPr>
            <p:cNvPr id="11" name="Straight Connector 10">
              <a:extLst>
                <a:ext uri="{FF2B5EF4-FFF2-40B4-BE49-F238E27FC236}">
                  <a16:creationId xmlns:a16="http://schemas.microsoft.com/office/drawing/2014/main" id="{334BEC54-BBB3-41D2-BCE0-EF5EB46D29F7}"/>
                </a:ext>
              </a:extLst>
            </p:cNvPr>
            <p:cNvCxnSpPr>
              <a:cxnSpLocks/>
            </p:cNvCxnSpPr>
            <p:nvPr/>
          </p:nvCxnSpPr>
          <p:spPr>
            <a:xfrm>
              <a:off x="3031660" y="2438299"/>
              <a:ext cx="5639288" cy="1"/>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8BAF97BB-F364-46EB-B298-AF965F826EB3}"/>
                </a:ext>
              </a:extLst>
            </p:cNvPr>
            <p:cNvSpPr/>
            <p:nvPr/>
          </p:nvSpPr>
          <p:spPr>
            <a:xfrm>
              <a:off x="8719853" y="1544298"/>
              <a:ext cx="2905176" cy="513663"/>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AU" sz="1400" b="1">
                  <a:solidFill>
                    <a:prstClr val="white"/>
                  </a:solidFill>
                </a:rPr>
                <a:t>Deploy Solution by Region</a:t>
              </a:r>
              <a:endParaRPr lang="en-GB" sz="1400" b="1">
                <a:solidFill>
                  <a:prstClr val="white"/>
                </a:solidFill>
              </a:endParaRPr>
            </a:p>
          </p:txBody>
        </p:sp>
        <p:cxnSp>
          <p:nvCxnSpPr>
            <p:cNvPr id="23" name="Straight Connector 22">
              <a:extLst>
                <a:ext uri="{FF2B5EF4-FFF2-40B4-BE49-F238E27FC236}">
                  <a16:creationId xmlns:a16="http://schemas.microsoft.com/office/drawing/2014/main" id="{9F5920AD-FCF3-4D85-909C-627E3E399273}"/>
                </a:ext>
              </a:extLst>
            </p:cNvPr>
            <p:cNvCxnSpPr>
              <a:cxnSpLocks/>
            </p:cNvCxnSpPr>
            <p:nvPr/>
          </p:nvCxnSpPr>
          <p:spPr>
            <a:xfrm>
              <a:off x="159493" y="4161133"/>
              <a:ext cx="12100032"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3CECB1-0342-448F-874B-287F6B72F000}"/>
                </a:ext>
              </a:extLst>
            </p:cNvPr>
            <p:cNvSpPr txBox="1"/>
            <p:nvPr/>
          </p:nvSpPr>
          <p:spPr>
            <a:xfrm>
              <a:off x="4770088" y="2166113"/>
              <a:ext cx="1915161" cy="304868"/>
            </a:xfrm>
            <a:prstGeom prst="rect">
              <a:avLst/>
            </a:prstGeom>
            <a:noFill/>
          </p:spPr>
          <p:txBody>
            <a:bodyPr wrap="square" tIns="89998" bIns="89998" rtlCol="0" anchor="t">
              <a:spAutoFit/>
            </a:bodyPr>
            <a:lstStyle/>
            <a:p>
              <a:pPr algn="ctr" defTabSz="914309">
                <a:defRPr/>
              </a:pPr>
              <a:r>
                <a:rPr lang="en-GB" sz="800" b="1">
                  <a:solidFill>
                    <a:srgbClr val="000000"/>
                  </a:solidFill>
                  <a:cs typeface="Arial" pitchFamily="34" charset="0"/>
                </a:rPr>
                <a:t>SAP Ariba Buying</a:t>
              </a:r>
            </a:p>
          </p:txBody>
        </p:sp>
        <p:cxnSp>
          <p:nvCxnSpPr>
            <p:cNvPr id="31" name="Straight Connector 30">
              <a:extLst>
                <a:ext uri="{FF2B5EF4-FFF2-40B4-BE49-F238E27FC236}">
                  <a16:creationId xmlns:a16="http://schemas.microsoft.com/office/drawing/2014/main" id="{79069701-0556-4AA3-8EF9-3BE60B4FF3DA}"/>
                </a:ext>
              </a:extLst>
            </p:cNvPr>
            <p:cNvCxnSpPr>
              <a:cxnSpLocks/>
            </p:cNvCxnSpPr>
            <p:nvPr/>
          </p:nvCxnSpPr>
          <p:spPr>
            <a:xfrm>
              <a:off x="1915576" y="5840062"/>
              <a:ext cx="3147555" cy="0"/>
            </a:xfrm>
            <a:prstGeom prst="line">
              <a:avLst/>
            </a:prstGeom>
            <a:ln w="19050">
              <a:solidFill>
                <a:schemeClr val="bg2"/>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435451-66B6-4BFF-89BE-F19D21A2FD00}"/>
                </a:ext>
              </a:extLst>
            </p:cNvPr>
            <p:cNvSpPr txBox="1"/>
            <p:nvPr/>
          </p:nvSpPr>
          <p:spPr>
            <a:xfrm>
              <a:off x="3190370" y="5478252"/>
              <a:ext cx="2287241" cy="290211"/>
            </a:xfrm>
            <a:prstGeom prst="rect">
              <a:avLst/>
            </a:prstGeom>
            <a:noFill/>
          </p:spPr>
          <p:txBody>
            <a:bodyPr wrap="square" tIns="67498" bIns="67498" rtlCol="0" anchor="b">
              <a:spAutoFit/>
            </a:bodyPr>
            <a:lstStyle/>
            <a:p>
              <a:pPr algn="ctr" defTabSz="914309">
                <a:defRPr/>
              </a:pPr>
              <a:r>
                <a:rPr lang="en-GB" sz="1000">
                  <a:solidFill>
                    <a:srgbClr val="000000"/>
                  </a:solidFill>
                  <a:cs typeface="Arial" pitchFamily="34" charset="0"/>
                </a:rPr>
                <a:t>Master Load Loads</a:t>
              </a:r>
            </a:p>
          </p:txBody>
        </p:sp>
        <p:cxnSp>
          <p:nvCxnSpPr>
            <p:cNvPr id="41" name="Straight Connector 40">
              <a:extLst>
                <a:ext uri="{FF2B5EF4-FFF2-40B4-BE49-F238E27FC236}">
                  <a16:creationId xmlns:a16="http://schemas.microsoft.com/office/drawing/2014/main" id="{E1D09BD4-94DD-484E-A0E6-417AFEBB65F0}"/>
                </a:ext>
              </a:extLst>
            </p:cNvPr>
            <p:cNvCxnSpPr>
              <a:cxnSpLocks/>
            </p:cNvCxnSpPr>
            <p:nvPr/>
          </p:nvCxnSpPr>
          <p:spPr>
            <a:xfrm>
              <a:off x="1667980" y="5493135"/>
              <a:ext cx="10277756" cy="10484"/>
            </a:xfrm>
            <a:prstGeom prst="line">
              <a:avLst/>
            </a:prstGeom>
            <a:ln w="19050">
              <a:solidFill>
                <a:schemeClr val="accent1"/>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44" name="TextBox 69">
              <a:extLst>
                <a:ext uri="{FF2B5EF4-FFF2-40B4-BE49-F238E27FC236}">
                  <a16:creationId xmlns:a16="http://schemas.microsoft.com/office/drawing/2014/main" id="{1640CD3C-DF73-4618-9F51-22D911A72817}"/>
                </a:ext>
              </a:extLst>
            </p:cNvPr>
            <p:cNvSpPr txBox="1"/>
            <p:nvPr/>
          </p:nvSpPr>
          <p:spPr>
            <a:xfrm>
              <a:off x="1682496" y="5194419"/>
              <a:ext cx="2037255" cy="290211"/>
            </a:xfrm>
            <a:prstGeom prst="rect">
              <a:avLst/>
            </a:prstGeom>
            <a:noFill/>
          </p:spPr>
          <p:txBody>
            <a:bodyPr wrap="square" tIns="67498" bIns="67498" rtlCol="0" anchor="t">
              <a:spAutoFit/>
            </a:bodyPr>
            <a:lstStyle/>
            <a:p>
              <a:pPr algn="ctr" defTabSz="914309">
                <a:defRPr/>
              </a:pPr>
              <a:r>
                <a:rPr lang="en-GB" sz="1000">
                  <a:solidFill>
                    <a:srgbClr val="000000"/>
                  </a:solidFill>
                  <a:cs typeface="Arial" pitchFamily="34" charset="0"/>
                </a:rPr>
                <a:t>Change  Management</a:t>
              </a:r>
            </a:p>
          </p:txBody>
        </p:sp>
        <p:sp>
          <p:nvSpPr>
            <p:cNvPr id="55" name="Diamond 54">
              <a:extLst>
                <a:ext uri="{FF2B5EF4-FFF2-40B4-BE49-F238E27FC236}">
                  <a16:creationId xmlns:a16="http://schemas.microsoft.com/office/drawing/2014/main" id="{FC7063A8-C60F-40DD-847F-AC4BD5E0A151}"/>
                </a:ext>
              </a:extLst>
            </p:cNvPr>
            <p:cNvSpPr/>
            <p:nvPr/>
          </p:nvSpPr>
          <p:spPr>
            <a:xfrm>
              <a:off x="6764973" y="2354301"/>
              <a:ext cx="213118" cy="199409"/>
            </a:xfrm>
            <a:prstGeom prst="diamond">
              <a:avLst/>
            </a:prstGeom>
            <a:solidFill>
              <a:srgbClr val="00B050"/>
            </a:solidFill>
            <a:ln w="12700" cap="flat" cmpd="sng" algn="ctr">
              <a:solidFill>
                <a:srgbClr val="00B050"/>
              </a:solidFill>
              <a:prstDash val="solid"/>
              <a:miter lim="800000"/>
            </a:ln>
            <a:effectLst/>
          </p:spPr>
          <p:txBody>
            <a:bodyPr lIns="95710" tIns="47858" rIns="95710" bIns="47858" rtlCol="0" anchor="ctr"/>
            <a:lstStyle/>
            <a:p>
              <a:pPr algn="ctr" defTabSz="913649">
                <a:defRPr/>
              </a:pPr>
              <a:endParaRPr lang="en-GB" sz="800" kern="0">
                <a:solidFill>
                  <a:srgbClr val="E7E6E6">
                    <a:lumMod val="50000"/>
                  </a:srgbClr>
                </a:solidFill>
              </a:endParaRPr>
            </a:p>
          </p:txBody>
        </p:sp>
        <p:sp>
          <p:nvSpPr>
            <p:cNvPr id="61" name="Rectangle 60">
              <a:extLst>
                <a:ext uri="{FF2B5EF4-FFF2-40B4-BE49-F238E27FC236}">
                  <a16:creationId xmlns:a16="http://schemas.microsoft.com/office/drawing/2014/main" id="{CF14ACAA-D2E9-47F7-BFEC-0A9345F54F11}"/>
                </a:ext>
              </a:extLst>
            </p:cNvPr>
            <p:cNvSpPr/>
            <p:nvPr/>
          </p:nvSpPr>
          <p:spPr>
            <a:xfrm>
              <a:off x="3281825" y="2952359"/>
              <a:ext cx="2722725" cy="972047"/>
            </a:xfrm>
            <a:prstGeom prst="rect">
              <a:avLst/>
            </a:prstGeom>
            <a:solidFill>
              <a:schemeClr val="accent6">
                <a:lumMod val="40000"/>
                <a:lumOff val="60000"/>
              </a:schemeClr>
            </a:solidFill>
            <a:ln w="15875">
              <a:solidFill>
                <a:srgbClr val="009CD5"/>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tIns="89998" bIns="89998"/>
            <a:lstStyle/>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Buying Channels Enabled</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Guided Buying and Content Enablement </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Approval Flows</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Commerce Automation Business Transaction rules</a:t>
              </a: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p:txBody>
        </p:sp>
        <p:cxnSp>
          <p:nvCxnSpPr>
            <p:cNvPr id="84" name="Straight Connector 83">
              <a:extLst>
                <a:ext uri="{FF2B5EF4-FFF2-40B4-BE49-F238E27FC236}">
                  <a16:creationId xmlns:a16="http://schemas.microsoft.com/office/drawing/2014/main" id="{686534D8-384E-4D7A-9E48-509D7F1F908A}"/>
                </a:ext>
              </a:extLst>
            </p:cNvPr>
            <p:cNvCxnSpPr>
              <a:cxnSpLocks/>
            </p:cNvCxnSpPr>
            <p:nvPr/>
          </p:nvCxnSpPr>
          <p:spPr>
            <a:xfrm flipV="1">
              <a:off x="1682496" y="6091797"/>
              <a:ext cx="10263240" cy="36576"/>
            </a:xfrm>
            <a:prstGeom prst="line">
              <a:avLst/>
            </a:prstGeom>
            <a:ln w="19050">
              <a:solidFill>
                <a:schemeClr val="tx1"/>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C81CFCC-9FE9-4D26-9C71-5114A72D48F6}"/>
                </a:ext>
              </a:extLst>
            </p:cNvPr>
            <p:cNvSpPr txBox="1"/>
            <p:nvPr/>
          </p:nvSpPr>
          <p:spPr>
            <a:xfrm>
              <a:off x="1212455" y="5801586"/>
              <a:ext cx="2287241" cy="290211"/>
            </a:xfrm>
            <a:prstGeom prst="rect">
              <a:avLst/>
            </a:prstGeom>
            <a:noFill/>
          </p:spPr>
          <p:txBody>
            <a:bodyPr wrap="square" tIns="67498" bIns="67498" rtlCol="0" anchor="b">
              <a:spAutoFit/>
            </a:bodyPr>
            <a:lstStyle/>
            <a:p>
              <a:pPr algn="ctr" defTabSz="914309">
                <a:defRPr/>
              </a:pPr>
              <a:r>
                <a:rPr lang="en-GB" sz="1000">
                  <a:solidFill>
                    <a:srgbClr val="000000"/>
                  </a:solidFill>
                  <a:cs typeface="Arial" pitchFamily="34" charset="0"/>
                </a:rPr>
                <a:t>Programme Management</a:t>
              </a:r>
            </a:p>
          </p:txBody>
        </p:sp>
        <p:cxnSp>
          <p:nvCxnSpPr>
            <p:cNvPr id="88" name="Straight Connector 87">
              <a:extLst>
                <a:ext uri="{FF2B5EF4-FFF2-40B4-BE49-F238E27FC236}">
                  <a16:creationId xmlns:a16="http://schemas.microsoft.com/office/drawing/2014/main" id="{D360B7F3-AD99-409C-9BD1-AD832B805C4A}"/>
                </a:ext>
              </a:extLst>
            </p:cNvPr>
            <p:cNvCxnSpPr>
              <a:cxnSpLocks/>
            </p:cNvCxnSpPr>
            <p:nvPr/>
          </p:nvCxnSpPr>
          <p:spPr>
            <a:xfrm>
              <a:off x="203198" y="5105264"/>
              <a:ext cx="11981381" cy="3215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2FFF5C0-6E2B-458D-BE13-D55D69025211}"/>
                </a:ext>
              </a:extLst>
            </p:cNvPr>
            <p:cNvCxnSpPr>
              <a:cxnSpLocks/>
            </p:cNvCxnSpPr>
            <p:nvPr/>
          </p:nvCxnSpPr>
          <p:spPr>
            <a:xfrm flipV="1">
              <a:off x="2012589" y="4238404"/>
              <a:ext cx="6658359" cy="25042"/>
            </a:xfrm>
            <a:prstGeom prst="line">
              <a:avLst/>
            </a:prstGeom>
            <a:ln w="19050">
              <a:solidFill>
                <a:schemeClr val="tx2">
                  <a:lumMod val="40000"/>
                  <a:lumOff val="60000"/>
                </a:schemeClr>
              </a:solidFill>
              <a:prstDash val="solid"/>
              <a:headEnd type="ova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A7243D52-A349-4D9C-8207-E922A7C3DEE1}"/>
                </a:ext>
              </a:extLst>
            </p:cNvPr>
            <p:cNvSpPr/>
            <p:nvPr/>
          </p:nvSpPr>
          <p:spPr>
            <a:xfrm>
              <a:off x="3276612" y="4364556"/>
              <a:ext cx="3506754" cy="601534"/>
            </a:xfrm>
            <a:prstGeom prst="rect">
              <a:avLst/>
            </a:prstGeom>
            <a:solidFill>
              <a:schemeClr val="accent6">
                <a:lumMod val="40000"/>
                <a:lumOff val="60000"/>
              </a:schemeClr>
            </a:solidFill>
            <a:ln w="15875">
              <a:solidFill>
                <a:srgbClr val="009CD5"/>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tIns="89998" bIns="89998" numCol="2"/>
            <a:lstStyle/>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CIG / Cloud Connector set up </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Single Sign On</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FINVOICE to IIE</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P2P integration to SAP ECC</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Catalogue Syndication Inventory Feed</a:t>
              </a:r>
            </a:p>
          </p:txBody>
        </p:sp>
      </p:grpSp>
      <p:sp>
        <p:nvSpPr>
          <p:cNvPr id="20" name="TextBox 19">
            <a:extLst>
              <a:ext uri="{FF2B5EF4-FFF2-40B4-BE49-F238E27FC236}">
                <a16:creationId xmlns:a16="http://schemas.microsoft.com/office/drawing/2014/main" id="{530708FF-B540-464C-A5E2-881FA31B9BBF}"/>
              </a:ext>
            </a:extLst>
          </p:cNvPr>
          <p:cNvSpPr txBox="1"/>
          <p:nvPr/>
        </p:nvSpPr>
        <p:spPr>
          <a:xfrm>
            <a:off x="104831" y="1614299"/>
            <a:ext cx="1144194" cy="397190"/>
          </a:xfrm>
          <a:prstGeom prst="rect">
            <a:avLst/>
          </a:prstGeom>
          <a:noFill/>
        </p:spPr>
        <p:txBody>
          <a:bodyPr wrap="square" tIns="89998" bIns="89998" rtlCol="0" anchor="t">
            <a:spAutoFit/>
          </a:bodyPr>
          <a:lstStyle/>
          <a:p>
            <a:pPr algn="ctr" defTabSz="914309">
              <a:defRPr/>
            </a:pPr>
            <a:r>
              <a:rPr lang="en-GB" sz="1400" b="1">
                <a:solidFill>
                  <a:srgbClr val="000000"/>
                </a:solidFill>
                <a:cs typeface="Arial" pitchFamily="34" charset="0"/>
              </a:rPr>
              <a:t>Phase</a:t>
            </a:r>
          </a:p>
        </p:txBody>
      </p:sp>
      <p:sp>
        <p:nvSpPr>
          <p:cNvPr id="22" name="TextBox 21">
            <a:extLst>
              <a:ext uri="{FF2B5EF4-FFF2-40B4-BE49-F238E27FC236}">
                <a16:creationId xmlns:a16="http://schemas.microsoft.com/office/drawing/2014/main" id="{561EF873-C14E-4B5A-8911-A6FF74CD2928}"/>
              </a:ext>
            </a:extLst>
          </p:cNvPr>
          <p:cNvSpPr txBox="1"/>
          <p:nvPr/>
        </p:nvSpPr>
        <p:spPr>
          <a:xfrm>
            <a:off x="72007" y="2699523"/>
            <a:ext cx="1144194" cy="828065"/>
          </a:xfrm>
          <a:prstGeom prst="rect">
            <a:avLst/>
          </a:prstGeom>
          <a:noFill/>
        </p:spPr>
        <p:txBody>
          <a:bodyPr wrap="square" tIns="89998" bIns="89998" rtlCol="0" anchor="t">
            <a:spAutoFit/>
          </a:bodyPr>
          <a:lstStyle/>
          <a:p>
            <a:pPr algn="ctr" defTabSz="914309">
              <a:defRPr/>
            </a:pPr>
            <a:r>
              <a:rPr lang="en-GB" sz="1400" b="1">
                <a:solidFill>
                  <a:srgbClr val="000000"/>
                </a:solidFill>
                <a:cs typeface="Arial" pitchFamily="34" charset="0"/>
              </a:rPr>
              <a:t>Procure to Pay  Solutions</a:t>
            </a:r>
          </a:p>
        </p:txBody>
      </p:sp>
      <p:sp>
        <p:nvSpPr>
          <p:cNvPr id="37" name="TextBox 36">
            <a:extLst>
              <a:ext uri="{FF2B5EF4-FFF2-40B4-BE49-F238E27FC236}">
                <a16:creationId xmlns:a16="http://schemas.microsoft.com/office/drawing/2014/main" id="{EB41AE35-A5DA-4D0E-89B3-9A751BE5A797}"/>
              </a:ext>
            </a:extLst>
          </p:cNvPr>
          <p:cNvSpPr txBox="1"/>
          <p:nvPr/>
        </p:nvSpPr>
        <p:spPr>
          <a:xfrm>
            <a:off x="-7257" y="5495787"/>
            <a:ext cx="1552441" cy="397197"/>
          </a:xfrm>
          <a:prstGeom prst="rect">
            <a:avLst/>
          </a:prstGeom>
          <a:noFill/>
        </p:spPr>
        <p:txBody>
          <a:bodyPr wrap="square" tIns="89998" bIns="89998" rtlCol="0" anchor="t">
            <a:spAutoFit/>
          </a:bodyPr>
          <a:lstStyle/>
          <a:p>
            <a:pPr algn="ctr" defTabSz="914309">
              <a:defRPr/>
            </a:pPr>
            <a:r>
              <a:rPr lang="en-GB" sz="1400" b="1">
                <a:solidFill>
                  <a:srgbClr val="000000"/>
                </a:solidFill>
                <a:cs typeface="Arial" pitchFamily="34" charset="0"/>
              </a:rPr>
              <a:t>Implementation</a:t>
            </a:r>
          </a:p>
        </p:txBody>
      </p:sp>
      <p:sp>
        <p:nvSpPr>
          <p:cNvPr id="90" name="TextBox 89">
            <a:extLst>
              <a:ext uri="{FF2B5EF4-FFF2-40B4-BE49-F238E27FC236}">
                <a16:creationId xmlns:a16="http://schemas.microsoft.com/office/drawing/2014/main" id="{121A7151-B57C-4504-BE54-00251C593DE8}"/>
              </a:ext>
            </a:extLst>
          </p:cNvPr>
          <p:cNvSpPr txBox="1"/>
          <p:nvPr/>
        </p:nvSpPr>
        <p:spPr>
          <a:xfrm>
            <a:off x="128866" y="4428618"/>
            <a:ext cx="1144194" cy="397190"/>
          </a:xfrm>
          <a:prstGeom prst="rect">
            <a:avLst/>
          </a:prstGeom>
          <a:noFill/>
        </p:spPr>
        <p:txBody>
          <a:bodyPr wrap="square" tIns="89998" bIns="89998" rtlCol="0" anchor="t">
            <a:spAutoFit/>
          </a:bodyPr>
          <a:lstStyle/>
          <a:p>
            <a:pPr algn="ctr" defTabSz="914309">
              <a:defRPr/>
            </a:pPr>
            <a:r>
              <a:rPr lang="en-GB" sz="1400" b="1">
                <a:solidFill>
                  <a:srgbClr val="000000"/>
                </a:solidFill>
                <a:cs typeface="Arial" pitchFamily="34" charset="0"/>
              </a:rPr>
              <a:t>Integration</a:t>
            </a:r>
          </a:p>
        </p:txBody>
      </p:sp>
      <p:pic>
        <p:nvPicPr>
          <p:cNvPr id="107" name="Picture 106">
            <a:extLst>
              <a:ext uri="{FF2B5EF4-FFF2-40B4-BE49-F238E27FC236}">
                <a16:creationId xmlns:a16="http://schemas.microsoft.com/office/drawing/2014/main" id="{B9ABAB7C-54D6-4DCB-96EE-03674FF6B76E}"/>
              </a:ext>
            </a:extLst>
          </p:cNvPr>
          <p:cNvPicPr>
            <a:picLocks noChangeAspect="1"/>
          </p:cNvPicPr>
          <p:nvPr/>
        </p:nvPicPr>
        <p:blipFill>
          <a:blip r:embed="rId7"/>
          <a:stretch>
            <a:fillRect/>
          </a:stretch>
        </p:blipFill>
        <p:spPr>
          <a:xfrm>
            <a:off x="96679" y="6360968"/>
            <a:ext cx="1713959" cy="447371"/>
          </a:xfrm>
          <a:prstGeom prst="rect">
            <a:avLst/>
          </a:prstGeom>
        </p:spPr>
      </p:pic>
      <p:sp>
        <p:nvSpPr>
          <p:cNvPr id="108" name="TextBox 107">
            <a:extLst>
              <a:ext uri="{FF2B5EF4-FFF2-40B4-BE49-F238E27FC236}">
                <a16:creationId xmlns:a16="http://schemas.microsoft.com/office/drawing/2014/main" id="{B26D740F-B2CB-4439-9C57-9C60D288EF03}"/>
              </a:ext>
            </a:extLst>
          </p:cNvPr>
          <p:cNvSpPr txBox="1"/>
          <p:nvPr/>
        </p:nvSpPr>
        <p:spPr>
          <a:xfrm>
            <a:off x="4575458" y="6601398"/>
            <a:ext cx="3139349" cy="430887"/>
          </a:xfrm>
          <a:prstGeom prst="rect">
            <a:avLst/>
          </a:prstGeom>
          <a:noFill/>
        </p:spPr>
        <p:txBody>
          <a:bodyPr wrap="square" rtlCol="0">
            <a:spAutoFit/>
          </a:bodyPr>
          <a:lstStyle/>
          <a:p>
            <a:pPr algn="ctr" defTabSz="914309">
              <a:defRPr/>
            </a:pPr>
            <a:r>
              <a:rPr lang="en-GB" sz="1100">
                <a:solidFill>
                  <a:prstClr val="black"/>
                </a:solidFill>
              </a:rPr>
              <a:t>Confidential  - Not to be shared without permission</a:t>
            </a:r>
          </a:p>
        </p:txBody>
      </p:sp>
      <p:cxnSp>
        <p:nvCxnSpPr>
          <p:cNvPr id="58" name="Straight Connector 57">
            <a:extLst>
              <a:ext uri="{FF2B5EF4-FFF2-40B4-BE49-F238E27FC236}">
                <a16:creationId xmlns:a16="http://schemas.microsoft.com/office/drawing/2014/main" id="{40006BD2-0EE4-43C2-943F-71772868E3FE}"/>
              </a:ext>
            </a:extLst>
          </p:cNvPr>
          <p:cNvCxnSpPr>
            <a:cxnSpLocks/>
          </p:cNvCxnSpPr>
          <p:nvPr/>
        </p:nvCxnSpPr>
        <p:spPr>
          <a:xfrm>
            <a:off x="6616502" y="2993996"/>
            <a:ext cx="1919418" cy="0"/>
          </a:xfrm>
          <a:prstGeom prst="line">
            <a:avLst/>
          </a:prstGeom>
          <a:ln w="19050">
            <a:solidFill>
              <a:schemeClr val="accent5">
                <a:lumMod val="60000"/>
                <a:lumOff val="40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69">
            <a:extLst>
              <a:ext uri="{FF2B5EF4-FFF2-40B4-BE49-F238E27FC236}">
                <a16:creationId xmlns:a16="http://schemas.microsoft.com/office/drawing/2014/main" id="{A175A1C1-40C6-4055-B392-54E3D80F167F}"/>
              </a:ext>
            </a:extLst>
          </p:cNvPr>
          <p:cNvSpPr txBox="1"/>
          <p:nvPr/>
        </p:nvSpPr>
        <p:spPr>
          <a:xfrm>
            <a:off x="6569409" y="2768714"/>
            <a:ext cx="2013604" cy="251727"/>
          </a:xfrm>
          <a:prstGeom prst="rect">
            <a:avLst/>
          </a:prstGeom>
          <a:noFill/>
        </p:spPr>
        <p:txBody>
          <a:bodyPr wrap="square" tIns="67498" bIns="67498" rtlCol="0" anchor="t">
            <a:spAutoFit/>
          </a:bodyPr>
          <a:lstStyle/>
          <a:p>
            <a:pPr algn="ctr" defTabSz="914309">
              <a:defRPr/>
            </a:pPr>
            <a:r>
              <a:rPr lang="en-GB" sz="750" b="1">
                <a:solidFill>
                  <a:srgbClr val="000000"/>
                </a:solidFill>
                <a:cs typeface="Arial" pitchFamily="34" charset="0"/>
              </a:rPr>
              <a:t>Training &amp; Hypercare</a:t>
            </a:r>
          </a:p>
        </p:txBody>
      </p:sp>
      <p:sp>
        <p:nvSpPr>
          <p:cNvPr id="38" name="Rectangle 37">
            <a:extLst>
              <a:ext uri="{FF2B5EF4-FFF2-40B4-BE49-F238E27FC236}">
                <a16:creationId xmlns:a16="http://schemas.microsoft.com/office/drawing/2014/main" id="{AE902082-5CDB-4370-92C9-DFFAE5EBE34D}"/>
              </a:ext>
            </a:extLst>
          </p:cNvPr>
          <p:cNvSpPr/>
          <p:nvPr/>
        </p:nvSpPr>
        <p:spPr>
          <a:xfrm>
            <a:off x="6481628" y="3268059"/>
            <a:ext cx="1380358" cy="631441"/>
          </a:xfrm>
          <a:prstGeom prst="rect">
            <a:avLst/>
          </a:prstGeom>
          <a:solidFill>
            <a:schemeClr val="accent6">
              <a:lumMod val="40000"/>
              <a:lumOff val="60000"/>
            </a:schemeClr>
          </a:solidFill>
          <a:ln w="15875">
            <a:solidFill>
              <a:srgbClr val="009CD5"/>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tIns="89998" bIns="89998"/>
          <a:lstStyle/>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Selected Regions</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Selected User Base</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Selected Categories</a:t>
            </a:r>
          </a:p>
        </p:txBody>
      </p:sp>
      <p:cxnSp>
        <p:nvCxnSpPr>
          <p:cNvPr id="62" name="Straight Connector 61">
            <a:extLst>
              <a:ext uri="{FF2B5EF4-FFF2-40B4-BE49-F238E27FC236}">
                <a16:creationId xmlns:a16="http://schemas.microsoft.com/office/drawing/2014/main" id="{9A16BA26-16EC-4CE1-8E20-64B1E2D26141}"/>
              </a:ext>
            </a:extLst>
          </p:cNvPr>
          <p:cNvCxnSpPr>
            <a:cxnSpLocks/>
          </p:cNvCxnSpPr>
          <p:nvPr/>
        </p:nvCxnSpPr>
        <p:spPr>
          <a:xfrm>
            <a:off x="8487583" y="2582930"/>
            <a:ext cx="2827679" cy="10185"/>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2A42EE-7E31-474C-9671-DCB565CA7C03}"/>
              </a:ext>
            </a:extLst>
          </p:cNvPr>
          <p:cNvSpPr txBox="1"/>
          <p:nvPr/>
        </p:nvSpPr>
        <p:spPr>
          <a:xfrm>
            <a:off x="9004656" y="2291836"/>
            <a:ext cx="1892927" cy="304860"/>
          </a:xfrm>
          <a:prstGeom prst="rect">
            <a:avLst/>
          </a:prstGeom>
          <a:noFill/>
        </p:spPr>
        <p:txBody>
          <a:bodyPr wrap="square" tIns="89998" bIns="89998" rtlCol="0" anchor="t">
            <a:spAutoFit/>
          </a:bodyPr>
          <a:lstStyle/>
          <a:p>
            <a:pPr algn="ctr" defTabSz="914309">
              <a:defRPr/>
            </a:pPr>
            <a:r>
              <a:rPr lang="en-AU" sz="800" b="1">
                <a:solidFill>
                  <a:srgbClr val="000000"/>
                </a:solidFill>
                <a:cs typeface="Arial" pitchFamily="34" charset="0"/>
              </a:rPr>
              <a:t>F</a:t>
            </a:r>
            <a:r>
              <a:rPr lang="en-GB" sz="800" b="1" err="1">
                <a:solidFill>
                  <a:srgbClr val="000000"/>
                </a:solidFill>
                <a:cs typeface="Arial" pitchFamily="34" charset="0"/>
              </a:rPr>
              <a:t>ull</a:t>
            </a:r>
            <a:r>
              <a:rPr lang="en-GB" sz="800" b="1">
                <a:solidFill>
                  <a:srgbClr val="000000"/>
                </a:solidFill>
                <a:cs typeface="Arial" pitchFamily="34" charset="0"/>
              </a:rPr>
              <a:t> Deployment</a:t>
            </a:r>
          </a:p>
        </p:txBody>
      </p:sp>
      <p:sp>
        <p:nvSpPr>
          <p:cNvPr id="45" name="Diamond 44">
            <a:extLst>
              <a:ext uri="{FF2B5EF4-FFF2-40B4-BE49-F238E27FC236}">
                <a16:creationId xmlns:a16="http://schemas.microsoft.com/office/drawing/2014/main" id="{C8E32E15-641E-48D9-9415-7FCB00E4D1B8}"/>
              </a:ext>
            </a:extLst>
          </p:cNvPr>
          <p:cNvSpPr/>
          <p:nvPr/>
        </p:nvSpPr>
        <p:spPr>
          <a:xfrm>
            <a:off x="11183417" y="2494780"/>
            <a:ext cx="210644" cy="199403"/>
          </a:xfrm>
          <a:prstGeom prst="diamond">
            <a:avLst/>
          </a:prstGeom>
          <a:solidFill>
            <a:srgbClr val="00B050"/>
          </a:solidFill>
          <a:ln w="12700" cap="flat" cmpd="sng" algn="ctr">
            <a:solidFill>
              <a:srgbClr val="00B050"/>
            </a:solidFill>
            <a:prstDash val="solid"/>
            <a:miter lim="800000"/>
          </a:ln>
          <a:effectLst/>
        </p:spPr>
        <p:txBody>
          <a:bodyPr lIns="95710" tIns="47858" rIns="95710" bIns="47858" rtlCol="0" anchor="ctr"/>
          <a:lstStyle/>
          <a:p>
            <a:pPr algn="ctr" defTabSz="913649">
              <a:defRPr/>
            </a:pPr>
            <a:endParaRPr lang="en-GB" sz="800" kern="0">
              <a:solidFill>
                <a:srgbClr val="E7E6E6">
                  <a:lumMod val="50000"/>
                </a:srgbClr>
              </a:solidFill>
            </a:endParaRPr>
          </a:p>
        </p:txBody>
      </p:sp>
      <p:sp>
        <p:nvSpPr>
          <p:cNvPr id="47" name="Rectangle 46">
            <a:extLst>
              <a:ext uri="{FF2B5EF4-FFF2-40B4-BE49-F238E27FC236}">
                <a16:creationId xmlns:a16="http://schemas.microsoft.com/office/drawing/2014/main" id="{72BBF600-F1C3-4C46-9A60-FA62A1F444C4}"/>
              </a:ext>
            </a:extLst>
          </p:cNvPr>
          <p:cNvSpPr/>
          <p:nvPr/>
        </p:nvSpPr>
        <p:spPr>
          <a:xfrm>
            <a:off x="8662735" y="2855864"/>
            <a:ext cx="2691115" cy="972019"/>
          </a:xfrm>
          <a:prstGeom prst="rect">
            <a:avLst/>
          </a:prstGeom>
          <a:solidFill>
            <a:schemeClr val="accent6">
              <a:lumMod val="40000"/>
              <a:lumOff val="60000"/>
            </a:schemeClr>
          </a:solidFill>
          <a:ln w="15875">
            <a:solidFill>
              <a:srgbClr val="009CD5"/>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tIns="89998" bIns="89998"/>
          <a:lstStyle/>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All Buying Channels Enabled</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Additional Guided Buying and Content Enablement Build</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Additional Approval Flows</a:t>
            </a: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p:txBody>
      </p:sp>
      <p:sp>
        <p:nvSpPr>
          <p:cNvPr id="48" name="Diamond 47">
            <a:extLst>
              <a:ext uri="{FF2B5EF4-FFF2-40B4-BE49-F238E27FC236}">
                <a16:creationId xmlns:a16="http://schemas.microsoft.com/office/drawing/2014/main" id="{597C464A-C28A-4BB7-85D8-6745F26CD698}"/>
              </a:ext>
            </a:extLst>
          </p:cNvPr>
          <p:cNvSpPr/>
          <p:nvPr/>
        </p:nvSpPr>
        <p:spPr>
          <a:xfrm>
            <a:off x="6574154" y="4152492"/>
            <a:ext cx="210644" cy="199403"/>
          </a:xfrm>
          <a:prstGeom prst="diamond">
            <a:avLst/>
          </a:prstGeom>
          <a:solidFill>
            <a:srgbClr val="00B050"/>
          </a:solidFill>
          <a:ln w="12700" cap="flat" cmpd="sng" algn="ctr">
            <a:solidFill>
              <a:srgbClr val="00B050"/>
            </a:solidFill>
            <a:prstDash val="solid"/>
            <a:miter lim="800000"/>
          </a:ln>
          <a:effectLst/>
        </p:spPr>
        <p:txBody>
          <a:bodyPr lIns="95710" tIns="47858" rIns="95710" bIns="47858" rtlCol="0" anchor="ctr"/>
          <a:lstStyle/>
          <a:p>
            <a:pPr algn="ctr" defTabSz="913649">
              <a:defRPr/>
            </a:pPr>
            <a:endParaRPr lang="en-GB" sz="800" kern="0">
              <a:solidFill>
                <a:srgbClr val="E7E6E6">
                  <a:lumMod val="50000"/>
                </a:srgbClr>
              </a:solidFill>
            </a:endParaRPr>
          </a:p>
        </p:txBody>
      </p:sp>
      <p:sp>
        <p:nvSpPr>
          <p:cNvPr id="52" name="Arrow: Chevron 51">
            <a:extLst>
              <a:ext uri="{FF2B5EF4-FFF2-40B4-BE49-F238E27FC236}">
                <a16:creationId xmlns:a16="http://schemas.microsoft.com/office/drawing/2014/main" id="{BFA97FE5-6857-4294-9CDF-165430E47B2C}"/>
              </a:ext>
            </a:extLst>
          </p:cNvPr>
          <p:cNvSpPr/>
          <p:nvPr/>
        </p:nvSpPr>
        <p:spPr>
          <a:xfrm>
            <a:off x="2900456" y="1539965"/>
            <a:ext cx="5762278" cy="50680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AU" sz="1400" b="1">
                <a:solidFill>
                  <a:prstClr val="white"/>
                </a:solidFill>
              </a:rPr>
              <a:t>Full Solution and Integration Build</a:t>
            </a:r>
            <a:endParaRPr lang="en-GB" sz="1400" b="1">
              <a:solidFill>
                <a:prstClr val="white"/>
              </a:solidFill>
            </a:endParaRPr>
          </a:p>
        </p:txBody>
      </p:sp>
      <p:sp>
        <p:nvSpPr>
          <p:cNvPr id="54" name="Rectangle 53">
            <a:extLst>
              <a:ext uri="{FF2B5EF4-FFF2-40B4-BE49-F238E27FC236}">
                <a16:creationId xmlns:a16="http://schemas.microsoft.com/office/drawing/2014/main" id="{268A9785-6EC9-4F86-B867-FA78A4A4DEBA}"/>
              </a:ext>
            </a:extLst>
          </p:cNvPr>
          <p:cNvSpPr/>
          <p:nvPr/>
        </p:nvSpPr>
        <p:spPr>
          <a:xfrm>
            <a:off x="1450192" y="2993713"/>
            <a:ext cx="1250244" cy="972019"/>
          </a:xfrm>
          <a:prstGeom prst="rect">
            <a:avLst/>
          </a:prstGeom>
          <a:solidFill>
            <a:schemeClr val="accent6">
              <a:lumMod val="40000"/>
              <a:lumOff val="60000"/>
            </a:schemeClr>
          </a:solidFill>
          <a:ln w="15875">
            <a:solidFill>
              <a:srgbClr val="009CD5"/>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tIns="89998" bIns="89998"/>
          <a:lstStyle/>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Project Mobilisation</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Project Governance Framework</a:t>
            </a:r>
          </a:p>
          <a:p>
            <a:pPr marL="171433" indent="-171433" defTabSz="842834">
              <a:spcBef>
                <a:spcPct val="20000"/>
              </a:spcBef>
              <a:buClr>
                <a:srgbClr val="113B92"/>
              </a:buClr>
              <a:buFont typeface="Courier New" panose="02070309020205020404" pitchFamily="49" charset="0"/>
              <a:buChar char="o"/>
              <a:defRPr/>
            </a:pPr>
            <a:r>
              <a:rPr lang="en-GB" sz="800">
                <a:solidFill>
                  <a:srgbClr val="000000"/>
                </a:solidFill>
              </a:rPr>
              <a:t>Solution &amp; Integration Design</a:t>
            </a:r>
          </a:p>
          <a:p>
            <a:pPr defTabSz="842834">
              <a:spcBef>
                <a:spcPct val="20000"/>
              </a:spcBef>
              <a:buClr>
                <a:srgbClr val="113B92"/>
              </a:buClr>
              <a:defRPr/>
            </a:pPr>
            <a:endParaRPr lang="en-GB" sz="800">
              <a:solidFill>
                <a:srgbClr val="000000"/>
              </a:solidFill>
            </a:endParaRP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a:p>
            <a:pPr marL="171433" indent="-171433" defTabSz="842834">
              <a:spcBef>
                <a:spcPct val="20000"/>
              </a:spcBef>
              <a:buClr>
                <a:srgbClr val="113B92"/>
              </a:buClr>
              <a:buFont typeface="Courier New" panose="02070309020205020404" pitchFamily="49" charset="0"/>
              <a:buChar char="o"/>
              <a:defRPr/>
            </a:pPr>
            <a:endParaRPr lang="en-GB" sz="800">
              <a:solidFill>
                <a:srgbClr val="000000"/>
              </a:solidFill>
            </a:endParaRPr>
          </a:p>
        </p:txBody>
      </p:sp>
      <p:sp>
        <p:nvSpPr>
          <p:cNvPr id="46" name="Title 14">
            <a:extLst>
              <a:ext uri="{FF2B5EF4-FFF2-40B4-BE49-F238E27FC236}">
                <a16:creationId xmlns:a16="http://schemas.microsoft.com/office/drawing/2014/main" id="{1CA9A69D-B85E-42A6-AC4E-68B8EFC88C9B}"/>
              </a:ext>
            </a:extLst>
          </p:cNvPr>
          <p:cNvSpPr txBox="1">
            <a:spLocks/>
          </p:cNvSpPr>
          <p:nvPr/>
        </p:nvSpPr>
        <p:spPr>
          <a:xfrm>
            <a:off x="1450192" y="181488"/>
            <a:ext cx="11340088" cy="437932"/>
          </a:xfrm>
          <a:prstGeom prst="rect">
            <a:avLst/>
          </a:prstGeom>
        </p:spPr>
        <p:txBody>
          <a:bodyPr vert="horz" lIns="91437" tIns="45719" rIns="91437" bIns="45719" rtlCol="0" anchor="ctr">
            <a:noAutofit/>
          </a:bodyPr>
          <a:lstStyle>
            <a:lvl1pPr algn="l" defTabSz="914400" rtl="0" eaLnBrk="1" latinLnBrk="0" hangingPunct="1">
              <a:lnSpc>
                <a:spcPct val="90000"/>
              </a:lnSpc>
              <a:spcBef>
                <a:spcPct val="0"/>
              </a:spcBef>
              <a:buNone/>
              <a:defRPr sz="3600" kern="1200">
                <a:solidFill>
                  <a:schemeClr val="tx1">
                    <a:lumMod val="65000"/>
                    <a:lumOff val="35000"/>
                  </a:schemeClr>
                </a:solidFill>
                <a:latin typeface="Century Gothic" panose="020B0502020202020204" pitchFamily="34" charset="0"/>
                <a:ea typeface="+mj-ea"/>
                <a:cs typeface="+mj-cs"/>
              </a:defRPr>
            </a:lvl1pPr>
          </a:lstStyle>
          <a:p>
            <a:pPr defTabSz="914309"/>
            <a:r>
              <a:rPr lang="en-GB" sz="2900" b="1" cap="all">
                <a:solidFill>
                  <a:schemeClr val="tx1"/>
                </a:solidFill>
                <a:latin typeface="+mn-lt"/>
              </a:rPr>
              <a:t>excelerateds2p implementation Roadmap</a:t>
            </a:r>
          </a:p>
        </p:txBody>
      </p:sp>
      <p:sp>
        <p:nvSpPr>
          <p:cNvPr id="42" name="Freeform 59">
            <a:extLst>
              <a:ext uri="{FF2B5EF4-FFF2-40B4-BE49-F238E27FC236}">
                <a16:creationId xmlns:a16="http://schemas.microsoft.com/office/drawing/2014/main" id="{8DEEC5E7-9376-4482-B9B9-EB432E3E86E6}"/>
              </a:ext>
            </a:extLst>
          </p:cNvPr>
          <p:cNvSpPr>
            <a:spLocks noChangeAspect="1"/>
          </p:cNvSpPr>
          <p:nvPr>
            <p:custDataLst>
              <p:tags r:id="rId1"/>
            </p:custDataLst>
          </p:nvPr>
        </p:nvSpPr>
        <p:spPr bwMode="gray">
          <a:xfrm>
            <a:off x="128866" y="60598"/>
            <a:ext cx="1334814" cy="103860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srgbClr val="FFFFFF"/>
              </a:solidFill>
              <a:effectLst/>
              <a:uLnTx/>
              <a:uFillTx/>
              <a:ea typeface="+mn-ea"/>
              <a:cs typeface="+mn-cs"/>
            </a:endParaRPr>
          </a:p>
        </p:txBody>
      </p:sp>
      <p:sp>
        <p:nvSpPr>
          <p:cNvPr id="43" name="Rectangle 67">
            <a:extLst>
              <a:ext uri="{FF2B5EF4-FFF2-40B4-BE49-F238E27FC236}">
                <a16:creationId xmlns:a16="http://schemas.microsoft.com/office/drawing/2014/main" id="{929B0207-0E96-4CDD-AF2F-C9E72FD7309C}"/>
              </a:ext>
            </a:extLst>
          </p:cNvPr>
          <p:cNvSpPr>
            <a:spLocks noChangeAspect="1" noChangeArrowheads="1"/>
          </p:cNvSpPr>
          <p:nvPr>
            <p:custDataLst>
              <p:tags r:id="rId2"/>
            </p:custDataLst>
          </p:nvPr>
        </p:nvSpPr>
        <p:spPr bwMode="gray">
          <a:xfrm>
            <a:off x="148195" y="481976"/>
            <a:ext cx="1334814" cy="338554"/>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ea typeface="+mn-ea"/>
                <a:cs typeface="Arial" pitchFamily="34" charset="0"/>
              </a:rPr>
              <a:t>Implementation Roadmap</a:t>
            </a:r>
          </a:p>
        </p:txBody>
      </p:sp>
      <p:sp>
        <p:nvSpPr>
          <p:cNvPr id="49" name="Oval 71">
            <a:extLst>
              <a:ext uri="{FF2B5EF4-FFF2-40B4-BE49-F238E27FC236}">
                <a16:creationId xmlns:a16="http://schemas.microsoft.com/office/drawing/2014/main" id="{CE9D1D62-7B27-4E5D-ADDD-DD9D8949CBBC}"/>
              </a:ext>
            </a:extLst>
          </p:cNvPr>
          <p:cNvSpPr>
            <a:spLocks noChangeAspect="1" noChangeArrowheads="1"/>
          </p:cNvSpPr>
          <p:nvPr>
            <p:custDataLst>
              <p:tags r:id="rId3"/>
            </p:custDataLst>
          </p:nvPr>
        </p:nvSpPr>
        <p:spPr bwMode="gray">
          <a:xfrm>
            <a:off x="363139" y="-724"/>
            <a:ext cx="280965" cy="282329"/>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
        <p:nvSpPr>
          <p:cNvPr id="2" name="Rectangle 1">
            <a:extLst>
              <a:ext uri="{FF2B5EF4-FFF2-40B4-BE49-F238E27FC236}">
                <a16:creationId xmlns:a16="http://schemas.microsoft.com/office/drawing/2014/main" id="{0AC90103-39C0-4EF1-BE05-1F7FC3B563B4}"/>
              </a:ext>
            </a:extLst>
          </p:cNvPr>
          <p:cNvSpPr/>
          <p:nvPr/>
        </p:nvSpPr>
        <p:spPr>
          <a:xfrm rot="19195339">
            <a:off x="8317510" y="4908519"/>
            <a:ext cx="412645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Ex</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ample only</a:t>
            </a:r>
          </a:p>
        </p:txBody>
      </p:sp>
    </p:spTree>
    <p:extLst>
      <p:ext uri="{BB962C8B-B14F-4D97-AF65-F5344CB8AC3E}">
        <p14:creationId xmlns:p14="http://schemas.microsoft.com/office/powerpoint/2010/main" val="3604761933"/>
      </p:ext>
    </p:extLst>
  </p:cSld>
  <p:clrMapOvr>
    <a:masterClrMapping/>
  </p:clrMapOvr>
  <p:extLst>
    <p:ext uri="{6950BFC3-D8DA-4A85-94F7-54DA5524770B}">
      <p188:commentRel xmlns:p188="http://schemas.microsoft.com/office/powerpoint/2018/8/main" r:id="rId6"/>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2373-2117-4E19-BFC1-90EC89790D4B}"/>
              </a:ext>
            </a:extLst>
          </p:cNvPr>
          <p:cNvSpPr>
            <a:spLocks noGrp="1"/>
          </p:cNvSpPr>
          <p:nvPr>
            <p:ph type="title"/>
          </p:nvPr>
        </p:nvSpPr>
        <p:spPr>
          <a:xfrm>
            <a:off x="1855098" y="261974"/>
            <a:ext cx="9518400" cy="457200"/>
          </a:xfrm>
        </p:spPr>
        <p:txBody>
          <a:bodyPr>
            <a:normAutofit fontScale="90000"/>
          </a:bodyPr>
          <a:lstStyle/>
          <a:p>
            <a:r>
              <a:rPr lang="en-GB"/>
              <a:t>Change Management </a:t>
            </a:r>
            <a:br>
              <a:rPr lang="en-GB"/>
            </a:br>
            <a:r>
              <a:rPr lang="en-GB" sz="2700"/>
              <a:t>Leveraging SDP S2C Change Understanding and Assets</a:t>
            </a:r>
            <a:endParaRPr lang="en-GB" sz="3100"/>
          </a:p>
        </p:txBody>
      </p:sp>
      <p:graphicFrame>
        <p:nvGraphicFramePr>
          <p:cNvPr id="3" name="Diagram 2">
            <a:extLst>
              <a:ext uri="{FF2B5EF4-FFF2-40B4-BE49-F238E27FC236}">
                <a16:creationId xmlns:a16="http://schemas.microsoft.com/office/drawing/2014/main" id="{A927B009-D714-453C-8D31-99C911FECAAD}"/>
              </a:ext>
            </a:extLst>
          </p:cNvPr>
          <p:cNvGraphicFramePr/>
          <p:nvPr>
            <p:extLst>
              <p:ext uri="{D42A27DB-BD31-4B8C-83A1-F6EECF244321}">
                <p14:modId xmlns:p14="http://schemas.microsoft.com/office/powerpoint/2010/main" val="404316016"/>
              </p:ext>
            </p:extLst>
          </p:nvPr>
        </p:nvGraphicFramePr>
        <p:xfrm>
          <a:off x="685800" y="828523"/>
          <a:ext cx="10541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Rectangle 3">
            <a:extLst>
              <a:ext uri="{FF2B5EF4-FFF2-40B4-BE49-F238E27FC236}">
                <a16:creationId xmlns:a16="http://schemas.microsoft.com/office/drawing/2014/main" id="{1C93A027-4A8F-49E5-8FB6-273E4E6A2F46}"/>
              </a:ext>
            </a:extLst>
          </p:cNvPr>
          <p:cNvSpPr/>
          <p:nvPr/>
        </p:nvSpPr>
        <p:spPr>
          <a:xfrm>
            <a:off x="1545771" y="5397803"/>
            <a:ext cx="8403772" cy="109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a:t>Over 200 people trained, over 60 templates assets created , </a:t>
            </a:r>
          </a:p>
          <a:p>
            <a:pPr algn="ctr"/>
            <a:r>
              <a:rPr lang="en-GB" i="1"/>
              <a:t>Over 400 man hours of change management experience of working with excelerateds2p change methodology</a:t>
            </a:r>
          </a:p>
        </p:txBody>
      </p:sp>
      <p:sp>
        <p:nvSpPr>
          <p:cNvPr id="5" name="Freeform 60">
            <a:extLst>
              <a:ext uri="{FF2B5EF4-FFF2-40B4-BE49-F238E27FC236}">
                <a16:creationId xmlns:a16="http://schemas.microsoft.com/office/drawing/2014/main" id="{B6618661-7058-4F7B-8F5C-E40E202B9101}"/>
              </a:ext>
            </a:extLst>
          </p:cNvPr>
          <p:cNvSpPr>
            <a:spLocks noChangeAspect="1"/>
          </p:cNvSpPr>
          <p:nvPr>
            <p:custDataLst>
              <p:tags r:id="rId1"/>
            </p:custDataLst>
          </p:nvPr>
        </p:nvSpPr>
        <p:spPr bwMode="gray">
          <a:xfrm>
            <a:off x="296202" y="193066"/>
            <a:ext cx="1409642" cy="1099154"/>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6" name="Freeform 60">
            <a:extLst>
              <a:ext uri="{FF2B5EF4-FFF2-40B4-BE49-F238E27FC236}">
                <a16:creationId xmlns:a16="http://schemas.microsoft.com/office/drawing/2014/main" id="{93D12042-594D-495F-9C3B-A388F9AF9363}"/>
              </a:ext>
            </a:extLst>
          </p:cNvPr>
          <p:cNvSpPr>
            <a:spLocks noChangeAspect="1"/>
          </p:cNvSpPr>
          <p:nvPr>
            <p:custDataLst>
              <p:tags r:id="rId2"/>
            </p:custDataLst>
          </p:nvPr>
        </p:nvSpPr>
        <p:spPr bwMode="gray">
          <a:xfrm>
            <a:off x="296202" y="193066"/>
            <a:ext cx="1409642" cy="1099154"/>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7" name="Rectangle 63">
            <a:extLst>
              <a:ext uri="{FF2B5EF4-FFF2-40B4-BE49-F238E27FC236}">
                <a16:creationId xmlns:a16="http://schemas.microsoft.com/office/drawing/2014/main" id="{2243CCCE-2E04-433A-B825-71F37831DBEC}"/>
              </a:ext>
            </a:extLst>
          </p:cNvPr>
          <p:cNvSpPr>
            <a:spLocks noChangeAspect="1" noChangeArrowheads="1"/>
          </p:cNvSpPr>
          <p:nvPr>
            <p:custDataLst>
              <p:tags r:id="rId3"/>
            </p:custDataLst>
          </p:nvPr>
        </p:nvSpPr>
        <p:spPr bwMode="gray">
          <a:xfrm>
            <a:off x="445456" y="334224"/>
            <a:ext cx="1111135" cy="677108"/>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Arial" pitchFamily="34" charset="0"/>
                <a:ea typeface="+mn-ea"/>
                <a:cs typeface="Arial" pitchFamily="34" charset="0"/>
              </a:rPr>
              <a:t>Change, Learning, Adoption &amp; Communication</a:t>
            </a:r>
          </a:p>
        </p:txBody>
      </p:sp>
      <p:sp>
        <p:nvSpPr>
          <p:cNvPr id="8" name="Oval 72">
            <a:extLst>
              <a:ext uri="{FF2B5EF4-FFF2-40B4-BE49-F238E27FC236}">
                <a16:creationId xmlns:a16="http://schemas.microsoft.com/office/drawing/2014/main" id="{60856969-B3C2-4CB7-BD49-0748D9E2D7C2}"/>
              </a:ext>
            </a:extLst>
          </p:cNvPr>
          <p:cNvSpPr>
            <a:spLocks noChangeAspect="1" noChangeArrowheads="1"/>
          </p:cNvSpPr>
          <p:nvPr>
            <p:custDataLst>
              <p:tags r:id="rId4"/>
            </p:custDataLst>
          </p:nvPr>
        </p:nvSpPr>
        <p:spPr bwMode="gray">
          <a:xfrm>
            <a:off x="523980" y="107479"/>
            <a:ext cx="226745" cy="22674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5</a:t>
            </a:r>
          </a:p>
        </p:txBody>
      </p:sp>
    </p:spTree>
    <p:extLst>
      <p:ext uri="{BB962C8B-B14F-4D97-AF65-F5344CB8AC3E}">
        <p14:creationId xmlns:p14="http://schemas.microsoft.com/office/powerpoint/2010/main" val="171262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9E1A7590-7C14-40EC-B1FB-CF1F42FD259B}"/>
              </a:ext>
            </a:extLst>
          </p:cNvPr>
          <p:cNvSpPr/>
          <p:nvPr/>
        </p:nvSpPr>
        <p:spPr>
          <a:xfrm>
            <a:off x="11127079" y="1736089"/>
            <a:ext cx="898318" cy="1332495"/>
          </a:xfrm>
          <a:prstGeom prst="rect">
            <a:avLst/>
          </a:prstGeom>
          <a:solidFill>
            <a:srgbClr val="FFFFFF"/>
          </a:solidFill>
          <a:ln w="12700" cap="flat" cmpd="sng" algn="ctr">
            <a:solidFill>
              <a:srgbClr val="0C2126"/>
            </a:solidFill>
            <a:prstDash val="solid"/>
            <a:miter lim="800000"/>
          </a:ln>
          <a:effectLst/>
        </p:spPr>
        <p:txBody>
          <a:bodyPr tIns="0" rtlCol="0" anchor="t"/>
          <a:lstStyle/>
          <a:p>
            <a:pPr algn="ctr" defTabSz="914309">
              <a:defRPr/>
            </a:pPr>
            <a:r>
              <a:rPr lang="en-GB" sz="800" kern="0">
                <a:solidFill>
                  <a:srgbClr val="293947"/>
                </a:solidFill>
              </a:rPr>
              <a:t>Key</a:t>
            </a:r>
          </a:p>
        </p:txBody>
      </p:sp>
      <p:sp>
        <p:nvSpPr>
          <p:cNvPr id="82" name="Text Placeholder 2">
            <a:extLst>
              <a:ext uri="{FF2B5EF4-FFF2-40B4-BE49-F238E27FC236}">
                <a16:creationId xmlns:a16="http://schemas.microsoft.com/office/drawing/2014/main" id="{AD418DC2-093E-463D-9998-B34688E12146}"/>
              </a:ext>
            </a:extLst>
          </p:cNvPr>
          <p:cNvSpPr txBox="1">
            <a:spLocks/>
          </p:cNvSpPr>
          <p:nvPr/>
        </p:nvSpPr>
        <p:spPr>
          <a:xfrm>
            <a:off x="2290322" y="1341650"/>
            <a:ext cx="8708148" cy="718042"/>
          </a:xfrm>
          <a:prstGeom prst="rect">
            <a:avLst/>
          </a:prstGeom>
        </p:spPr>
        <p:txBody>
          <a:bodyPr vert="horz" lIns="0" tIns="0" rIns="0" bIns="0" rtlCol="0" anchor="t">
            <a:noAutofit/>
          </a:bodyPr>
          <a:lstStyle>
            <a:lvl1pPr marL="0" indent="0" algn="l" defTabSz="179388" rtl="0" eaLnBrk="1" latinLnBrk="0" hangingPunct="1">
              <a:lnSpc>
                <a:spcPct val="100000"/>
              </a:lnSpc>
              <a:spcBef>
                <a:spcPts val="0"/>
              </a:spcBef>
              <a:spcAft>
                <a:spcPts val="0"/>
              </a:spcAft>
              <a:buFont typeface="Arial" panose="020B0604020202020204" pitchFamily="34" charset="0"/>
              <a:buNone/>
              <a:defRPr sz="2200" b="1" kern="1200" cap="none" spc="0" baseline="0">
                <a:solidFill>
                  <a:schemeClr val="bg2"/>
                </a:solidFill>
                <a:latin typeface="+mn-lt"/>
                <a:ea typeface="+mn-ea"/>
                <a:cs typeface="+mn-cs"/>
              </a:defRPr>
            </a:lvl1pPr>
            <a:lvl2pPr marL="0" indent="0" algn="l" defTabSz="179388" rtl="0" eaLnBrk="1" latinLnBrk="0" hangingPunct="1">
              <a:lnSpc>
                <a:spcPct val="100000"/>
              </a:lnSpc>
              <a:spcBef>
                <a:spcPts val="0"/>
              </a:spcBef>
              <a:spcAft>
                <a:spcPts val="0"/>
              </a:spcAft>
              <a:buFont typeface="Arial" panose="020B0604020202020204" pitchFamily="34" charset="0"/>
              <a:buNone/>
              <a:defRPr sz="1700" b="0" kern="1200" cap="none" spc="0" baseline="0">
                <a:solidFill>
                  <a:schemeClr val="tx1"/>
                </a:solidFill>
                <a:latin typeface="+mn-lt"/>
                <a:ea typeface="+mn-ea"/>
                <a:cs typeface="+mn-cs"/>
              </a:defRPr>
            </a:lvl2pPr>
            <a:lvl3pPr marL="0" indent="0" algn="l" defTabSz="179388" rtl="0" eaLnBrk="1" latinLnBrk="0" hangingPunct="1">
              <a:lnSpc>
                <a:spcPct val="100000"/>
              </a:lnSpc>
              <a:spcBef>
                <a:spcPts val="0"/>
              </a:spcBef>
              <a:spcAft>
                <a:spcPts val="0"/>
              </a:spcAft>
              <a:buFont typeface="Arial" panose="020B0604020202020204" pitchFamily="34" charset="0"/>
              <a:buNone/>
              <a:defRPr sz="1700" kern="1200" spc="0">
                <a:solidFill>
                  <a:srgbClr val="7A91A6"/>
                </a:solidFill>
                <a:latin typeface="+mn-lt"/>
                <a:ea typeface="+mn-ea"/>
                <a:cs typeface="+mn-cs"/>
              </a:defRPr>
            </a:lvl3pPr>
            <a:lvl4pPr marL="0" indent="0" algn="l" defTabSz="179388" rtl="0" eaLnBrk="1" latinLnBrk="0" hangingPunct="1">
              <a:lnSpc>
                <a:spcPct val="100000"/>
              </a:lnSpc>
              <a:spcBef>
                <a:spcPts val="0"/>
              </a:spcBef>
              <a:spcAft>
                <a:spcPts val="0"/>
              </a:spcAft>
              <a:buClr>
                <a:schemeClr val="bg2"/>
              </a:buClr>
              <a:buFont typeface="Arial" panose="020B0604020202020204" pitchFamily="34" charset="0"/>
              <a:buNone/>
              <a:defRPr sz="1700" kern="1200" spc="0">
                <a:solidFill>
                  <a:srgbClr val="7A91A6"/>
                </a:solidFill>
                <a:latin typeface="+mn-lt"/>
                <a:ea typeface="+mn-ea"/>
                <a:cs typeface="+mn-cs"/>
              </a:defRPr>
            </a:lvl4pPr>
            <a:lvl5pPr marL="0" indent="0" algn="l" defTabSz="179388" rtl="0" eaLnBrk="1" latinLnBrk="0" hangingPunct="1">
              <a:lnSpc>
                <a:spcPct val="100000"/>
              </a:lnSpc>
              <a:spcBef>
                <a:spcPts val="0"/>
              </a:spcBef>
              <a:spcAft>
                <a:spcPts val="0"/>
              </a:spcAft>
              <a:buClr>
                <a:schemeClr val="bg2"/>
              </a:buClr>
              <a:buSzPct val="100000"/>
              <a:buFont typeface="Arial" panose="020B0604020202020204" pitchFamily="34" charset="0"/>
              <a:buNone/>
              <a:defRPr sz="1700" kern="1200" spc="0">
                <a:solidFill>
                  <a:srgbClr val="7A91A6"/>
                </a:solidFill>
                <a:latin typeface="+mn-lt"/>
                <a:ea typeface="+mn-ea"/>
                <a:cs typeface="+mn-cs"/>
              </a:defRPr>
            </a:lvl5pPr>
            <a:lvl6pPr marL="0" indent="0" algn="l" defTabSz="179388" rtl="0" eaLnBrk="1" latinLnBrk="0" hangingPunct="1">
              <a:lnSpc>
                <a:spcPct val="100000"/>
              </a:lnSpc>
              <a:spcBef>
                <a:spcPts val="0"/>
              </a:spcBef>
              <a:spcAft>
                <a:spcPts val="0"/>
              </a:spcAft>
              <a:buClr>
                <a:schemeClr val="bg2"/>
              </a:buClr>
              <a:buSzPct val="80000"/>
              <a:buFont typeface="Wingdings" panose="05000000000000000000" pitchFamily="2" charset="2"/>
              <a:buNone/>
              <a:defRPr sz="1700" kern="1200" spc="0">
                <a:solidFill>
                  <a:srgbClr val="7A91A6"/>
                </a:solidFill>
                <a:latin typeface="+mn-lt"/>
                <a:ea typeface="+mn-ea"/>
                <a:cs typeface="+mn-cs"/>
              </a:defRPr>
            </a:lvl6pPr>
            <a:lvl7pPr marL="0" indent="0" algn="l" defTabSz="179388" rtl="0" eaLnBrk="1" latinLnBrk="0" hangingPunct="1">
              <a:lnSpc>
                <a:spcPct val="100000"/>
              </a:lnSpc>
              <a:spcBef>
                <a:spcPts val="0"/>
              </a:spcBef>
              <a:spcAft>
                <a:spcPts val="0"/>
              </a:spcAft>
              <a:buClr>
                <a:schemeClr val="bg2"/>
              </a:buClr>
              <a:buFont typeface="Arial" panose="020B0604020202020204" pitchFamily="34" charset="0"/>
              <a:buNone/>
              <a:defRPr sz="1700" kern="1200" spc="0">
                <a:solidFill>
                  <a:srgbClr val="7A91A6"/>
                </a:solidFill>
                <a:latin typeface="+mn-lt"/>
                <a:ea typeface="+mn-ea"/>
                <a:cs typeface="+mn-cs"/>
              </a:defRPr>
            </a:lvl7pPr>
            <a:lvl8pPr marL="0" indent="0" algn="l" defTabSz="179388" rtl="0" eaLnBrk="1" latinLnBrk="0" hangingPunct="1">
              <a:lnSpc>
                <a:spcPct val="100000"/>
              </a:lnSpc>
              <a:spcBef>
                <a:spcPts val="0"/>
              </a:spcBef>
              <a:spcAft>
                <a:spcPts val="0"/>
              </a:spcAft>
              <a:buClr>
                <a:schemeClr val="bg2"/>
              </a:buClr>
              <a:buFont typeface="Arial" panose="020B0604020202020204" pitchFamily="34" charset="0"/>
              <a:buNone/>
              <a:defRPr sz="1700" kern="1200" spc="0">
                <a:solidFill>
                  <a:srgbClr val="7A91A6"/>
                </a:solidFill>
                <a:latin typeface="+mn-lt"/>
                <a:ea typeface="+mn-ea"/>
                <a:cs typeface="+mn-cs"/>
              </a:defRPr>
            </a:lvl8pPr>
            <a:lvl9pPr marL="0" indent="0" algn="l" defTabSz="179388" rtl="0" eaLnBrk="1" latinLnBrk="0" hangingPunct="1">
              <a:lnSpc>
                <a:spcPct val="100000"/>
              </a:lnSpc>
              <a:spcBef>
                <a:spcPts val="0"/>
              </a:spcBef>
              <a:spcAft>
                <a:spcPts val="0"/>
              </a:spcAft>
              <a:buClr>
                <a:schemeClr val="bg2"/>
              </a:buClr>
              <a:buSzPct val="80000"/>
              <a:buFont typeface="Wingdings" panose="05000000000000000000" pitchFamily="2" charset="2"/>
              <a:buNone/>
              <a:defRPr sz="1700" kern="1200" spc="0">
                <a:solidFill>
                  <a:srgbClr val="7A91A6"/>
                </a:solidFill>
                <a:latin typeface="+mn-lt"/>
                <a:ea typeface="+mn-ea"/>
                <a:cs typeface="+mn-cs"/>
              </a:defRPr>
            </a:lvl9pPr>
          </a:lstStyle>
          <a:p>
            <a:pPr defTabSz="179370">
              <a:defRPr/>
            </a:pPr>
            <a:endParaRPr lang="en-GB" sz="2199">
              <a:solidFill>
                <a:srgbClr val="3876BE"/>
              </a:solidFill>
              <a:latin typeface="Arial" panose="020B0604020202020204"/>
            </a:endParaRPr>
          </a:p>
        </p:txBody>
      </p:sp>
      <p:sp>
        <p:nvSpPr>
          <p:cNvPr id="83" name="Rectangle 82">
            <a:extLst>
              <a:ext uri="{FF2B5EF4-FFF2-40B4-BE49-F238E27FC236}">
                <a16:creationId xmlns:a16="http://schemas.microsoft.com/office/drawing/2014/main" id="{80EC1D69-0283-41E2-A9ED-76A9B5604062}"/>
              </a:ext>
            </a:extLst>
          </p:cNvPr>
          <p:cNvSpPr>
            <a:spLocks noChangeAspect="1"/>
          </p:cNvSpPr>
          <p:nvPr/>
        </p:nvSpPr>
        <p:spPr>
          <a:xfrm>
            <a:off x="5397037" y="1736090"/>
            <a:ext cx="971972" cy="870291"/>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Programme Management</a:t>
            </a:r>
          </a:p>
        </p:txBody>
      </p:sp>
      <p:sp>
        <p:nvSpPr>
          <p:cNvPr id="84" name="Rectangle 83">
            <a:extLst>
              <a:ext uri="{FF2B5EF4-FFF2-40B4-BE49-F238E27FC236}">
                <a16:creationId xmlns:a16="http://schemas.microsoft.com/office/drawing/2014/main" id="{CA71D4EC-A3A8-4EDD-802B-34234DC8393A}"/>
              </a:ext>
            </a:extLst>
          </p:cNvPr>
          <p:cNvSpPr>
            <a:spLocks noChangeAspect="1"/>
          </p:cNvSpPr>
          <p:nvPr/>
        </p:nvSpPr>
        <p:spPr>
          <a:xfrm>
            <a:off x="8346692" y="1848673"/>
            <a:ext cx="1032430" cy="637140"/>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PMO</a:t>
            </a:r>
          </a:p>
        </p:txBody>
      </p:sp>
      <p:sp>
        <p:nvSpPr>
          <p:cNvPr id="85" name="Rectangle 67">
            <a:extLst>
              <a:ext uri="{FF2B5EF4-FFF2-40B4-BE49-F238E27FC236}">
                <a16:creationId xmlns:a16="http://schemas.microsoft.com/office/drawing/2014/main" id="{D51D80D5-A626-4C91-8AFB-4BFEF02B2F35}"/>
              </a:ext>
            </a:extLst>
          </p:cNvPr>
          <p:cNvSpPr>
            <a:spLocks noChangeArrowheads="1"/>
          </p:cNvSpPr>
          <p:nvPr>
            <p:custDataLst>
              <p:tags r:id="rId1"/>
            </p:custDataLst>
          </p:nvPr>
        </p:nvSpPr>
        <p:spPr bwMode="auto">
          <a:xfrm>
            <a:off x="8440706" y="2154278"/>
            <a:ext cx="860375" cy="287992"/>
          </a:xfrm>
          <a:prstGeom prst="rect">
            <a:avLst/>
          </a:prstGeom>
          <a:gradFill flip="none" rotWithShape="1">
            <a:gsLst>
              <a:gs pos="40000">
                <a:srgbClr val="FFFFFF">
                  <a:lumMod val="55000"/>
                </a:srgbClr>
              </a:gs>
              <a:gs pos="60000">
                <a:srgbClr val="3876BE"/>
              </a:gs>
            </a:gsLst>
            <a:lin ang="2700000" scaled="1"/>
            <a:tileRect/>
          </a:gradFill>
          <a:ln w="12700" cap="flat" cmpd="sng" algn="ctr">
            <a:solidFill>
              <a:srgbClr val="293947"/>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PMO Support</a:t>
            </a:r>
          </a:p>
        </p:txBody>
      </p:sp>
      <p:sp>
        <p:nvSpPr>
          <p:cNvPr id="86" name="Rectangle 85">
            <a:extLst>
              <a:ext uri="{FF2B5EF4-FFF2-40B4-BE49-F238E27FC236}">
                <a16:creationId xmlns:a16="http://schemas.microsoft.com/office/drawing/2014/main" id="{66C80DDD-F32F-46CE-AF79-509ADAD609A8}"/>
              </a:ext>
            </a:extLst>
          </p:cNvPr>
          <p:cNvSpPr/>
          <p:nvPr/>
        </p:nvSpPr>
        <p:spPr bwMode="auto">
          <a:xfrm>
            <a:off x="8469549" y="3787992"/>
            <a:ext cx="971972" cy="2432699"/>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Testing Workstream</a:t>
            </a:r>
          </a:p>
        </p:txBody>
      </p:sp>
      <p:sp>
        <p:nvSpPr>
          <p:cNvPr id="88" name="Rectangle 67">
            <a:extLst>
              <a:ext uri="{FF2B5EF4-FFF2-40B4-BE49-F238E27FC236}">
                <a16:creationId xmlns:a16="http://schemas.microsoft.com/office/drawing/2014/main" id="{F6C379EA-DCB3-4520-B594-7D2D5E9415D5}"/>
              </a:ext>
            </a:extLst>
          </p:cNvPr>
          <p:cNvSpPr>
            <a:spLocks noChangeArrowheads="1"/>
          </p:cNvSpPr>
          <p:nvPr>
            <p:custDataLst>
              <p:tags r:id="rId2"/>
            </p:custDataLst>
          </p:nvPr>
        </p:nvSpPr>
        <p:spPr bwMode="auto">
          <a:xfrm>
            <a:off x="8520280" y="4291226"/>
            <a:ext cx="870511" cy="395989"/>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Procurement &amp; Supply Chain Test Lead</a:t>
            </a:r>
          </a:p>
          <a:p>
            <a:pPr algn="ctr" defTabSz="914309">
              <a:defRPr/>
            </a:pPr>
            <a:endParaRPr lang="en-US" sz="800" kern="0">
              <a:solidFill>
                <a:srgbClr val="FFFFFF"/>
              </a:solidFill>
              <a:cs typeface="Calibri" pitchFamily="34" charset="0"/>
            </a:endParaRPr>
          </a:p>
        </p:txBody>
      </p:sp>
      <p:sp>
        <p:nvSpPr>
          <p:cNvPr id="89" name="Rectangle 88">
            <a:extLst>
              <a:ext uri="{FF2B5EF4-FFF2-40B4-BE49-F238E27FC236}">
                <a16:creationId xmlns:a16="http://schemas.microsoft.com/office/drawing/2014/main" id="{5B66D5D4-C5E2-4E7C-BA87-6DC81CF6C1E0}"/>
              </a:ext>
            </a:extLst>
          </p:cNvPr>
          <p:cNvSpPr/>
          <p:nvPr/>
        </p:nvSpPr>
        <p:spPr bwMode="auto">
          <a:xfrm>
            <a:off x="5610015" y="3744692"/>
            <a:ext cx="971972" cy="2480993"/>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Change Management Workstream</a:t>
            </a:r>
          </a:p>
        </p:txBody>
      </p:sp>
      <p:sp>
        <p:nvSpPr>
          <p:cNvPr id="90" name="Rectangle 67">
            <a:extLst>
              <a:ext uri="{FF2B5EF4-FFF2-40B4-BE49-F238E27FC236}">
                <a16:creationId xmlns:a16="http://schemas.microsoft.com/office/drawing/2014/main" id="{D8D1F577-FD97-4E11-9B21-06928D470BD5}"/>
              </a:ext>
            </a:extLst>
          </p:cNvPr>
          <p:cNvSpPr>
            <a:spLocks noChangeArrowheads="1"/>
          </p:cNvSpPr>
          <p:nvPr>
            <p:custDataLst>
              <p:tags r:id="rId3"/>
            </p:custDataLst>
          </p:nvPr>
        </p:nvSpPr>
        <p:spPr bwMode="auto">
          <a:xfrm>
            <a:off x="5664863" y="4243140"/>
            <a:ext cx="860786" cy="399267"/>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p>
            <a:pPr algn="ctr" defTabSz="914309" fontAlgn="base">
              <a:spcBef>
                <a:spcPct val="0"/>
              </a:spcBef>
              <a:spcAft>
                <a:spcPct val="0"/>
              </a:spcAft>
            </a:pPr>
            <a:r>
              <a:rPr lang="en-US" sz="800">
                <a:solidFill>
                  <a:srgbClr val="FFFFFF"/>
                </a:solidFill>
                <a:cs typeface="Calibri" pitchFamily="34" charset="0"/>
              </a:rPr>
              <a:t>Change Sponsor Procure 2 Pay (SME)</a:t>
            </a:r>
          </a:p>
          <a:p>
            <a:pPr algn="ctr" defTabSz="914309" fontAlgn="base">
              <a:spcBef>
                <a:spcPct val="0"/>
              </a:spcBef>
              <a:spcAft>
                <a:spcPct val="0"/>
              </a:spcAft>
            </a:pPr>
            <a:endParaRPr lang="en-US" sz="800">
              <a:solidFill>
                <a:srgbClr val="FFFFFF"/>
              </a:solidFill>
              <a:cs typeface="Calibri" pitchFamily="34" charset="0"/>
            </a:endParaRPr>
          </a:p>
        </p:txBody>
      </p:sp>
      <p:sp>
        <p:nvSpPr>
          <p:cNvPr id="92" name="Rectangle 91">
            <a:extLst>
              <a:ext uri="{FF2B5EF4-FFF2-40B4-BE49-F238E27FC236}">
                <a16:creationId xmlns:a16="http://schemas.microsoft.com/office/drawing/2014/main" id="{5A0F346E-9FF2-4E9B-AB8A-08CB89AE921C}"/>
              </a:ext>
            </a:extLst>
          </p:cNvPr>
          <p:cNvSpPr/>
          <p:nvPr/>
        </p:nvSpPr>
        <p:spPr bwMode="auto">
          <a:xfrm>
            <a:off x="869322" y="3756453"/>
            <a:ext cx="1896254" cy="2464239"/>
          </a:xfrm>
          <a:prstGeom prst="rect">
            <a:avLst/>
          </a:prstGeom>
          <a:solidFill>
            <a:srgbClr val="E9EFF6">
              <a:lumMod val="90000"/>
            </a:srgbClr>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Ariba Procure to Pay</a:t>
            </a:r>
          </a:p>
        </p:txBody>
      </p:sp>
      <p:sp>
        <p:nvSpPr>
          <p:cNvPr id="93" name="Rectangle 67">
            <a:extLst>
              <a:ext uri="{FF2B5EF4-FFF2-40B4-BE49-F238E27FC236}">
                <a16:creationId xmlns:a16="http://schemas.microsoft.com/office/drawing/2014/main" id="{9B9E4319-6AD1-44E4-93F5-D98278648F8F}"/>
              </a:ext>
            </a:extLst>
          </p:cNvPr>
          <p:cNvSpPr>
            <a:spLocks noChangeArrowheads="1"/>
          </p:cNvSpPr>
          <p:nvPr>
            <p:custDataLst>
              <p:tags r:id="rId4"/>
            </p:custDataLst>
          </p:nvPr>
        </p:nvSpPr>
        <p:spPr bwMode="auto">
          <a:xfrm>
            <a:off x="5459305" y="2076473"/>
            <a:ext cx="860375" cy="405190"/>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Programme Manager</a:t>
            </a:r>
          </a:p>
        </p:txBody>
      </p:sp>
      <p:sp>
        <p:nvSpPr>
          <p:cNvPr id="97" name="Rectangle 96">
            <a:extLst>
              <a:ext uri="{FF2B5EF4-FFF2-40B4-BE49-F238E27FC236}">
                <a16:creationId xmlns:a16="http://schemas.microsoft.com/office/drawing/2014/main" id="{1D401A3B-31FF-4B4E-96F2-FE2461A771C3}"/>
              </a:ext>
            </a:extLst>
          </p:cNvPr>
          <p:cNvSpPr/>
          <p:nvPr/>
        </p:nvSpPr>
        <p:spPr bwMode="auto">
          <a:xfrm>
            <a:off x="3284341" y="3751405"/>
            <a:ext cx="2135504" cy="2469288"/>
          </a:xfrm>
          <a:prstGeom prst="rect">
            <a:avLst/>
          </a:prstGeom>
          <a:solidFill>
            <a:srgbClr val="E9EFF6">
              <a:lumMod val="90000"/>
            </a:srgbClr>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Technical &amp; Integration</a:t>
            </a:r>
          </a:p>
        </p:txBody>
      </p:sp>
      <p:cxnSp>
        <p:nvCxnSpPr>
          <p:cNvPr id="100" name="Straight Connector 99">
            <a:extLst>
              <a:ext uri="{FF2B5EF4-FFF2-40B4-BE49-F238E27FC236}">
                <a16:creationId xmlns:a16="http://schemas.microsoft.com/office/drawing/2014/main" id="{0EE1EE32-EE68-4127-BF90-8DEBA51BE3BD}"/>
              </a:ext>
            </a:extLst>
          </p:cNvPr>
          <p:cNvCxnSpPr>
            <a:cxnSpLocks/>
            <a:stCxn id="83" idx="3"/>
            <a:endCxn id="84" idx="1"/>
          </p:cNvCxnSpPr>
          <p:nvPr/>
        </p:nvCxnSpPr>
        <p:spPr bwMode="auto">
          <a:xfrm flipV="1">
            <a:off x="6369009" y="2167243"/>
            <a:ext cx="1977683" cy="3993"/>
          </a:xfrm>
          <a:prstGeom prst="line">
            <a:avLst/>
          </a:prstGeom>
          <a:noFill/>
          <a:ln w="6350" cap="flat" cmpd="sng" algn="ctr">
            <a:solidFill>
              <a:srgbClr val="FFFFFF">
                <a:lumMod val="75000"/>
              </a:srgbClr>
            </a:solidFill>
            <a:prstDash val="solid"/>
            <a:miter lim="800000"/>
          </a:ln>
          <a:effectLst/>
        </p:spPr>
      </p:cxnSp>
      <p:sp>
        <p:nvSpPr>
          <p:cNvPr id="101" name="Rectangle 100">
            <a:extLst>
              <a:ext uri="{FF2B5EF4-FFF2-40B4-BE49-F238E27FC236}">
                <a16:creationId xmlns:a16="http://schemas.microsoft.com/office/drawing/2014/main" id="{C3A733FD-831C-45C8-9F61-E01C8EF0C04D}"/>
              </a:ext>
            </a:extLst>
          </p:cNvPr>
          <p:cNvSpPr>
            <a:spLocks noChangeAspect="1"/>
          </p:cNvSpPr>
          <p:nvPr/>
        </p:nvSpPr>
        <p:spPr>
          <a:xfrm>
            <a:off x="1154679" y="1818062"/>
            <a:ext cx="3779891" cy="718043"/>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Programme Board</a:t>
            </a:r>
          </a:p>
        </p:txBody>
      </p:sp>
      <p:sp>
        <p:nvSpPr>
          <p:cNvPr id="102" name="Rectangle 67">
            <a:extLst>
              <a:ext uri="{FF2B5EF4-FFF2-40B4-BE49-F238E27FC236}">
                <a16:creationId xmlns:a16="http://schemas.microsoft.com/office/drawing/2014/main" id="{8862F1B2-0FAE-4EDF-B8D1-A875D9AF1E0D}"/>
              </a:ext>
            </a:extLst>
          </p:cNvPr>
          <p:cNvSpPr>
            <a:spLocks noChangeArrowheads="1"/>
          </p:cNvSpPr>
          <p:nvPr>
            <p:custDataLst>
              <p:tags r:id="rId5"/>
            </p:custDataLst>
          </p:nvPr>
        </p:nvSpPr>
        <p:spPr bwMode="auto">
          <a:xfrm>
            <a:off x="1242401" y="2061942"/>
            <a:ext cx="860375" cy="395989"/>
          </a:xfrm>
          <a:prstGeom prst="rect">
            <a:avLst/>
          </a:prstGeom>
          <a:gradFill flip="none" rotWithShape="1">
            <a:gsLst>
              <a:gs pos="40000">
                <a:srgbClr val="FFFFFF">
                  <a:lumMod val="55000"/>
                </a:srgbClr>
              </a:gs>
              <a:gs pos="60000">
                <a:srgbClr val="3876BE"/>
              </a:gs>
            </a:gsLst>
            <a:lin ang="2700000" scaled="1"/>
            <a:tileRect/>
          </a:gradFill>
          <a:ln w="12700" cap="flat" cmpd="sng" algn="ctr">
            <a:solidFill>
              <a:srgbClr val="293947"/>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Exec Sponsors</a:t>
            </a:r>
          </a:p>
          <a:p>
            <a:pPr defTabSz="914309">
              <a:defRPr/>
            </a:pPr>
            <a:endParaRPr lang="en-US" sz="700" i="1" kern="0">
              <a:solidFill>
                <a:srgbClr val="FFFFFF"/>
              </a:solidFill>
              <a:cs typeface="Calibri" pitchFamily="34" charset="0"/>
            </a:endParaRPr>
          </a:p>
        </p:txBody>
      </p:sp>
      <p:sp>
        <p:nvSpPr>
          <p:cNvPr id="103" name="Rectangle 67">
            <a:extLst>
              <a:ext uri="{FF2B5EF4-FFF2-40B4-BE49-F238E27FC236}">
                <a16:creationId xmlns:a16="http://schemas.microsoft.com/office/drawing/2014/main" id="{1FD972C7-9906-46DC-89CB-CFC2D74D601C}"/>
              </a:ext>
            </a:extLst>
          </p:cNvPr>
          <p:cNvSpPr>
            <a:spLocks noChangeArrowheads="1"/>
          </p:cNvSpPr>
          <p:nvPr>
            <p:custDataLst>
              <p:tags r:id="rId6"/>
            </p:custDataLst>
          </p:nvPr>
        </p:nvSpPr>
        <p:spPr bwMode="auto">
          <a:xfrm>
            <a:off x="2143060" y="2061942"/>
            <a:ext cx="860375" cy="395989"/>
          </a:xfrm>
          <a:prstGeom prst="rect">
            <a:avLst/>
          </a:prstGeom>
          <a:solidFill>
            <a:srgbClr val="FFFFFF">
              <a:lumMod val="65000"/>
            </a:srgbClr>
          </a:solidFill>
          <a:ln w="6350" cap="flat" cmpd="sng" algn="ctr">
            <a:solidFill>
              <a:srgbClr val="293947"/>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Programme QA</a:t>
            </a:r>
          </a:p>
        </p:txBody>
      </p:sp>
      <p:sp>
        <p:nvSpPr>
          <p:cNvPr id="104" name="Rectangle 67">
            <a:extLst>
              <a:ext uri="{FF2B5EF4-FFF2-40B4-BE49-F238E27FC236}">
                <a16:creationId xmlns:a16="http://schemas.microsoft.com/office/drawing/2014/main" id="{AAFBF898-8597-4D53-A4FA-A615B55DBE13}"/>
              </a:ext>
            </a:extLst>
          </p:cNvPr>
          <p:cNvSpPr>
            <a:spLocks noChangeArrowheads="1"/>
          </p:cNvSpPr>
          <p:nvPr>
            <p:custDataLst>
              <p:tags r:id="rId7"/>
            </p:custDataLst>
          </p:nvPr>
        </p:nvSpPr>
        <p:spPr bwMode="auto">
          <a:xfrm>
            <a:off x="3044625" y="2061942"/>
            <a:ext cx="860375" cy="395989"/>
          </a:xfrm>
          <a:prstGeom prst="rect">
            <a:avLst/>
          </a:prstGeom>
          <a:solidFill>
            <a:srgbClr val="FFFFFF">
              <a:lumMod val="65000"/>
            </a:srgbClr>
          </a:solidFill>
          <a:ln w="12700" cap="flat" cmpd="sng" algn="ctr">
            <a:solidFill>
              <a:srgbClr val="293947"/>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IT Sponsor/Lead</a:t>
            </a:r>
          </a:p>
        </p:txBody>
      </p:sp>
      <p:sp>
        <p:nvSpPr>
          <p:cNvPr id="106" name="Rectangle 105">
            <a:extLst>
              <a:ext uri="{FF2B5EF4-FFF2-40B4-BE49-F238E27FC236}">
                <a16:creationId xmlns:a16="http://schemas.microsoft.com/office/drawing/2014/main" id="{E08F4365-BFB8-409D-B176-2F4518B91B6A}"/>
              </a:ext>
            </a:extLst>
          </p:cNvPr>
          <p:cNvSpPr/>
          <p:nvPr/>
        </p:nvSpPr>
        <p:spPr bwMode="auto">
          <a:xfrm>
            <a:off x="9742889" y="3808900"/>
            <a:ext cx="979464" cy="2411793"/>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Data</a:t>
            </a:r>
          </a:p>
        </p:txBody>
      </p:sp>
      <p:sp>
        <p:nvSpPr>
          <p:cNvPr id="108" name="Rectangle 107">
            <a:extLst>
              <a:ext uri="{FF2B5EF4-FFF2-40B4-BE49-F238E27FC236}">
                <a16:creationId xmlns:a16="http://schemas.microsoft.com/office/drawing/2014/main" id="{9DBDC267-C986-4367-9E65-E3FE28FDAC06}"/>
              </a:ext>
            </a:extLst>
          </p:cNvPr>
          <p:cNvSpPr>
            <a:spLocks noChangeArrowheads="1"/>
          </p:cNvSpPr>
          <p:nvPr/>
        </p:nvSpPr>
        <p:spPr bwMode="auto">
          <a:xfrm>
            <a:off x="9790338" y="5319835"/>
            <a:ext cx="855271" cy="395990"/>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Data Migration Consultant</a:t>
            </a:r>
          </a:p>
          <a:p>
            <a:pPr algn="ctr" defTabSz="914309">
              <a:defRPr/>
            </a:pPr>
            <a:endParaRPr lang="en-US" sz="800">
              <a:solidFill>
                <a:srgbClr val="FFFFFF"/>
              </a:solidFill>
              <a:cs typeface="Calibri" pitchFamily="34" charset="0"/>
            </a:endParaRPr>
          </a:p>
          <a:p>
            <a:pPr algn="ctr" defTabSz="914309">
              <a:defRPr/>
            </a:pPr>
            <a:endParaRPr lang="en-US" sz="800">
              <a:solidFill>
                <a:srgbClr val="FFFFFF"/>
              </a:solidFill>
              <a:cs typeface="Calibri" pitchFamily="34" charset="0"/>
            </a:endParaRPr>
          </a:p>
        </p:txBody>
      </p:sp>
      <p:sp>
        <p:nvSpPr>
          <p:cNvPr id="111" name="Rectangle 67">
            <a:extLst>
              <a:ext uri="{FF2B5EF4-FFF2-40B4-BE49-F238E27FC236}">
                <a16:creationId xmlns:a16="http://schemas.microsoft.com/office/drawing/2014/main" id="{EB3D732D-D8F4-408F-86AE-EA913B1D52AD}"/>
              </a:ext>
            </a:extLst>
          </p:cNvPr>
          <p:cNvSpPr>
            <a:spLocks noChangeArrowheads="1"/>
          </p:cNvSpPr>
          <p:nvPr>
            <p:custDataLst>
              <p:tags r:id="rId8"/>
            </p:custDataLst>
          </p:nvPr>
        </p:nvSpPr>
        <p:spPr bwMode="auto">
          <a:xfrm>
            <a:off x="3370348" y="4218253"/>
            <a:ext cx="860786" cy="395989"/>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r>
              <a:rPr lang="en-US" sz="800" kern="0">
                <a:solidFill>
                  <a:srgbClr val="FFFFFF"/>
                </a:solidFill>
                <a:cs typeface="Calibri" pitchFamily="34" charset="0"/>
              </a:rPr>
              <a:t>Technical Lead</a:t>
            </a:r>
          </a:p>
          <a:p>
            <a:pPr algn="ctr" defTabSz="914309"/>
            <a:endParaRPr lang="en-US" sz="800" kern="0">
              <a:solidFill>
                <a:srgbClr val="FFFFFF"/>
              </a:solidFill>
              <a:cs typeface="Calibri" pitchFamily="34" charset="0"/>
            </a:endParaRPr>
          </a:p>
        </p:txBody>
      </p:sp>
      <p:sp>
        <p:nvSpPr>
          <p:cNvPr id="114" name="Rectangle 113">
            <a:extLst>
              <a:ext uri="{FF2B5EF4-FFF2-40B4-BE49-F238E27FC236}">
                <a16:creationId xmlns:a16="http://schemas.microsoft.com/office/drawing/2014/main" id="{42FAC9FC-7419-4916-84C5-C61FBEC57286}"/>
              </a:ext>
            </a:extLst>
          </p:cNvPr>
          <p:cNvSpPr>
            <a:spLocks noChangeArrowheads="1"/>
          </p:cNvSpPr>
          <p:nvPr/>
        </p:nvSpPr>
        <p:spPr bwMode="auto">
          <a:xfrm>
            <a:off x="9795226" y="4268058"/>
            <a:ext cx="860786"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Data Migration Lead</a:t>
            </a:r>
          </a:p>
        </p:txBody>
      </p:sp>
      <p:cxnSp>
        <p:nvCxnSpPr>
          <p:cNvPr id="115" name="Straight Connector 114">
            <a:extLst>
              <a:ext uri="{FF2B5EF4-FFF2-40B4-BE49-F238E27FC236}">
                <a16:creationId xmlns:a16="http://schemas.microsoft.com/office/drawing/2014/main" id="{E9CA48B6-7CE6-4B3A-8073-41527E8D71DE}"/>
              </a:ext>
            </a:extLst>
          </p:cNvPr>
          <p:cNvCxnSpPr>
            <a:cxnSpLocks/>
            <a:stCxn id="101" idx="3"/>
            <a:endCxn id="83" idx="1"/>
          </p:cNvCxnSpPr>
          <p:nvPr/>
        </p:nvCxnSpPr>
        <p:spPr bwMode="auto">
          <a:xfrm flipV="1">
            <a:off x="4934570" y="2171236"/>
            <a:ext cx="462468" cy="5847"/>
          </a:xfrm>
          <a:prstGeom prst="line">
            <a:avLst/>
          </a:prstGeom>
          <a:noFill/>
          <a:ln w="6350" cap="flat" cmpd="sng" algn="ctr">
            <a:solidFill>
              <a:srgbClr val="FFFFFF">
                <a:lumMod val="75000"/>
              </a:srgbClr>
            </a:solidFill>
            <a:prstDash val="solid"/>
            <a:miter lim="800000"/>
          </a:ln>
          <a:effectLst/>
        </p:spPr>
      </p:cxnSp>
      <p:sp>
        <p:nvSpPr>
          <p:cNvPr id="116" name="Rectangle 115">
            <a:extLst>
              <a:ext uri="{FF2B5EF4-FFF2-40B4-BE49-F238E27FC236}">
                <a16:creationId xmlns:a16="http://schemas.microsoft.com/office/drawing/2014/main" id="{87EA560B-318B-41C9-A12E-F93850571BE4}"/>
              </a:ext>
            </a:extLst>
          </p:cNvPr>
          <p:cNvSpPr/>
          <p:nvPr/>
        </p:nvSpPr>
        <p:spPr>
          <a:xfrm>
            <a:off x="11216700" y="2157136"/>
            <a:ext cx="727948" cy="179995"/>
          </a:xfrm>
          <a:prstGeom prst="rect">
            <a:avLst/>
          </a:prstGeom>
          <a:solidFill>
            <a:srgbClr val="FFFFFF">
              <a:lumMod val="65000"/>
            </a:srgbClr>
          </a:solidFill>
          <a:ln w="12700" cap="flat" cmpd="sng" algn="ctr">
            <a:solidFill>
              <a:srgbClr val="0C2126"/>
            </a:solidFill>
            <a:prstDash val="solid"/>
            <a:miter lim="800000"/>
          </a:ln>
          <a:effectLst/>
        </p:spPr>
        <p:txBody>
          <a:bodyPr rtlCol="0" anchor="ctr"/>
          <a:lstStyle/>
          <a:p>
            <a:pPr algn="ctr" defTabSz="914309">
              <a:defRPr/>
            </a:pPr>
            <a:r>
              <a:rPr lang="en-GB" sz="800" kern="0">
                <a:solidFill>
                  <a:srgbClr val="FFFFFF"/>
                </a:solidFill>
              </a:rPr>
              <a:t>Velux</a:t>
            </a:r>
          </a:p>
        </p:txBody>
      </p:sp>
      <p:sp>
        <p:nvSpPr>
          <p:cNvPr id="117" name="Rectangle 116">
            <a:extLst>
              <a:ext uri="{FF2B5EF4-FFF2-40B4-BE49-F238E27FC236}">
                <a16:creationId xmlns:a16="http://schemas.microsoft.com/office/drawing/2014/main" id="{AC495567-CDCC-4C74-9992-C6BB01221A65}"/>
              </a:ext>
            </a:extLst>
          </p:cNvPr>
          <p:cNvSpPr/>
          <p:nvPr/>
        </p:nvSpPr>
        <p:spPr>
          <a:xfrm>
            <a:off x="11216700" y="1929397"/>
            <a:ext cx="727948" cy="179995"/>
          </a:xfrm>
          <a:prstGeom prst="rect">
            <a:avLst/>
          </a:prstGeom>
          <a:solidFill>
            <a:srgbClr val="3876BE"/>
          </a:solidFill>
          <a:ln w="12700" cap="flat" cmpd="sng" algn="ctr">
            <a:solidFill>
              <a:srgbClr val="0C2126"/>
            </a:solidFill>
            <a:prstDash val="solid"/>
            <a:miter lim="800000"/>
          </a:ln>
          <a:effectLst/>
        </p:spPr>
        <p:txBody>
          <a:bodyPr rot="0" spcFirstLastPara="0" vertOverflow="overflow" horzOverflow="overflow" vert="horz" wrap="square" lIns="91437" tIns="45719" rIns="91437" bIns="45719" numCol="1" spcCol="0" rtlCol="0" fromWordArt="0" anchor="ctr" anchorCtr="0" forceAA="0" compatLnSpc="1">
            <a:prstTxWarp prst="textNoShape">
              <a:avLst/>
            </a:prstTxWarp>
            <a:noAutofit/>
          </a:bodyPr>
          <a:lstStyle/>
          <a:p>
            <a:pPr algn="ctr" defTabSz="914309">
              <a:defRPr/>
            </a:pPr>
            <a:r>
              <a:rPr lang="en-AU" sz="800" kern="0">
                <a:solidFill>
                  <a:srgbClr val="FFFFFF"/>
                </a:solidFill>
              </a:rPr>
              <a:t>S</a:t>
            </a:r>
            <a:r>
              <a:rPr lang="en-GB" sz="800" kern="0">
                <a:solidFill>
                  <a:srgbClr val="FFFFFF"/>
                </a:solidFill>
              </a:rPr>
              <a:t>I Partner</a:t>
            </a:r>
          </a:p>
        </p:txBody>
      </p:sp>
      <p:sp>
        <p:nvSpPr>
          <p:cNvPr id="118" name="Rectangle 67">
            <a:extLst>
              <a:ext uri="{FF2B5EF4-FFF2-40B4-BE49-F238E27FC236}">
                <a16:creationId xmlns:a16="http://schemas.microsoft.com/office/drawing/2014/main" id="{023B3E45-3A83-465E-BF70-D5E73C2C37D9}"/>
              </a:ext>
            </a:extLst>
          </p:cNvPr>
          <p:cNvSpPr>
            <a:spLocks noChangeArrowheads="1"/>
          </p:cNvSpPr>
          <p:nvPr>
            <p:custDataLst>
              <p:tags r:id="rId9"/>
            </p:custDataLst>
          </p:nvPr>
        </p:nvSpPr>
        <p:spPr bwMode="auto">
          <a:xfrm>
            <a:off x="3956247" y="2060880"/>
            <a:ext cx="860786" cy="395989"/>
          </a:xfrm>
          <a:prstGeom prst="rect">
            <a:avLst/>
          </a:prstGeom>
          <a:solidFill>
            <a:srgbClr val="A5BD35"/>
          </a:soli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000000">
                    <a:lumMod val="75000"/>
                    <a:lumOff val="25000"/>
                  </a:srgbClr>
                </a:solidFill>
                <a:cs typeface="Calibri" pitchFamily="34" charset="0"/>
              </a:rPr>
              <a:t>SAP Sponsor</a:t>
            </a:r>
          </a:p>
          <a:p>
            <a:pPr defTabSz="914309">
              <a:defRPr/>
            </a:pPr>
            <a:endParaRPr lang="en-US" sz="700" i="1" kern="0">
              <a:solidFill>
                <a:srgbClr val="000000">
                  <a:lumMod val="75000"/>
                  <a:lumOff val="25000"/>
                </a:srgbClr>
              </a:solidFill>
              <a:cs typeface="Calibri" pitchFamily="34" charset="0"/>
            </a:endParaRPr>
          </a:p>
        </p:txBody>
      </p:sp>
      <p:sp>
        <p:nvSpPr>
          <p:cNvPr id="119" name="Rectangle 118">
            <a:extLst>
              <a:ext uri="{FF2B5EF4-FFF2-40B4-BE49-F238E27FC236}">
                <a16:creationId xmlns:a16="http://schemas.microsoft.com/office/drawing/2014/main" id="{B2475C78-9A89-4511-9FF8-98AD28729317}"/>
              </a:ext>
            </a:extLst>
          </p:cNvPr>
          <p:cNvSpPr/>
          <p:nvPr/>
        </p:nvSpPr>
        <p:spPr>
          <a:xfrm>
            <a:off x="8561984" y="6911457"/>
            <a:ext cx="316614" cy="173104"/>
          </a:xfrm>
          <a:prstGeom prst="rect">
            <a:avLst/>
          </a:prstGeom>
          <a:noFill/>
          <a:ln w="12700" cap="flat" cmpd="sng" algn="ctr">
            <a:noFill/>
            <a:prstDash val="solid"/>
            <a:miter lim="800000"/>
          </a:ln>
          <a:effectLst/>
        </p:spPr>
        <p:txBody>
          <a:bodyPr rtlCol="0" anchor="ctr"/>
          <a:lstStyle/>
          <a:p>
            <a:pPr algn="ctr" defTabSz="914309">
              <a:defRPr/>
            </a:pPr>
            <a:endParaRPr lang="en-GB" sz="1400" kern="0">
              <a:solidFill>
                <a:srgbClr val="FFFFFF"/>
              </a:solidFill>
              <a:latin typeface="Arial"/>
            </a:endParaRPr>
          </a:p>
        </p:txBody>
      </p:sp>
      <p:sp>
        <p:nvSpPr>
          <p:cNvPr id="120" name="Rectangle 119">
            <a:extLst>
              <a:ext uri="{FF2B5EF4-FFF2-40B4-BE49-F238E27FC236}">
                <a16:creationId xmlns:a16="http://schemas.microsoft.com/office/drawing/2014/main" id="{236C9082-0F78-40A1-B874-C50B0F46F62D}"/>
              </a:ext>
            </a:extLst>
          </p:cNvPr>
          <p:cNvSpPr>
            <a:spLocks noChangeArrowheads="1"/>
          </p:cNvSpPr>
          <p:nvPr/>
        </p:nvSpPr>
        <p:spPr bwMode="auto">
          <a:xfrm>
            <a:off x="4480254" y="5235700"/>
            <a:ext cx="855271" cy="395990"/>
          </a:xfrm>
          <a:prstGeom prst="rect">
            <a:avLst/>
          </a:prstGeom>
          <a:solidFill>
            <a:srgbClr val="FFFFFF">
              <a:lumMod val="65000"/>
            </a:srgbClr>
          </a:solidFill>
          <a:ln w="635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Roles &amp; Authorizations Consultant</a:t>
            </a:r>
          </a:p>
          <a:p>
            <a:pPr algn="ctr" defTabSz="914309">
              <a:defRPr/>
            </a:pPr>
            <a:endParaRPr lang="en-US" sz="800">
              <a:solidFill>
                <a:srgbClr val="FFFFFF"/>
              </a:solidFill>
              <a:cs typeface="Calibri" pitchFamily="34" charset="0"/>
            </a:endParaRPr>
          </a:p>
          <a:p>
            <a:pPr algn="ctr" defTabSz="914309">
              <a:defRPr/>
            </a:pPr>
            <a:endParaRPr lang="en-US" sz="800">
              <a:solidFill>
                <a:srgbClr val="FFFFFF"/>
              </a:solidFill>
              <a:cs typeface="Calibri" pitchFamily="34" charset="0"/>
            </a:endParaRPr>
          </a:p>
        </p:txBody>
      </p:sp>
      <p:sp>
        <p:nvSpPr>
          <p:cNvPr id="122" name="Rectangle 121">
            <a:extLst>
              <a:ext uri="{FF2B5EF4-FFF2-40B4-BE49-F238E27FC236}">
                <a16:creationId xmlns:a16="http://schemas.microsoft.com/office/drawing/2014/main" id="{56AC73F9-4992-407F-85AA-ED48FFBFB7F6}"/>
              </a:ext>
            </a:extLst>
          </p:cNvPr>
          <p:cNvSpPr/>
          <p:nvPr/>
        </p:nvSpPr>
        <p:spPr bwMode="auto">
          <a:xfrm>
            <a:off x="11216698" y="2592039"/>
            <a:ext cx="718169" cy="179995"/>
          </a:xfrm>
          <a:prstGeom prst="rect">
            <a:avLst/>
          </a:prstGeom>
          <a:solidFill>
            <a:srgbClr val="E9EFF6">
              <a:lumMod val="90000"/>
            </a:srgbClr>
          </a:solidFill>
          <a:ln w="6350" cap="flat" cmpd="sng" algn="ctr">
            <a:solidFill>
              <a:srgbClr val="0C2126"/>
            </a:solidFill>
            <a:prstDash val="solid"/>
            <a:miter lim="800000"/>
          </a:ln>
          <a:effectLst/>
        </p:spPr>
        <p:txBody>
          <a:bodyPr lIns="30671" tIns="30671" rIns="30671" bIns="30671" anchor="ctr"/>
          <a:lstStyle/>
          <a:p>
            <a:pPr algn="ctr" defTabSz="914309">
              <a:defRPr/>
            </a:pPr>
            <a:r>
              <a:rPr lang="en-GB" sz="800" kern="0">
                <a:solidFill>
                  <a:srgbClr val="000000">
                    <a:lumMod val="75000"/>
                    <a:lumOff val="25000"/>
                  </a:srgbClr>
                </a:solidFill>
                <a:cs typeface="Calibri" pitchFamily="34" charset="0"/>
              </a:rPr>
              <a:t>Project</a:t>
            </a:r>
          </a:p>
        </p:txBody>
      </p:sp>
      <p:sp>
        <p:nvSpPr>
          <p:cNvPr id="123" name="Rectangle 122">
            <a:extLst>
              <a:ext uri="{FF2B5EF4-FFF2-40B4-BE49-F238E27FC236}">
                <a16:creationId xmlns:a16="http://schemas.microsoft.com/office/drawing/2014/main" id="{415DAE4D-80EE-4CD8-ABB5-F34FC8F08AAA}"/>
              </a:ext>
            </a:extLst>
          </p:cNvPr>
          <p:cNvSpPr/>
          <p:nvPr/>
        </p:nvSpPr>
        <p:spPr bwMode="auto">
          <a:xfrm>
            <a:off x="11222597" y="2819779"/>
            <a:ext cx="718169" cy="179995"/>
          </a:xfrm>
          <a:prstGeom prst="rect">
            <a:avLst/>
          </a:prstGeom>
          <a:solidFill>
            <a:srgbClr val="CCECFF"/>
          </a:solidFill>
          <a:ln w="6350" cap="flat" cmpd="sng" algn="ctr">
            <a:noFill/>
            <a:prstDash val="solid"/>
            <a:miter lim="800000"/>
          </a:ln>
          <a:effectLst/>
        </p:spPr>
        <p:txBody>
          <a:bodyPr lIns="30671" tIns="30671" rIns="30671" bIns="30671" anchor="ctr"/>
          <a:lstStyle/>
          <a:p>
            <a:pPr algn="ctr" defTabSz="914309">
              <a:defRPr/>
            </a:pPr>
            <a:r>
              <a:rPr lang="en-GB" sz="800" kern="0">
                <a:solidFill>
                  <a:srgbClr val="000000">
                    <a:lumMod val="75000"/>
                    <a:lumOff val="25000"/>
                  </a:srgbClr>
                </a:solidFill>
                <a:cs typeface="Calibri" pitchFamily="34" charset="0"/>
              </a:rPr>
              <a:t>Workstream</a:t>
            </a:r>
          </a:p>
        </p:txBody>
      </p:sp>
      <p:sp>
        <p:nvSpPr>
          <p:cNvPr id="124" name="Rectangle 123">
            <a:extLst>
              <a:ext uri="{FF2B5EF4-FFF2-40B4-BE49-F238E27FC236}">
                <a16:creationId xmlns:a16="http://schemas.microsoft.com/office/drawing/2014/main" id="{5D8BB074-4D9B-4810-8A4F-A0B72D11BF16}"/>
              </a:ext>
            </a:extLst>
          </p:cNvPr>
          <p:cNvSpPr/>
          <p:nvPr/>
        </p:nvSpPr>
        <p:spPr>
          <a:xfrm>
            <a:off x="11212820" y="2372648"/>
            <a:ext cx="727948" cy="179995"/>
          </a:xfrm>
          <a:prstGeom prst="rect">
            <a:avLst/>
          </a:prstGeom>
          <a:solidFill>
            <a:srgbClr val="A5BD35"/>
          </a:solidFill>
          <a:ln w="12700" cap="flat" cmpd="sng" algn="ctr">
            <a:solidFill>
              <a:srgbClr val="0C2126"/>
            </a:solidFill>
            <a:prstDash val="solid"/>
            <a:miter lim="800000"/>
          </a:ln>
          <a:effectLst/>
        </p:spPr>
        <p:txBody>
          <a:bodyPr rot="0" spcFirstLastPara="0" vertOverflow="overflow" horzOverflow="overflow" vert="horz" wrap="square" lIns="91437" tIns="45719" rIns="91437" bIns="45719" numCol="1" spcCol="0" rtlCol="0" fromWordArt="0" anchor="ctr" anchorCtr="0" forceAA="0" compatLnSpc="1">
            <a:prstTxWarp prst="textNoShape">
              <a:avLst/>
            </a:prstTxWarp>
            <a:noAutofit/>
          </a:bodyPr>
          <a:lstStyle/>
          <a:p>
            <a:pPr algn="ctr" defTabSz="914309">
              <a:defRPr/>
            </a:pPr>
            <a:r>
              <a:rPr lang="en-GB" sz="800" kern="0">
                <a:solidFill>
                  <a:srgbClr val="FFFFFF"/>
                </a:solidFill>
              </a:rPr>
              <a:t>SAP</a:t>
            </a:r>
          </a:p>
        </p:txBody>
      </p:sp>
      <p:sp>
        <p:nvSpPr>
          <p:cNvPr id="125" name="Rectangle 67">
            <a:extLst>
              <a:ext uri="{FF2B5EF4-FFF2-40B4-BE49-F238E27FC236}">
                <a16:creationId xmlns:a16="http://schemas.microsoft.com/office/drawing/2014/main" id="{8723D01F-F118-40DD-BDCD-C5C393352ADD}"/>
              </a:ext>
            </a:extLst>
          </p:cNvPr>
          <p:cNvSpPr>
            <a:spLocks noChangeArrowheads="1"/>
          </p:cNvSpPr>
          <p:nvPr>
            <p:custDataLst>
              <p:tags r:id="rId10"/>
            </p:custDataLst>
          </p:nvPr>
        </p:nvSpPr>
        <p:spPr bwMode="auto">
          <a:xfrm>
            <a:off x="2267461" y="2894591"/>
            <a:ext cx="860786" cy="399267"/>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Ariba Project Manager</a:t>
            </a:r>
          </a:p>
          <a:p>
            <a:pPr algn="ctr" defTabSz="914309">
              <a:defRPr/>
            </a:pPr>
            <a:endParaRPr lang="en-US" sz="800" kern="0">
              <a:solidFill>
                <a:srgbClr val="FFFFFF"/>
              </a:solidFill>
              <a:cs typeface="Calibri" pitchFamily="34" charset="0"/>
            </a:endParaRPr>
          </a:p>
          <a:p>
            <a:pPr defTabSz="914309">
              <a:defRPr/>
            </a:pPr>
            <a:r>
              <a:rPr lang="en-US" sz="800" kern="0">
                <a:solidFill>
                  <a:srgbClr val="FFFFFF"/>
                </a:solidFill>
                <a:cs typeface="Calibri" pitchFamily="34" charset="0"/>
              </a:rPr>
              <a:t>TBC</a:t>
            </a:r>
          </a:p>
          <a:p>
            <a:pPr algn="ctr" defTabSz="914309">
              <a:defRPr/>
            </a:pPr>
            <a:endParaRPr lang="en-US" sz="800" kern="0">
              <a:solidFill>
                <a:srgbClr val="FFFFFF"/>
              </a:solidFill>
              <a:cs typeface="Calibri" pitchFamily="34" charset="0"/>
            </a:endParaRPr>
          </a:p>
        </p:txBody>
      </p:sp>
      <p:sp>
        <p:nvSpPr>
          <p:cNvPr id="126" name="Rectangle 67">
            <a:extLst>
              <a:ext uri="{FF2B5EF4-FFF2-40B4-BE49-F238E27FC236}">
                <a16:creationId xmlns:a16="http://schemas.microsoft.com/office/drawing/2014/main" id="{49072ACD-5163-4EAE-9C85-14C4E574CF63}"/>
              </a:ext>
            </a:extLst>
          </p:cNvPr>
          <p:cNvSpPr>
            <a:spLocks noChangeArrowheads="1"/>
          </p:cNvSpPr>
          <p:nvPr>
            <p:custDataLst>
              <p:tags r:id="rId11"/>
            </p:custDataLst>
          </p:nvPr>
        </p:nvSpPr>
        <p:spPr bwMode="auto">
          <a:xfrm>
            <a:off x="6214004" y="2977174"/>
            <a:ext cx="860786" cy="399267"/>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Change &amp; Adoption Project Manager</a:t>
            </a:r>
          </a:p>
          <a:p>
            <a:pPr algn="ctr" defTabSz="914309">
              <a:defRPr/>
            </a:pPr>
            <a:endParaRPr lang="en-US" sz="800" kern="0">
              <a:solidFill>
                <a:srgbClr val="FFFFFF"/>
              </a:solidFill>
              <a:cs typeface="Calibri" pitchFamily="34" charset="0"/>
            </a:endParaRPr>
          </a:p>
          <a:p>
            <a:pPr defTabSz="914309">
              <a:defRPr/>
            </a:pPr>
            <a:r>
              <a:rPr lang="en-US" sz="800" kern="0">
                <a:solidFill>
                  <a:srgbClr val="FFFFFF"/>
                </a:solidFill>
                <a:cs typeface="Calibri" pitchFamily="34" charset="0"/>
              </a:rPr>
              <a:t>TBC</a:t>
            </a:r>
          </a:p>
          <a:p>
            <a:pPr algn="ctr" defTabSz="914309">
              <a:defRPr/>
            </a:pPr>
            <a:endParaRPr lang="en-US" sz="800" kern="0">
              <a:solidFill>
                <a:srgbClr val="FFFFFF"/>
              </a:solidFill>
              <a:cs typeface="Calibri" pitchFamily="34" charset="0"/>
            </a:endParaRPr>
          </a:p>
        </p:txBody>
      </p:sp>
      <p:cxnSp>
        <p:nvCxnSpPr>
          <p:cNvPr id="130" name="Connector: Elbow 129">
            <a:extLst>
              <a:ext uri="{FF2B5EF4-FFF2-40B4-BE49-F238E27FC236}">
                <a16:creationId xmlns:a16="http://schemas.microsoft.com/office/drawing/2014/main" id="{5E2447F4-8A99-430E-8362-E3F761DB2A83}"/>
              </a:ext>
            </a:extLst>
          </p:cNvPr>
          <p:cNvCxnSpPr>
            <a:cxnSpLocks/>
            <a:stCxn id="125" idx="2"/>
            <a:endCxn id="92" idx="0"/>
          </p:cNvCxnSpPr>
          <p:nvPr/>
        </p:nvCxnSpPr>
        <p:spPr>
          <a:xfrm rot="5400000">
            <a:off x="2026355" y="3084953"/>
            <a:ext cx="462595" cy="880406"/>
          </a:xfrm>
          <a:prstGeom prst="bentConnector3">
            <a:avLst/>
          </a:prstGeom>
          <a:noFill/>
          <a:ln w="6350" cap="flat" cmpd="sng" algn="ctr">
            <a:solidFill>
              <a:srgbClr val="0C2126"/>
            </a:solidFill>
            <a:prstDash val="solid"/>
            <a:miter lim="800000"/>
          </a:ln>
          <a:effectLst/>
        </p:spPr>
      </p:cxnSp>
      <p:cxnSp>
        <p:nvCxnSpPr>
          <p:cNvPr id="131" name="Connector: Elbow 130">
            <a:extLst>
              <a:ext uri="{FF2B5EF4-FFF2-40B4-BE49-F238E27FC236}">
                <a16:creationId xmlns:a16="http://schemas.microsoft.com/office/drawing/2014/main" id="{E6C332C8-C974-439E-95F9-6B2EC486E218}"/>
              </a:ext>
            </a:extLst>
          </p:cNvPr>
          <p:cNvCxnSpPr>
            <a:cxnSpLocks/>
            <a:stCxn id="125" idx="2"/>
            <a:endCxn id="97" idx="0"/>
          </p:cNvCxnSpPr>
          <p:nvPr/>
        </p:nvCxnSpPr>
        <p:spPr>
          <a:xfrm rot="16200000" flipH="1">
            <a:off x="3296200" y="2695511"/>
            <a:ext cx="457547" cy="1654239"/>
          </a:xfrm>
          <a:prstGeom prst="bentConnector3">
            <a:avLst/>
          </a:prstGeom>
          <a:noFill/>
          <a:ln w="6350" cap="flat" cmpd="sng" algn="ctr">
            <a:solidFill>
              <a:srgbClr val="0C2126"/>
            </a:solidFill>
            <a:prstDash val="solid"/>
            <a:miter lim="800000"/>
          </a:ln>
          <a:effectLst/>
        </p:spPr>
      </p:cxnSp>
      <p:sp>
        <p:nvSpPr>
          <p:cNvPr id="132" name="Rectangle 131">
            <a:extLst>
              <a:ext uri="{FF2B5EF4-FFF2-40B4-BE49-F238E27FC236}">
                <a16:creationId xmlns:a16="http://schemas.microsoft.com/office/drawing/2014/main" id="{F2644A03-AEA3-45E1-B2E5-950881D7A82C}"/>
              </a:ext>
            </a:extLst>
          </p:cNvPr>
          <p:cNvSpPr/>
          <p:nvPr/>
        </p:nvSpPr>
        <p:spPr bwMode="auto">
          <a:xfrm>
            <a:off x="6753514" y="3756398"/>
            <a:ext cx="971972" cy="2469287"/>
          </a:xfrm>
          <a:prstGeom prst="rect">
            <a:avLst/>
          </a:prstGeom>
          <a:solidFill>
            <a:srgbClr val="CCECFF"/>
          </a:solidFill>
          <a:ln w="6350" cap="flat" cmpd="sng" algn="ctr">
            <a:noFill/>
            <a:prstDash val="solid"/>
            <a:miter lim="800000"/>
          </a:ln>
          <a:effectLst/>
        </p:spPr>
        <p:txBody>
          <a:bodyPr lIns="30671" tIns="30671" rIns="30671" bIns="30671" anchor="t"/>
          <a:lstStyle/>
          <a:p>
            <a:pPr algn="ctr" defTabSz="914309">
              <a:defRPr/>
            </a:pPr>
            <a:r>
              <a:rPr lang="en-GB" sz="800" kern="0">
                <a:solidFill>
                  <a:srgbClr val="000000">
                    <a:lumMod val="75000"/>
                    <a:lumOff val="25000"/>
                  </a:srgbClr>
                </a:solidFill>
                <a:cs typeface="Calibri" pitchFamily="34" charset="0"/>
              </a:rPr>
              <a:t>Enablement</a:t>
            </a:r>
          </a:p>
        </p:txBody>
      </p:sp>
      <p:sp>
        <p:nvSpPr>
          <p:cNvPr id="134" name="Rectangle 67">
            <a:extLst>
              <a:ext uri="{FF2B5EF4-FFF2-40B4-BE49-F238E27FC236}">
                <a16:creationId xmlns:a16="http://schemas.microsoft.com/office/drawing/2014/main" id="{549483AD-D71B-4B27-B141-DA73A121B8C3}"/>
              </a:ext>
            </a:extLst>
          </p:cNvPr>
          <p:cNvSpPr>
            <a:spLocks noChangeArrowheads="1"/>
          </p:cNvSpPr>
          <p:nvPr>
            <p:custDataLst>
              <p:tags r:id="rId12"/>
            </p:custDataLst>
          </p:nvPr>
        </p:nvSpPr>
        <p:spPr bwMode="auto">
          <a:xfrm>
            <a:off x="6792065" y="4252366"/>
            <a:ext cx="870511" cy="395989"/>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Supplier Enablement Lead</a:t>
            </a:r>
          </a:p>
        </p:txBody>
      </p:sp>
      <p:sp>
        <p:nvSpPr>
          <p:cNvPr id="140" name="Rectangle 67">
            <a:extLst>
              <a:ext uri="{FF2B5EF4-FFF2-40B4-BE49-F238E27FC236}">
                <a16:creationId xmlns:a16="http://schemas.microsoft.com/office/drawing/2014/main" id="{45B2E6A5-0380-4BD1-B34E-F2692489B55B}"/>
              </a:ext>
            </a:extLst>
          </p:cNvPr>
          <p:cNvSpPr>
            <a:spLocks noChangeArrowheads="1"/>
          </p:cNvSpPr>
          <p:nvPr>
            <p:custDataLst>
              <p:tags r:id="rId13"/>
            </p:custDataLst>
          </p:nvPr>
        </p:nvSpPr>
        <p:spPr bwMode="auto">
          <a:xfrm>
            <a:off x="5662839" y="4722324"/>
            <a:ext cx="860786" cy="399267"/>
          </a:xfrm>
          <a:prstGeom prst="rect">
            <a:avLst/>
          </a:prstGeom>
          <a:solidFill>
            <a:srgbClr val="3876BE"/>
          </a:solidFill>
          <a:ln w="12700" cap="flat" cmpd="sng" algn="ctr">
            <a:solidFill>
              <a:srgbClr val="0C2126"/>
            </a:solidFill>
            <a:prstDash val="solid"/>
            <a:miter lim="800000"/>
          </a:ln>
          <a:effectLst/>
        </p:spPr>
        <p:txBody>
          <a:bodyPr lIns="0" tIns="30671" rIns="0" bIns="30671" anchor="t"/>
          <a:lstStyle/>
          <a:p>
            <a:pPr algn="ctr" defTabSz="914309"/>
            <a:r>
              <a:rPr lang="en-US" sz="800" kern="0">
                <a:solidFill>
                  <a:srgbClr val="FFFFFF"/>
                </a:solidFill>
                <a:cs typeface="Calibri" pitchFamily="34" charset="0"/>
              </a:rPr>
              <a:t>Change Practitioner </a:t>
            </a:r>
          </a:p>
          <a:p>
            <a:pPr algn="ctr" defTabSz="914309"/>
            <a:endParaRPr lang="en-US" sz="800" kern="0">
              <a:solidFill>
                <a:srgbClr val="FFFFFF"/>
              </a:solidFill>
              <a:cs typeface="Calibri" pitchFamily="34" charset="0"/>
            </a:endParaRPr>
          </a:p>
        </p:txBody>
      </p:sp>
      <p:sp>
        <p:nvSpPr>
          <p:cNvPr id="141" name="Rectangle 67">
            <a:extLst>
              <a:ext uri="{FF2B5EF4-FFF2-40B4-BE49-F238E27FC236}">
                <a16:creationId xmlns:a16="http://schemas.microsoft.com/office/drawing/2014/main" id="{09561588-444F-4DE3-B0D6-00F04666E852}"/>
              </a:ext>
            </a:extLst>
          </p:cNvPr>
          <p:cNvSpPr>
            <a:spLocks noChangeArrowheads="1"/>
          </p:cNvSpPr>
          <p:nvPr>
            <p:custDataLst>
              <p:tags r:id="rId14"/>
            </p:custDataLst>
          </p:nvPr>
        </p:nvSpPr>
        <p:spPr bwMode="auto">
          <a:xfrm>
            <a:off x="935365" y="4200130"/>
            <a:ext cx="860786" cy="395989"/>
          </a:xfrm>
          <a:prstGeom prst="rect">
            <a:avLst/>
          </a:prstGeom>
          <a:solidFill>
            <a:srgbClr val="3876BE"/>
          </a:solidFill>
          <a:ln w="1270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P2P Lead Consultant</a:t>
            </a:r>
          </a:p>
        </p:txBody>
      </p:sp>
      <p:sp>
        <p:nvSpPr>
          <p:cNvPr id="142" name="Rectangle 67">
            <a:extLst>
              <a:ext uri="{FF2B5EF4-FFF2-40B4-BE49-F238E27FC236}">
                <a16:creationId xmlns:a16="http://schemas.microsoft.com/office/drawing/2014/main" id="{45F8E958-D102-4BFA-A400-9CC9C79B74A6}"/>
              </a:ext>
            </a:extLst>
          </p:cNvPr>
          <p:cNvSpPr>
            <a:spLocks noChangeArrowheads="1"/>
          </p:cNvSpPr>
          <p:nvPr>
            <p:custDataLst>
              <p:tags r:id="rId15"/>
            </p:custDataLst>
          </p:nvPr>
        </p:nvSpPr>
        <p:spPr bwMode="auto">
          <a:xfrm>
            <a:off x="1837068" y="4193332"/>
            <a:ext cx="860786" cy="395989"/>
          </a:xfrm>
          <a:prstGeom prst="rect">
            <a:avLst/>
          </a:prstGeom>
          <a:gradFill flip="none" rotWithShape="1">
            <a:gsLst>
              <a:gs pos="40000">
                <a:srgbClr val="FFFFFF">
                  <a:lumMod val="55000"/>
                </a:srgbClr>
              </a:gs>
              <a:gs pos="60000">
                <a:srgbClr val="3876BE"/>
              </a:gs>
            </a:gsLst>
            <a:lin ang="2700000" scaled="1"/>
            <a:tileRect/>
          </a:gra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SAP MM Consultant</a:t>
            </a:r>
          </a:p>
        </p:txBody>
      </p:sp>
      <p:sp>
        <p:nvSpPr>
          <p:cNvPr id="144" name="Rectangle 67">
            <a:extLst>
              <a:ext uri="{FF2B5EF4-FFF2-40B4-BE49-F238E27FC236}">
                <a16:creationId xmlns:a16="http://schemas.microsoft.com/office/drawing/2014/main" id="{5AFBADF9-3889-4B2E-9BA4-1398E49173FC}"/>
              </a:ext>
            </a:extLst>
          </p:cNvPr>
          <p:cNvSpPr>
            <a:spLocks noChangeArrowheads="1"/>
          </p:cNvSpPr>
          <p:nvPr>
            <p:custDataLst>
              <p:tags r:id="rId16"/>
            </p:custDataLst>
          </p:nvPr>
        </p:nvSpPr>
        <p:spPr bwMode="auto">
          <a:xfrm>
            <a:off x="931537" y="4712076"/>
            <a:ext cx="860786" cy="395989"/>
          </a:xfrm>
          <a:prstGeom prst="rect">
            <a:avLst/>
          </a:prstGeom>
          <a:solidFill>
            <a:srgbClr val="3876BE"/>
          </a:solidFill>
          <a:ln w="1270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Ariba Procurement Content Enablement</a:t>
            </a:r>
          </a:p>
        </p:txBody>
      </p:sp>
      <p:cxnSp>
        <p:nvCxnSpPr>
          <p:cNvPr id="146" name="Connector: Elbow 145">
            <a:extLst>
              <a:ext uri="{FF2B5EF4-FFF2-40B4-BE49-F238E27FC236}">
                <a16:creationId xmlns:a16="http://schemas.microsoft.com/office/drawing/2014/main" id="{CBFDDB8A-82AD-4DBF-9F92-28F7734D57A8}"/>
              </a:ext>
            </a:extLst>
          </p:cNvPr>
          <p:cNvCxnSpPr>
            <a:cxnSpLocks/>
            <a:stCxn id="126" idx="2"/>
            <a:endCxn id="89" idx="0"/>
          </p:cNvCxnSpPr>
          <p:nvPr/>
        </p:nvCxnSpPr>
        <p:spPr>
          <a:xfrm rot="5400000">
            <a:off x="6186075" y="3286367"/>
            <a:ext cx="368250" cy="548397"/>
          </a:xfrm>
          <a:prstGeom prst="bentConnector3">
            <a:avLst/>
          </a:prstGeom>
          <a:noFill/>
          <a:ln w="6350" cap="flat" cmpd="sng" algn="ctr">
            <a:solidFill>
              <a:srgbClr val="0C2126"/>
            </a:solidFill>
            <a:prstDash val="solid"/>
            <a:miter lim="800000"/>
          </a:ln>
          <a:effectLst/>
        </p:spPr>
      </p:cxnSp>
      <p:cxnSp>
        <p:nvCxnSpPr>
          <p:cNvPr id="147" name="Connector: Elbow 146">
            <a:extLst>
              <a:ext uri="{FF2B5EF4-FFF2-40B4-BE49-F238E27FC236}">
                <a16:creationId xmlns:a16="http://schemas.microsoft.com/office/drawing/2014/main" id="{2F207C64-72D7-4D0C-96F0-AB5E6E01DF16}"/>
              </a:ext>
            </a:extLst>
          </p:cNvPr>
          <p:cNvCxnSpPr>
            <a:cxnSpLocks/>
            <a:stCxn id="126" idx="2"/>
            <a:endCxn id="132" idx="0"/>
          </p:cNvCxnSpPr>
          <p:nvPr/>
        </p:nvCxnSpPr>
        <p:spPr>
          <a:xfrm rot="16200000" flipH="1">
            <a:off x="6751970" y="3268868"/>
            <a:ext cx="379957" cy="595103"/>
          </a:xfrm>
          <a:prstGeom prst="bentConnector3">
            <a:avLst>
              <a:gd name="adj1" fmla="val 50000"/>
            </a:avLst>
          </a:prstGeom>
          <a:noFill/>
          <a:ln w="6350" cap="flat" cmpd="sng" algn="ctr">
            <a:solidFill>
              <a:srgbClr val="0C2126"/>
            </a:solidFill>
            <a:prstDash val="solid"/>
            <a:miter lim="800000"/>
          </a:ln>
          <a:effectLst/>
        </p:spPr>
      </p:cxnSp>
      <p:sp>
        <p:nvSpPr>
          <p:cNvPr id="148" name="Rectangle 147">
            <a:extLst>
              <a:ext uri="{FF2B5EF4-FFF2-40B4-BE49-F238E27FC236}">
                <a16:creationId xmlns:a16="http://schemas.microsoft.com/office/drawing/2014/main" id="{4E74B559-E0F8-427F-8E9E-8AFFC3297628}"/>
              </a:ext>
            </a:extLst>
          </p:cNvPr>
          <p:cNvSpPr>
            <a:spLocks noChangeArrowheads="1"/>
          </p:cNvSpPr>
          <p:nvPr/>
        </p:nvSpPr>
        <p:spPr bwMode="auto">
          <a:xfrm>
            <a:off x="6796927" y="5208961"/>
            <a:ext cx="860786"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Enablement Coordinators*</a:t>
            </a:r>
          </a:p>
        </p:txBody>
      </p:sp>
      <p:sp>
        <p:nvSpPr>
          <p:cNvPr id="150" name="Rectangle 67">
            <a:extLst>
              <a:ext uri="{FF2B5EF4-FFF2-40B4-BE49-F238E27FC236}">
                <a16:creationId xmlns:a16="http://schemas.microsoft.com/office/drawing/2014/main" id="{02CA321D-8EB3-4737-B921-C9DEC6E3B04A}"/>
              </a:ext>
            </a:extLst>
          </p:cNvPr>
          <p:cNvSpPr>
            <a:spLocks noChangeArrowheads="1"/>
          </p:cNvSpPr>
          <p:nvPr>
            <p:custDataLst>
              <p:tags r:id="rId17"/>
            </p:custDataLst>
          </p:nvPr>
        </p:nvSpPr>
        <p:spPr bwMode="auto">
          <a:xfrm>
            <a:off x="8520281" y="4770847"/>
            <a:ext cx="860786"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Test Analysts*</a:t>
            </a:r>
          </a:p>
          <a:p>
            <a:pPr defTabSz="914309">
              <a:defRPr/>
            </a:pPr>
            <a:endParaRPr lang="en-US" sz="700" i="1" kern="0">
              <a:solidFill>
                <a:srgbClr val="FFFFFF"/>
              </a:solidFill>
              <a:cs typeface="Calibri" pitchFamily="34" charset="0"/>
            </a:endParaRPr>
          </a:p>
        </p:txBody>
      </p:sp>
      <p:sp>
        <p:nvSpPr>
          <p:cNvPr id="151" name="Rectangle 67">
            <a:extLst>
              <a:ext uri="{FF2B5EF4-FFF2-40B4-BE49-F238E27FC236}">
                <a16:creationId xmlns:a16="http://schemas.microsoft.com/office/drawing/2014/main" id="{D9BCB33B-0366-4A23-B26C-983C3EB5F970}"/>
              </a:ext>
            </a:extLst>
          </p:cNvPr>
          <p:cNvSpPr>
            <a:spLocks noChangeArrowheads="1"/>
          </p:cNvSpPr>
          <p:nvPr>
            <p:custDataLst>
              <p:tags r:id="rId18"/>
            </p:custDataLst>
          </p:nvPr>
        </p:nvSpPr>
        <p:spPr bwMode="auto">
          <a:xfrm>
            <a:off x="3370347" y="4726976"/>
            <a:ext cx="860786" cy="395989"/>
          </a:xfrm>
          <a:prstGeom prst="rect">
            <a:avLst/>
          </a:prstGeom>
          <a:solidFill>
            <a:srgbClr val="3876BE"/>
          </a:solidFill>
          <a:ln w="1270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Commerce Automation Consultant</a:t>
            </a:r>
          </a:p>
          <a:p>
            <a:pPr algn="ctr" defTabSz="914309">
              <a:defRPr/>
            </a:pPr>
            <a:endParaRPr lang="en-US" sz="800" kern="0">
              <a:solidFill>
                <a:srgbClr val="FFFFFF"/>
              </a:solidFill>
              <a:cs typeface="Calibri" pitchFamily="34" charset="0"/>
            </a:endParaRPr>
          </a:p>
        </p:txBody>
      </p:sp>
      <p:sp>
        <p:nvSpPr>
          <p:cNvPr id="152" name="Rectangle 67">
            <a:extLst>
              <a:ext uri="{FF2B5EF4-FFF2-40B4-BE49-F238E27FC236}">
                <a16:creationId xmlns:a16="http://schemas.microsoft.com/office/drawing/2014/main" id="{F3B0FDDD-7F9B-4F33-B253-D9BCB87F6987}"/>
              </a:ext>
            </a:extLst>
          </p:cNvPr>
          <p:cNvSpPr>
            <a:spLocks noChangeArrowheads="1"/>
          </p:cNvSpPr>
          <p:nvPr>
            <p:custDataLst>
              <p:tags r:id="rId19"/>
            </p:custDataLst>
          </p:nvPr>
        </p:nvSpPr>
        <p:spPr bwMode="auto">
          <a:xfrm>
            <a:off x="1847255" y="4709922"/>
            <a:ext cx="860786" cy="395989"/>
          </a:xfrm>
          <a:prstGeom prst="rect">
            <a:avLst/>
          </a:prstGeom>
          <a:solidFill>
            <a:srgbClr val="FFFFFF">
              <a:lumMod val="65000"/>
            </a:srgbClr>
          </a:solidFill>
          <a:ln w="6350" cap="flat" cmpd="sng" algn="ctr">
            <a:solidFill>
              <a:srgbClr val="0C2126"/>
            </a:solidFill>
            <a:prstDash val="solid"/>
            <a:miter lim="800000"/>
          </a:ln>
          <a:effectLst/>
        </p:spPr>
        <p:txBody>
          <a:bodyPr lIns="0" tIns="30671" rIns="0" bIns="30671" anchor="t"/>
          <a:lstStyle/>
          <a:p>
            <a:pPr algn="ctr" defTabSz="914309"/>
            <a:r>
              <a:rPr lang="en-US" sz="800" kern="0">
                <a:solidFill>
                  <a:srgbClr val="FFFFFF"/>
                </a:solidFill>
                <a:cs typeface="Calibri" pitchFamily="34" charset="0"/>
              </a:rPr>
              <a:t>P2P Process Lead</a:t>
            </a:r>
          </a:p>
        </p:txBody>
      </p:sp>
      <p:sp>
        <p:nvSpPr>
          <p:cNvPr id="153" name="Rectangle 67">
            <a:extLst>
              <a:ext uri="{FF2B5EF4-FFF2-40B4-BE49-F238E27FC236}">
                <a16:creationId xmlns:a16="http://schemas.microsoft.com/office/drawing/2014/main" id="{DC4203A0-37E2-4BAD-A5DD-D390328A3911}"/>
              </a:ext>
            </a:extLst>
          </p:cNvPr>
          <p:cNvSpPr>
            <a:spLocks noChangeArrowheads="1"/>
          </p:cNvSpPr>
          <p:nvPr>
            <p:custDataLst>
              <p:tags r:id="rId20"/>
            </p:custDataLst>
          </p:nvPr>
        </p:nvSpPr>
        <p:spPr bwMode="auto">
          <a:xfrm>
            <a:off x="1837068" y="5235698"/>
            <a:ext cx="860786" cy="395989"/>
          </a:xfrm>
          <a:prstGeom prst="rect">
            <a:avLst/>
          </a:prstGeom>
          <a:solidFill>
            <a:srgbClr val="FFFFFF">
              <a:lumMod val="65000"/>
            </a:srgbClr>
          </a:soli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P2P Process  Analysts</a:t>
            </a:r>
          </a:p>
          <a:p>
            <a:pPr defTabSz="914309">
              <a:defRPr/>
            </a:pPr>
            <a:endParaRPr lang="en-US" sz="700" i="1" kern="0">
              <a:solidFill>
                <a:srgbClr val="FFFFFF"/>
              </a:solidFill>
              <a:cs typeface="Calibri" pitchFamily="34" charset="0"/>
            </a:endParaRPr>
          </a:p>
        </p:txBody>
      </p:sp>
      <p:sp>
        <p:nvSpPr>
          <p:cNvPr id="154" name="Rectangle 67">
            <a:extLst>
              <a:ext uri="{FF2B5EF4-FFF2-40B4-BE49-F238E27FC236}">
                <a16:creationId xmlns:a16="http://schemas.microsoft.com/office/drawing/2014/main" id="{7ABEC5C1-D8FF-41C3-9B48-B88A2223E69F}"/>
              </a:ext>
            </a:extLst>
          </p:cNvPr>
          <p:cNvSpPr>
            <a:spLocks noChangeArrowheads="1"/>
          </p:cNvSpPr>
          <p:nvPr>
            <p:custDataLst>
              <p:tags r:id="rId21"/>
            </p:custDataLst>
          </p:nvPr>
        </p:nvSpPr>
        <p:spPr bwMode="auto">
          <a:xfrm>
            <a:off x="4481611" y="4726976"/>
            <a:ext cx="870511"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p>
            <a:pPr algn="ctr" defTabSz="914309" fontAlgn="base">
              <a:spcBef>
                <a:spcPct val="0"/>
              </a:spcBef>
              <a:spcAft>
                <a:spcPct val="0"/>
              </a:spcAft>
            </a:pPr>
            <a:r>
              <a:rPr lang="en-US" sz="800">
                <a:solidFill>
                  <a:srgbClr val="FFFFFF"/>
                </a:solidFill>
                <a:cs typeface="Calibri" pitchFamily="34" charset="0"/>
              </a:rPr>
              <a:t>SAP Basis Consultant</a:t>
            </a:r>
          </a:p>
          <a:p>
            <a:pPr algn="ctr" defTabSz="914309" fontAlgn="base">
              <a:spcBef>
                <a:spcPct val="0"/>
              </a:spcBef>
              <a:spcAft>
                <a:spcPct val="0"/>
              </a:spcAft>
            </a:pPr>
            <a:endParaRPr lang="en-US" sz="800">
              <a:solidFill>
                <a:srgbClr val="FFFFFF"/>
              </a:solidFill>
              <a:cs typeface="Calibri" pitchFamily="34" charset="0"/>
            </a:endParaRPr>
          </a:p>
        </p:txBody>
      </p:sp>
      <p:sp>
        <p:nvSpPr>
          <p:cNvPr id="155" name="Rectangle 67">
            <a:extLst>
              <a:ext uri="{FF2B5EF4-FFF2-40B4-BE49-F238E27FC236}">
                <a16:creationId xmlns:a16="http://schemas.microsoft.com/office/drawing/2014/main" id="{08C9D63B-2E1A-44ED-B3BE-1C252030F02B}"/>
              </a:ext>
            </a:extLst>
          </p:cNvPr>
          <p:cNvSpPr>
            <a:spLocks noChangeArrowheads="1"/>
          </p:cNvSpPr>
          <p:nvPr>
            <p:custDataLst>
              <p:tags r:id="rId22"/>
            </p:custDataLst>
          </p:nvPr>
        </p:nvSpPr>
        <p:spPr bwMode="auto">
          <a:xfrm>
            <a:off x="3365483" y="5235699"/>
            <a:ext cx="870511"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p>
            <a:pPr algn="ctr" defTabSz="914309" fontAlgn="base">
              <a:spcBef>
                <a:spcPct val="0"/>
              </a:spcBef>
              <a:spcAft>
                <a:spcPct val="0"/>
              </a:spcAft>
            </a:pPr>
            <a:r>
              <a:rPr lang="en-US" sz="800">
                <a:solidFill>
                  <a:srgbClr val="FFFFFF"/>
                </a:solidFill>
                <a:cs typeface="Calibri" pitchFamily="34" charset="0"/>
              </a:rPr>
              <a:t>SAP ABAP Consultant</a:t>
            </a:r>
          </a:p>
          <a:p>
            <a:pPr algn="ctr" defTabSz="914309" fontAlgn="base">
              <a:spcBef>
                <a:spcPct val="0"/>
              </a:spcBef>
              <a:spcAft>
                <a:spcPct val="0"/>
              </a:spcAft>
            </a:pPr>
            <a:endParaRPr lang="en-US" sz="800">
              <a:solidFill>
                <a:srgbClr val="FFFFFF"/>
              </a:solidFill>
              <a:cs typeface="Calibri" pitchFamily="34" charset="0"/>
            </a:endParaRPr>
          </a:p>
        </p:txBody>
      </p:sp>
      <p:sp>
        <p:nvSpPr>
          <p:cNvPr id="161" name="Rectangle 160">
            <a:extLst>
              <a:ext uri="{FF2B5EF4-FFF2-40B4-BE49-F238E27FC236}">
                <a16:creationId xmlns:a16="http://schemas.microsoft.com/office/drawing/2014/main" id="{70C3D29E-1582-4668-BED6-3F38EF143400}"/>
              </a:ext>
            </a:extLst>
          </p:cNvPr>
          <p:cNvSpPr>
            <a:spLocks noChangeArrowheads="1"/>
          </p:cNvSpPr>
          <p:nvPr/>
        </p:nvSpPr>
        <p:spPr bwMode="auto">
          <a:xfrm>
            <a:off x="8525639" y="2983020"/>
            <a:ext cx="860786"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Testing Manager</a:t>
            </a:r>
          </a:p>
        </p:txBody>
      </p:sp>
      <p:sp>
        <p:nvSpPr>
          <p:cNvPr id="163" name="Rectangle 162">
            <a:extLst>
              <a:ext uri="{FF2B5EF4-FFF2-40B4-BE49-F238E27FC236}">
                <a16:creationId xmlns:a16="http://schemas.microsoft.com/office/drawing/2014/main" id="{EE4002D5-D2D4-4CA3-8B25-AD010CF96B0E}"/>
              </a:ext>
            </a:extLst>
          </p:cNvPr>
          <p:cNvSpPr>
            <a:spLocks noChangeArrowheads="1"/>
          </p:cNvSpPr>
          <p:nvPr/>
        </p:nvSpPr>
        <p:spPr bwMode="auto">
          <a:xfrm>
            <a:off x="9796328" y="2988349"/>
            <a:ext cx="860786"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Data Migration Manager</a:t>
            </a:r>
          </a:p>
        </p:txBody>
      </p:sp>
      <p:cxnSp>
        <p:nvCxnSpPr>
          <p:cNvPr id="165" name="Connector: Elbow 164">
            <a:extLst>
              <a:ext uri="{FF2B5EF4-FFF2-40B4-BE49-F238E27FC236}">
                <a16:creationId xmlns:a16="http://schemas.microsoft.com/office/drawing/2014/main" id="{7C7050D9-E872-45D6-9120-096FCB5EE7FD}"/>
              </a:ext>
            </a:extLst>
          </p:cNvPr>
          <p:cNvCxnSpPr>
            <a:cxnSpLocks/>
            <a:stCxn id="86" idx="0"/>
            <a:endCxn id="161" idx="2"/>
          </p:cNvCxnSpPr>
          <p:nvPr/>
        </p:nvCxnSpPr>
        <p:spPr>
          <a:xfrm rot="5400000" flipH="1" flipV="1">
            <a:off x="8751293" y="3583253"/>
            <a:ext cx="408983" cy="497"/>
          </a:xfrm>
          <a:prstGeom prst="bentConnector3">
            <a:avLst/>
          </a:prstGeom>
          <a:noFill/>
          <a:ln w="6350" cap="flat" cmpd="sng" algn="ctr">
            <a:solidFill>
              <a:srgbClr val="0C2126"/>
            </a:solidFill>
            <a:prstDash val="solid"/>
            <a:miter lim="800000"/>
          </a:ln>
          <a:effectLst/>
        </p:spPr>
      </p:cxnSp>
      <p:cxnSp>
        <p:nvCxnSpPr>
          <p:cNvPr id="167" name="Connector: Elbow 166">
            <a:extLst>
              <a:ext uri="{FF2B5EF4-FFF2-40B4-BE49-F238E27FC236}">
                <a16:creationId xmlns:a16="http://schemas.microsoft.com/office/drawing/2014/main" id="{2CA4044E-3AEE-47EE-9174-1831CF80704C}"/>
              </a:ext>
            </a:extLst>
          </p:cNvPr>
          <p:cNvCxnSpPr>
            <a:cxnSpLocks/>
            <a:stCxn id="106" idx="0"/>
            <a:endCxn id="163" idx="2"/>
          </p:cNvCxnSpPr>
          <p:nvPr/>
        </p:nvCxnSpPr>
        <p:spPr>
          <a:xfrm rot="16200000" flipV="1">
            <a:off x="10017393" y="3593669"/>
            <a:ext cx="424560" cy="5898"/>
          </a:xfrm>
          <a:prstGeom prst="bentConnector3">
            <a:avLst/>
          </a:prstGeom>
          <a:noFill/>
          <a:ln w="6350" cap="flat" cmpd="sng" algn="ctr">
            <a:solidFill>
              <a:srgbClr val="0C2126"/>
            </a:solidFill>
            <a:prstDash val="solid"/>
            <a:miter lim="800000"/>
          </a:ln>
          <a:effectLst/>
        </p:spPr>
      </p:cxnSp>
      <p:cxnSp>
        <p:nvCxnSpPr>
          <p:cNvPr id="171" name="Connector: Elbow 170">
            <a:extLst>
              <a:ext uri="{FF2B5EF4-FFF2-40B4-BE49-F238E27FC236}">
                <a16:creationId xmlns:a16="http://schemas.microsoft.com/office/drawing/2014/main" id="{B4F1BC8D-E63C-428A-92F9-A9A516A7A549}"/>
              </a:ext>
            </a:extLst>
          </p:cNvPr>
          <p:cNvCxnSpPr>
            <a:stCxn id="125" idx="0"/>
            <a:endCxn id="83" idx="2"/>
          </p:cNvCxnSpPr>
          <p:nvPr/>
        </p:nvCxnSpPr>
        <p:spPr>
          <a:xfrm rot="5400000" flipH="1" flipV="1">
            <a:off x="4146335" y="1157902"/>
            <a:ext cx="288209" cy="3185169"/>
          </a:xfrm>
          <a:prstGeom prst="bentConnector3">
            <a:avLst/>
          </a:prstGeom>
          <a:noFill/>
          <a:ln w="6350" cap="flat" cmpd="sng" algn="ctr">
            <a:solidFill>
              <a:srgbClr val="0C2126"/>
            </a:solidFill>
            <a:prstDash val="solid"/>
            <a:miter lim="800000"/>
          </a:ln>
          <a:effectLst/>
        </p:spPr>
      </p:cxnSp>
      <p:cxnSp>
        <p:nvCxnSpPr>
          <p:cNvPr id="173" name="Connector: Elbow 172">
            <a:extLst>
              <a:ext uri="{FF2B5EF4-FFF2-40B4-BE49-F238E27FC236}">
                <a16:creationId xmlns:a16="http://schemas.microsoft.com/office/drawing/2014/main" id="{E7D1A08C-C5BA-4D35-8BF9-3B4103BBECDE}"/>
              </a:ext>
            </a:extLst>
          </p:cNvPr>
          <p:cNvCxnSpPr>
            <a:cxnSpLocks/>
            <a:endCxn id="83" idx="2"/>
          </p:cNvCxnSpPr>
          <p:nvPr/>
        </p:nvCxnSpPr>
        <p:spPr>
          <a:xfrm rot="5400000" flipH="1" flipV="1">
            <a:off x="5253399" y="2335652"/>
            <a:ext cx="358894" cy="900355"/>
          </a:xfrm>
          <a:prstGeom prst="bentConnector3">
            <a:avLst>
              <a:gd name="adj1" fmla="val 61506"/>
            </a:avLst>
          </a:prstGeom>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EC243E71-2C19-44FD-810D-5614ADB9EED3}"/>
              </a:ext>
            </a:extLst>
          </p:cNvPr>
          <p:cNvCxnSpPr>
            <a:stCxn id="126" idx="0"/>
            <a:endCxn id="83" idx="2"/>
          </p:cNvCxnSpPr>
          <p:nvPr/>
        </p:nvCxnSpPr>
        <p:spPr>
          <a:xfrm rot="16200000" flipV="1">
            <a:off x="6078315" y="2411090"/>
            <a:ext cx="370792" cy="761374"/>
          </a:xfrm>
          <a:prstGeom prst="bentConnector3">
            <a:avLst>
              <a:gd name="adj1" fmla="val 62727"/>
            </a:avLst>
          </a:prstGeom>
          <a:noFill/>
          <a:ln w="6350" cap="flat" cmpd="sng" algn="ctr">
            <a:solidFill>
              <a:srgbClr val="0C2126"/>
            </a:solidFill>
            <a:prstDash val="solid"/>
            <a:miter lim="800000"/>
          </a:ln>
          <a:effectLst/>
        </p:spPr>
      </p:cxnSp>
      <p:cxnSp>
        <p:nvCxnSpPr>
          <p:cNvPr id="181" name="Connector: Elbow 180">
            <a:extLst>
              <a:ext uri="{FF2B5EF4-FFF2-40B4-BE49-F238E27FC236}">
                <a16:creationId xmlns:a16="http://schemas.microsoft.com/office/drawing/2014/main" id="{CA41B570-8762-4547-AB07-3C7052C56CA7}"/>
              </a:ext>
            </a:extLst>
          </p:cNvPr>
          <p:cNvCxnSpPr>
            <a:stCxn id="161" idx="0"/>
            <a:endCxn id="83" idx="2"/>
          </p:cNvCxnSpPr>
          <p:nvPr/>
        </p:nvCxnSpPr>
        <p:spPr>
          <a:xfrm rot="16200000" flipV="1">
            <a:off x="7231209" y="1258197"/>
            <a:ext cx="376639" cy="3073009"/>
          </a:xfrm>
          <a:prstGeom prst="bentConnector3">
            <a:avLst>
              <a:gd name="adj1" fmla="val 62530"/>
            </a:avLst>
          </a:prstGeom>
          <a:noFill/>
          <a:ln w="6350" cap="flat" cmpd="sng" algn="ctr">
            <a:solidFill>
              <a:srgbClr val="0C2126"/>
            </a:solidFill>
            <a:prstDash val="solid"/>
            <a:miter lim="800000"/>
          </a:ln>
          <a:effectLst/>
        </p:spPr>
      </p:cxnSp>
      <p:cxnSp>
        <p:nvCxnSpPr>
          <p:cNvPr id="184" name="Connector: Elbow 183">
            <a:extLst>
              <a:ext uri="{FF2B5EF4-FFF2-40B4-BE49-F238E27FC236}">
                <a16:creationId xmlns:a16="http://schemas.microsoft.com/office/drawing/2014/main" id="{7C48F13D-A457-447A-83C8-DC6965E1D755}"/>
              </a:ext>
            </a:extLst>
          </p:cNvPr>
          <p:cNvCxnSpPr>
            <a:stCxn id="163" idx="0"/>
            <a:endCxn id="83" idx="2"/>
          </p:cNvCxnSpPr>
          <p:nvPr/>
        </p:nvCxnSpPr>
        <p:spPr>
          <a:xfrm rot="16200000" flipV="1">
            <a:off x="7863890" y="625516"/>
            <a:ext cx="381968" cy="4343699"/>
          </a:xfrm>
          <a:prstGeom prst="bentConnector3">
            <a:avLst>
              <a:gd name="adj1" fmla="val 63900"/>
            </a:avLst>
          </a:prstGeom>
          <a:noFill/>
          <a:ln w="6350" cap="flat" cmpd="sng" algn="ctr">
            <a:solidFill>
              <a:srgbClr val="0C2126"/>
            </a:solidFill>
            <a:prstDash val="solid"/>
            <a:miter lim="800000"/>
          </a:ln>
          <a:effectLst/>
        </p:spPr>
      </p:cxnSp>
      <p:sp>
        <p:nvSpPr>
          <p:cNvPr id="191" name="Rectangle 67">
            <a:extLst>
              <a:ext uri="{FF2B5EF4-FFF2-40B4-BE49-F238E27FC236}">
                <a16:creationId xmlns:a16="http://schemas.microsoft.com/office/drawing/2014/main" id="{A1197B97-64FF-44C1-9749-71F5CF9090A3}"/>
              </a:ext>
            </a:extLst>
          </p:cNvPr>
          <p:cNvSpPr>
            <a:spLocks noChangeArrowheads="1"/>
          </p:cNvSpPr>
          <p:nvPr>
            <p:custDataLst>
              <p:tags r:id="rId23"/>
            </p:custDataLst>
          </p:nvPr>
        </p:nvSpPr>
        <p:spPr bwMode="auto">
          <a:xfrm>
            <a:off x="6787470" y="4732759"/>
            <a:ext cx="860786" cy="395989"/>
          </a:xfrm>
          <a:prstGeom prst="rect">
            <a:avLst/>
          </a:prstGeom>
          <a:solidFill>
            <a:srgbClr val="A5BD35"/>
          </a:soli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000000">
                    <a:lumMod val="75000"/>
                    <a:lumOff val="25000"/>
                  </a:srgbClr>
                </a:solidFill>
                <a:cs typeface="Calibri" pitchFamily="34" charset="0"/>
              </a:rPr>
              <a:t>Supplier Enablement Services</a:t>
            </a:r>
          </a:p>
        </p:txBody>
      </p:sp>
      <p:sp>
        <p:nvSpPr>
          <p:cNvPr id="195" name="Rectangle 67">
            <a:extLst>
              <a:ext uri="{FF2B5EF4-FFF2-40B4-BE49-F238E27FC236}">
                <a16:creationId xmlns:a16="http://schemas.microsoft.com/office/drawing/2014/main" id="{2692E917-90C0-4A87-9050-156A92FFC44D}"/>
              </a:ext>
            </a:extLst>
          </p:cNvPr>
          <p:cNvSpPr>
            <a:spLocks noChangeArrowheads="1"/>
          </p:cNvSpPr>
          <p:nvPr>
            <p:custDataLst>
              <p:tags r:id="rId24"/>
            </p:custDataLst>
          </p:nvPr>
        </p:nvSpPr>
        <p:spPr bwMode="auto">
          <a:xfrm>
            <a:off x="3875326" y="5721982"/>
            <a:ext cx="860786" cy="395989"/>
          </a:xfrm>
          <a:prstGeom prst="rect">
            <a:avLst/>
          </a:prstGeom>
          <a:solidFill>
            <a:srgbClr val="A5BD35"/>
          </a:soli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000000">
                    <a:lumMod val="75000"/>
                    <a:lumOff val="25000"/>
                  </a:srgbClr>
                </a:solidFill>
                <a:cs typeface="Calibri" pitchFamily="34" charset="0"/>
              </a:rPr>
              <a:t>Ariba Technical Support</a:t>
            </a:r>
          </a:p>
        </p:txBody>
      </p:sp>
      <p:sp>
        <p:nvSpPr>
          <p:cNvPr id="197" name="Rectangle 67">
            <a:extLst>
              <a:ext uri="{FF2B5EF4-FFF2-40B4-BE49-F238E27FC236}">
                <a16:creationId xmlns:a16="http://schemas.microsoft.com/office/drawing/2014/main" id="{F5DACC78-BD9D-4DCB-890C-B97893FDC291}"/>
              </a:ext>
            </a:extLst>
          </p:cNvPr>
          <p:cNvSpPr>
            <a:spLocks noChangeArrowheads="1"/>
          </p:cNvSpPr>
          <p:nvPr>
            <p:custDataLst>
              <p:tags r:id="rId25"/>
            </p:custDataLst>
          </p:nvPr>
        </p:nvSpPr>
        <p:spPr bwMode="auto">
          <a:xfrm>
            <a:off x="1387055" y="5752290"/>
            <a:ext cx="860786" cy="395989"/>
          </a:xfrm>
          <a:prstGeom prst="rect">
            <a:avLst/>
          </a:prstGeom>
          <a:solidFill>
            <a:srgbClr val="A5BD35"/>
          </a:solidFill>
          <a:ln w="635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000000">
                    <a:lumMod val="75000"/>
                    <a:lumOff val="25000"/>
                  </a:srgbClr>
                </a:solidFill>
                <a:cs typeface="Calibri" pitchFamily="34" charset="0"/>
              </a:rPr>
              <a:t>Ariba Service Consultant</a:t>
            </a:r>
          </a:p>
        </p:txBody>
      </p:sp>
      <p:sp>
        <p:nvSpPr>
          <p:cNvPr id="201" name="Rectangle 200">
            <a:extLst>
              <a:ext uri="{FF2B5EF4-FFF2-40B4-BE49-F238E27FC236}">
                <a16:creationId xmlns:a16="http://schemas.microsoft.com/office/drawing/2014/main" id="{0AFAA9EF-1989-4BE6-B4FD-8D5114A75AEB}"/>
              </a:ext>
            </a:extLst>
          </p:cNvPr>
          <p:cNvSpPr>
            <a:spLocks noChangeArrowheads="1"/>
          </p:cNvSpPr>
          <p:nvPr/>
        </p:nvSpPr>
        <p:spPr bwMode="auto">
          <a:xfrm>
            <a:off x="9784439" y="4796817"/>
            <a:ext cx="860786" cy="395989"/>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defPPr>
              <a:defRPr lang="en-GB"/>
            </a:defPPr>
            <a:lvl1pPr algn="l" rtl="0" fontAlgn="base">
              <a:spcBef>
                <a:spcPct val="0"/>
              </a:spcBef>
              <a:spcAft>
                <a:spcPct val="0"/>
              </a:spcAft>
              <a:defRPr sz="1200" kern="1200">
                <a:solidFill>
                  <a:schemeClr val="lt1"/>
                </a:solidFill>
                <a:latin typeface="+mn-lt"/>
                <a:ea typeface="+mn-ea"/>
                <a:cs typeface="+mn-cs"/>
              </a:defRPr>
            </a:lvl1pPr>
            <a:lvl2pPr marL="457200" algn="l" rtl="0" fontAlgn="base">
              <a:spcBef>
                <a:spcPct val="0"/>
              </a:spcBef>
              <a:spcAft>
                <a:spcPct val="0"/>
              </a:spcAft>
              <a:defRPr sz="1200" kern="1200">
                <a:solidFill>
                  <a:schemeClr val="lt1"/>
                </a:solidFill>
                <a:latin typeface="+mn-lt"/>
                <a:ea typeface="+mn-ea"/>
                <a:cs typeface="+mn-cs"/>
              </a:defRPr>
            </a:lvl2pPr>
            <a:lvl3pPr marL="914400" algn="l" rtl="0" fontAlgn="base">
              <a:spcBef>
                <a:spcPct val="0"/>
              </a:spcBef>
              <a:spcAft>
                <a:spcPct val="0"/>
              </a:spcAft>
              <a:defRPr sz="1200" kern="1200">
                <a:solidFill>
                  <a:schemeClr val="lt1"/>
                </a:solidFill>
                <a:latin typeface="+mn-lt"/>
                <a:ea typeface="+mn-ea"/>
                <a:cs typeface="+mn-cs"/>
              </a:defRPr>
            </a:lvl3pPr>
            <a:lvl4pPr marL="1371600" algn="l" rtl="0" fontAlgn="base">
              <a:spcBef>
                <a:spcPct val="0"/>
              </a:spcBef>
              <a:spcAft>
                <a:spcPct val="0"/>
              </a:spcAft>
              <a:defRPr sz="1200" kern="1200">
                <a:solidFill>
                  <a:schemeClr val="lt1"/>
                </a:solidFill>
                <a:latin typeface="+mn-lt"/>
                <a:ea typeface="+mn-ea"/>
                <a:cs typeface="+mn-cs"/>
              </a:defRPr>
            </a:lvl4pPr>
            <a:lvl5pPr marL="1828800" algn="l" rtl="0" fontAlgn="base">
              <a:spcBef>
                <a:spcPct val="0"/>
              </a:spcBef>
              <a:spcAft>
                <a:spcPct val="0"/>
              </a:spcAft>
              <a:defRPr sz="1200" kern="1200">
                <a:solidFill>
                  <a:schemeClr val="lt1"/>
                </a:solidFill>
                <a:latin typeface="+mn-lt"/>
                <a:ea typeface="+mn-ea"/>
                <a:cs typeface="+mn-cs"/>
              </a:defRPr>
            </a:lvl5pPr>
            <a:lvl6pPr marL="2286000" algn="l" defTabSz="914400" rtl="0" eaLnBrk="1" latinLnBrk="0" hangingPunct="1">
              <a:defRPr sz="1200" kern="1200">
                <a:solidFill>
                  <a:schemeClr val="lt1"/>
                </a:solidFill>
                <a:latin typeface="+mn-lt"/>
                <a:ea typeface="+mn-ea"/>
                <a:cs typeface="+mn-cs"/>
              </a:defRPr>
            </a:lvl6pPr>
            <a:lvl7pPr marL="2743200" algn="l" defTabSz="914400" rtl="0" eaLnBrk="1" latinLnBrk="0" hangingPunct="1">
              <a:defRPr sz="1200" kern="1200">
                <a:solidFill>
                  <a:schemeClr val="lt1"/>
                </a:solidFill>
                <a:latin typeface="+mn-lt"/>
                <a:ea typeface="+mn-ea"/>
                <a:cs typeface="+mn-cs"/>
              </a:defRPr>
            </a:lvl7pPr>
            <a:lvl8pPr marL="3200400" algn="l" defTabSz="914400" rtl="0" eaLnBrk="1" latinLnBrk="0" hangingPunct="1">
              <a:defRPr sz="1200" kern="1200">
                <a:solidFill>
                  <a:schemeClr val="lt1"/>
                </a:solidFill>
                <a:latin typeface="+mn-lt"/>
                <a:ea typeface="+mn-ea"/>
                <a:cs typeface="+mn-cs"/>
              </a:defRPr>
            </a:lvl8pPr>
            <a:lvl9pPr marL="3657600" algn="l" defTabSz="914400" rtl="0" eaLnBrk="1" latinLnBrk="0" hangingPunct="1">
              <a:defRPr sz="1200" kern="1200">
                <a:solidFill>
                  <a:schemeClr val="lt1"/>
                </a:solidFill>
                <a:latin typeface="+mn-lt"/>
                <a:ea typeface="+mn-ea"/>
                <a:cs typeface="+mn-cs"/>
              </a:defRPr>
            </a:lvl9pPr>
          </a:lstStyle>
          <a:p>
            <a:pPr algn="ctr" defTabSz="914309">
              <a:defRPr/>
            </a:pPr>
            <a:r>
              <a:rPr lang="en-US" sz="800">
                <a:solidFill>
                  <a:srgbClr val="FFFFFF"/>
                </a:solidFill>
                <a:cs typeface="Calibri" pitchFamily="34" charset="0"/>
              </a:rPr>
              <a:t>Data Migration Analysts*</a:t>
            </a:r>
          </a:p>
        </p:txBody>
      </p:sp>
      <p:sp>
        <p:nvSpPr>
          <p:cNvPr id="4" name="Rectangle 67">
            <a:extLst>
              <a:ext uri="{FF2B5EF4-FFF2-40B4-BE49-F238E27FC236}">
                <a16:creationId xmlns:a16="http://schemas.microsoft.com/office/drawing/2014/main" id="{42B8F611-09E5-4E5E-AA18-9D27F525280B}"/>
              </a:ext>
            </a:extLst>
          </p:cNvPr>
          <p:cNvSpPr>
            <a:spLocks noChangeArrowheads="1"/>
          </p:cNvSpPr>
          <p:nvPr>
            <p:custDataLst>
              <p:tags r:id="rId26"/>
            </p:custDataLst>
          </p:nvPr>
        </p:nvSpPr>
        <p:spPr bwMode="auto">
          <a:xfrm>
            <a:off x="4486474" y="4223985"/>
            <a:ext cx="860786" cy="395989"/>
          </a:xfrm>
          <a:prstGeom prst="rect">
            <a:avLst/>
          </a:prstGeom>
          <a:solidFill>
            <a:srgbClr val="3876BE"/>
          </a:solidFill>
          <a:ln w="12700" cap="flat" cmpd="sng" algn="ctr">
            <a:solidFill>
              <a:srgbClr val="0C2126"/>
            </a:solidFill>
            <a:prstDash val="solid"/>
            <a:miter lim="800000"/>
          </a:ln>
          <a:effectLst/>
        </p:spPr>
        <p:txBody>
          <a:bodyPr lIns="0" tIns="30671" rIns="0" bIns="30671" anchor="t"/>
          <a:lstStyle/>
          <a:p>
            <a:pPr algn="ctr" defTabSz="914309">
              <a:defRPr/>
            </a:pPr>
            <a:r>
              <a:rPr lang="en-US" sz="800" kern="0">
                <a:solidFill>
                  <a:srgbClr val="FFFFFF"/>
                </a:solidFill>
                <a:cs typeface="Calibri" pitchFamily="34" charset="0"/>
              </a:rPr>
              <a:t>IIE Technical Consultant</a:t>
            </a:r>
          </a:p>
          <a:p>
            <a:pPr algn="ctr" defTabSz="914309">
              <a:defRPr/>
            </a:pPr>
            <a:endParaRPr lang="en-US" sz="800" kern="0">
              <a:solidFill>
                <a:srgbClr val="FFFFFF"/>
              </a:solidFill>
              <a:cs typeface="Calibri" pitchFamily="34" charset="0"/>
            </a:endParaRPr>
          </a:p>
        </p:txBody>
      </p:sp>
      <p:sp>
        <p:nvSpPr>
          <p:cNvPr id="5" name="Rectangle 67">
            <a:extLst>
              <a:ext uri="{FF2B5EF4-FFF2-40B4-BE49-F238E27FC236}">
                <a16:creationId xmlns:a16="http://schemas.microsoft.com/office/drawing/2014/main" id="{888C6C8B-A62C-42AF-96C0-7B1E2149A152}"/>
              </a:ext>
            </a:extLst>
          </p:cNvPr>
          <p:cNvSpPr>
            <a:spLocks noChangeArrowheads="1"/>
          </p:cNvSpPr>
          <p:nvPr>
            <p:custDataLst>
              <p:tags r:id="rId27"/>
            </p:custDataLst>
          </p:nvPr>
        </p:nvSpPr>
        <p:spPr bwMode="auto">
          <a:xfrm>
            <a:off x="925832" y="5235738"/>
            <a:ext cx="860786" cy="395989"/>
          </a:xfrm>
          <a:prstGeom prst="rect">
            <a:avLst/>
          </a:prstGeom>
          <a:solidFill>
            <a:srgbClr val="FFFFFF">
              <a:lumMod val="65000"/>
            </a:srgbClr>
          </a:solidFill>
          <a:ln w="6350" cap="flat" cmpd="sng" algn="ctr">
            <a:solidFill>
              <a:srgbClr val="0C2126"/>
            </a:solidFill>
            <a:prstDash val="solid"/>
            <a:miter lim="800000"/>
          </a:ln>
          <a:effectLst/>
        </p:spPr>
        <p:txBody>
          <a:bodyPr lIns="0" tIns="30671" rIns="0" bIns="30671" anchor="t"/>
          <a:lstStyle/>
          <a:p>
            <a:pPr algn="ctr" defTabSz="914309"/>
            <a:r>
              <a:rPr lang="en-US" sz="800" kern="0">
                <a:solidFill>
                  <a:srgbClr val="FFFFFF"/>
                </a:solidFill>
                <a:cs typeface="Calibri" pitchFamily="34" charset="0"/>
              </a:rPr>
              <a:t>Payables Process Lead</a:t>
            </a:r>
          </a:p>
        </p:txBody>
      </p:sp>
      <p:sp>
        <p:nvSpPr>
          <p:cNvPr id="6" name="Title 5">
            <a:extLst>
              <a:ext uri="{FF2B5EF4-FFF2-40B4-BE49-F238E27FC236}">
                <a16:creationId xmlns:a16="http://schemas.microsoft.com/office/drawing/2014/main" id="{1F108A0A-BEC5-4FED-9149-266351834D57}"/>
              </a:ext>
            </a:extLst>
          </p:cNvPr>
          <p:cNvSpPr>
            <a:spLocks noGrp="1"/>
          </p:cNvSpPr>
          <p:nvPr>
            <p:ph type="title"/>
          </p:nvPr>
        </p:nvSpPr>
        <p:spPr>
          <a:xfrm>
            <a:off x="2277648" y="759728"/>
            <a:ext cx="9518400" cy="457200"/>
          </a:xfrm>
        </p:spPr>
        <p:txBody>
          <a:bodyPr>
            <a:normAutofit/>
          </a:bodyPr>
          <a:lstStyle/>
          <a:p>
            <a:r>
              <a:rPr lang="en-GB"/>
              <a:t>High Level Team Structure - Delivery</a:t>
            </a:r>
          </a:p>
        </p:txBody>
      </p:sp>
      <p:sp>
        <p:nvSpPr>
          <p:cNvPr id="67" name="Freeform 56">
            <a:extLst>
              <a:ext uri="{FF2B5EF4-FFF2-40B4-BE49-F238E27FC236}">
                <a16:creationId xmlns:a16="http://schemas.microsoft.com/office/drawing/2014/main" id="{386754C4-59C8-AC4D-8B25-A3E8DDC5BDF8}"/>
              </a:ext>
            </a:extLst>
          </p:cNvPr>
          <p:cNvSpPr>
            <a:spLocks noChangeAspect="1"/>
          </p:cNvSpPr>
          <p:nvPr>
            <p:custDataLst>
              <p:tags r:id="rId28"/>
            </p:custDataLst>
          </p:nvPr>
        </p:nvSpPr>
        <p:spPr bwMode="gray">
          <a:xfrm>
            <a:off x="548943" y="128416"/>
            <a:ext cx="1708150"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68" name="Rectangle 62">
            <a:extLst>
              <a:ext uri="{FF2B5EF4-FFF2-40B4-BE49-F238E27FC236}">
                <a16:creationId xmlns:a16="http://schemas.microsoft.com/office/drawing/2014/main" id="{46F65E85-81E1-1B44-AD48-A27340450CDC}"/>
              </a:ext>
            </a:extLst>
          </p:cNvPr>
          <p:cNvSpPr>
            <a:spLocks noChangeAspect="1" noChangeArrowheads="1"/>
          </p:cNvSpPr>
          <p:nvPr>
            <p:custDataLst>
              <p:tags r:id="rId29"/>
            </p:custDataLst>
          </p:nvPr>
        </p:nvSpPr>
        <p:spPr bwMode="gray">
          <a:xfrm>
            <a:off x="734680" y="518667"/>
            <a:ext cx="1305411"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Transformation and Program Planning</a:t>
            </a:r>
          </a:p>
        </p:txBody>
      </p:sp>
      <p:sp>
        <p:nvSpPr>
          <p:cNvPr id="69" name="Oval 73">
            <a:extLst>
              <a:ext uri="{FF2B5EF4-FFF2-40B4-BE49-F238E27FC236}">
                <a16:creationId xmlns:a16="http://schemas.microsoft.com/office/drawing/2014/main" id="{B52BDBEE-84E4-BC41-8FBD-02647064D33F}"/>
              </a:ext>
            </a:extLst>
          </p:cNvPr>
          <p:cNvSpPr>
            <a:spLocks noChangeAspect="1" noChangeArrowheads="1"/>
          </p:cNvSpPr>
          <p:nvPr>
            <p:custDataLst>
              <p:tags r:id="rId30"/>
            </p:custDataLst>
          </p:nvPr>
        </p:nvSpPr>
        <p:spPr bwMode="gray">
          <a:xfrm>
            <a:off x="906132" y="14115"/>
            <a:ext cx="325437" cy="328612"/>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6</a:t>
            </a:r>
          </a:p>
        </p:txBody>
      </p:sp>
      <p:sp>
        <p:nvSpPr>
          <p:cNvPr id="70" name="Rectangle 67">
            <a:extLst>
              <a:ext uri="{FF2B5EF4-FFF2-40B4-BE49-F238E27FC236}">
                <a16:creationId xmlns:a16="http://schemas.microsoft.com/office/drawing/2014/main" id="{4D90F2E8-C0AE-4972-A568-6AF730674974}"/>
              </a:ext>
            </a:extLst>
          </p:cNvPr>
          <p:cNvSpPr>
            <a:spLocks noChangeArrowheads="1"/>
          </p:cNvSpPr>
          <p:nvPr>
            <p:custDataLst>
              <p:tags r:id="rId31"/>
            </p:custDataLst>
          </p:nvPr>
        </p:nvSpPr>
        <p:spPr bwMode="auto">
          <a:xfrm>
            <a:off x="5668935" y="5192806"/>
            <a:ext cx="860786" cy="399267"/>
          </a:xfrm>
          <a:prstGeom prst="rect">
            <a:avLst/>
          </a:prstGeom>
          <a:solidFill>
            <a:srgbClr val="FFFFFF">
              <a:lumMod val="65000"/>
            </a:srgbClr>
          </a:solidFill>
          <a:ln w="12700" cap="flat" cmpd="sng" algn="ctr">
            <a:solidFill>
              <a:srgbClr val="0C2126"/>
            </a:solidFill>
            <a:prstDash val="solid"/>
            <a:miter lim="800000"/>
          </a:ln>
          <a:effectLst/>
        </p:spPr>
        <p:txBody>
          <a:bodyPr lIns="0" tIns="30671" rIns="0" bIns="30671" anchor="t"/>
          <a:lstStyle/>
          <a:p>
            <a:pPr algn="ctr" defTabSz="914309" fontAlgn="base">
              <a:spcBef>
                <a:spcPct val="0"/>
              </a:spcBef>
              <a:spcAft>
                <a:spcPct val="0"/>
              </a:spcAft>
            </a:pPr>
            <a:r>
              <a:rPr lang="en-US" sz="800">
                <a:solidFill>
                  <a:srgbClr val="FFFFFF"/>
                </a:solidFill>
                <a:cs typeface="Calibri" pitchFamily="34" charset="0"/>
              </a:rPr>
              <a:t>P/T Comms manager </a:t>
            </a:r>
          </a:p>
        </p:txBody>
      </p:sp>
    </p:spTree>
    <p:extLst>
      <p:ext uri="{BB962C8B-B14F-4D97-AF65-F5344CB8AC3E}">
        <p14:creationId xmlns:p14="http://schemas.microsoft.com/office/powerpoint/2010/main" val="364543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DC29572-6043-4995-9F39-294F0B98C026}"/>
              </a:ext>
            </a:extLst>
          </p:cNvPr>
          <p:cNvSpPr>
            <a:spLocks noGrp="1"/>
          </p:cNvSpPr>
          <p:nvPr>
            <p:ph type="title"/>
          </p:nvPr>
        </p:nvSpPr>
        <p:spPr>
          <a:xfrm>
            <a:off x="2011030" y="759600"/>
            <a:ext cx="7856570" cy="513288"/>
          </a:xfrm>
        </p:spPr>
        <p:txBody>
          <a:bodyPr/>
          <a:lstStyle/>
          <a:p>
            <a:r>
              <a:rPr lang="en-GB"/>
              <a:t>Project Governance</a:t>
            </a:r>
          </a:p>
        </p:txBody>
      </p:sp>
      <p:sp>
        <p:nvSpPr>
          <p:cNvPr id="19" name="Rectangle: Rounded Corners 18">
            <a:extLst>
              <a:ext uri="{FF2B5EF4-FFF2-40B4-BE49-F238E27FC236}">
                <a16:creationId xmlns:a16="http://schemas.microsoft.com/office/drawing/2014/main" id="{909F7343-1049-4B06-A963-8CA8FCD15353}"/>
              </a:ext>
            </a:extLst>
          </p:cNvPr>
          <p:cNvSpPr/>
          <p:nvPr/>
        </p:nvSpPr>
        <p:spPr>
          <a:xfrm>
            <a:off x="3642638" y="1277348"/>
            <a:ext cx="7795116" cy="18602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GB" sz="1799">
              <a:solidFill>
                <a:prstClr val="white"/>
              </a:solidFill>
            </a:endParaRPr>
          </a:p>
        </p:txBody>
      </p:sp>
      <p:sp>
        <p:nvSpPr>
          <p:cNvPr id="27" name="Rectangle: Rounded Corners 26">
            <a:extLst>
              <a:ext uri="{FF2B5EF4-FFF2-40B4-BE49-F238E27FC236}">
                <a16:creationId xmlns:a16="http://schemas.microsoft.com/office/drawing/2014/main" id="{EF188F58-7C05-4674-A690-4E0501AFB472}"/>
              </a:ext>
            </a:extLst>
          </p:cNvPr>
          <p:cNvSpPr/>
          <p:nvPr/>
        </p:nvSpPr>
        <p:spPr>
          <a:xfrm>
            <a:off x="3642636" y="3202823"/>
            <a:ext cx="7795117" cy="17197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GB" sz="1799">
              <a:solidFill>
                <a:prstClr val="white"/>
              </a:solidFill>
            </a:endParaRPr>
          </a:p>
        </p:txBody>
      </p:sp>
      <p:sp>
        <p:nvSpPr>
          <p:cNvPr id="29" name="Rectangle: Rounded Corners 28">
            <a:extLst>
              <a:ext uri="{FF2B5EF4-FFF2-40B4-BE49-F238E27FC236}">
                <a16:creationId xmlns:a16="http://schemas.microsoft.com/office/drawing/2014/main" id="{480D29FF-848B-4C0A-84C5-A247C830CC42}"/>
              </a:ext>
            </a:extLst>
          </p:cNvPr>
          <p:cNvSpPr/>
          <p:nvPr/>
        </p:nvSpPr>
        <p:spPr>
          <a:xfrm>
            <a:off x="3642636" y="4981955"/>
            <a:ext cx="7795118" cy="170817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GB" sz="1799">
              <a:solidFill>
                <a:prstClr val="white"/>
              </a:solidFill>
            </a:endParaRPr>
          </a:p>
        </p:txBody>
      </p:sp>
      <p:sp>
        <p:nvSpPr>
          <p:cNvPr id="30" name="Rectangle: Rounded Corners 29">
            <a:extLst>
              <a:ext uri="{FF2B5EF4-FFF2-40B4-BE49-F238E27FC236}">
                <a16:creationId xmlns:a16="http://schemas.microsoft.com/office/drawing/2014/main" id="{19584436-0FB7-4CB9-86B1-E5DCFBA5A463}"/>
              </a:ext>
            </a:extLst>
          </p:cNvPr>
          <p:cNvSpPr/>
          <p:nvPr/>
        </p:nvSpPr>
        <p:spPr>
          <a:xfrm>
            <a:off x="3840782" y="1330326"/>
            <a:ext cx="4721764" cy="166095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AU" sz="1799" b="1" u="sng">
                <a:solidFill>
                  <a:prstClr val="white"/>
                </a:solidFill>
              </a:rPr>
              <a:t>Executive Steering Meeting</a:t>
            </a:r>
          </a:p>
          <a:p>
            <a:pPr algn="ctr" defTabSz="914309"/>
            <a:r>
              <a:rPr lang="en-AU" sz="1400">
                <a:solidFill>
                  <a:prstClr val="white"/>
                </a:solidFill>
              </a:rPr>
              <a:t>(Monthly)</a:t>
            </a:r>
            <a:endParaRPr lang="en-GB" sz="1400">
              <a:solidFill>
                <a:prstClr val="white"/>
              </a:solidFill>
            </a:endParaRPr>
          </a:p>
        </p:txBody>
      </p:sp>
      <p:sp>
        <p:nvSpPr>
          <p:cNvPr id="32" name="Rectangle: Rounded Corners 31">
            <a:extLst>
              <a:ext uri="{FF2B5EF4-FFF2-40B4-BE49-F238E27FC236}">
                <a16:creationId xmlns:a16="http://schemas.microsoft.com/office/drawing/2014/main" id="{2E40A36B-62A6-420D-A91D-01467ED35F45}"/>
              </a:ext>
            </a:extLst>
          </p:cNvPr>
          <p:cNvSpPr/>
          <p:nvPr/>
        </p:nvSpPr>
        <p:spPr>
          <a:xfrm>
            <a:off x="3840781" y="3266385"/>
            <a:ext cx="4721764" cy="1558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AU" sz="1799" b="1" u="sng">
                <a:solidFill>
                  <a:prstClr val="white"/>
                </a:solidFill>
              </a:rPr>
              <a:t>Management Team / PMO</a:t>
            </a:r>
          </a:p>
          <a:p>
            <a:pPr algn="ctr" defTabSz="914309"/>
            <a:r>
              <a:rPr lang="en-AU" sz="1400">
                <a:solidFill>
                  <a:prstClr val="white"/>
                </a:solidFill>
              </a:rPr>
              <a:t>(Weekly)</a:t>
            </a:r>
            <a:endParaRPr lang="en-GB" sz="1400">
              <a:solidFill>
                <a:prstClr val="white"/>
              </a:solidFill>
            </a:endParaRPr>
          </a:p>
        </p:txBody>
      </p:sp>
      <p:sp>
        <p:nvSpPr>
          <p:cNvPr id="34" name="Rectangle: Rounded Corners 33">
            <a:extLst>
              <a:ext uri="{FF2B5EF4-FFF2-40B4-BE49-F238E27FC236}">
                <a16:creationId xmlns:a16="http://schemas.microsoft.com/office/drawing/2014/main" id="{F20E9C0E-DCD0-4EEA-B201-198628FBC1C6}"/>
              </a:ext>
            </a:extLst>
          </p:cNvPr>
          <p:cNvSpPr/>
          <p:nvPr/>
        </p:nvSpPr>
        <p:spPr>
          <a:xfrm>
            <a:off x="3840781" y="5023336"/>
            <a:ext cx="4721764" cy="15804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AU" sz="1799" b="1" u="sng">
                <a:solidFill>
                  <a:prstClr val="white"/>
                </a:solidFill>
              </a:rPr>
              <a:t>Project Management</a:t>
            </a:r>
          </a:p>
          <a:p>
            <a:pPr algn="ctr" defTabSz="914309"/>
            <a:r>
              <a:rPr lang="en-AU" sz="1400">
                <a:solidFill>
                  <a:prstClr val="white"/>
                </a:solidFill>
              </a:rPr>
              <a:t>(Daily)</a:t>
            </a:r>
            <a:endParaRPr lang="en-GB" sz="1400">
              <a:solidFill>
                <a:prstClr val="white"/>
              </a:solidFill>
            </a:endParaRPr>
          </a:p>
        </p:txBody>
      </p:sp>
      <p:sp>
        <p:nvSpPr>
          <p:cNvPr id="35" name="Rectangle: Rounded Corners 34">
            <a:extLst>
              <a:ext uri="{FF2B5EF4-FFF2-40B4-BE49-F238E27FC236}">
                <a16:creationId xmlns:a16="http://schemas.microsoft.com/office/drawing/2014/main" id="{4EE0A043-2B99-4591-99B9-C0377DEE1C3B}"/>
              </a:ext>
            </a:extLst>
          </p:cNvPr>
          <p:cNvSpPr/>
          <p:nvPr/>
        </p:nvSpPr>
        <p:spPr>
          <a:xfrm>
            <a:off x="3955701" y="1979469"/>
            <a:ext cx="1961159" cy="9093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rtlCol="0" anchor="t" anchorCtr="0"/>
          <a:lstStyle/>
          <a:p>
            <a:pPr algn="ctr" defTabSz="914309"/>
            <a:r>
              <a:rPr lang="en-AU" sz="1200" b="1" u="sng">
                <a:solidFill>
                  <a:prstClr val="black"/>
                </a:solidFill>
              </a:rPr>
              <a:t>VELUX</a:t>
            </a:r>
          </a:p>
          <a:p>
            <a:pPr algn="ctr" defTabSz="914309"/>
            <a:r>
              <a:rPr lang="en-AU" sz="1200">
                <a:solidFill>
                  <a:prstClr val="black"/>
                </a:solidFill>
              </a:rPr>
              <a:t>Senior Leadership</a:t>
            </a:r>
            <a:endParaRPr lang="en-AU" sz="1200">
              <a:solidFill>
                <a:prstClr val="black"/>
              </a:solidFill>
              <a:cs typeface="Calibri"/>
            </a:endParaRPr>
          </a:p>
          <a:p>
            <a:pPr algn="ctr" defTabSz="914309"/>
            <a:r>
              <a:rPr lang="en-AU" sz="1200">
                <a:solidFill>
                  <a:prstClr val="black"/>
                </a:solidFill>
              </a:rPr>
              <a:t>Program Sponsors</a:t>
            </a:r>
            <a:endParaRPr lang="en-AU" sz="1200">
              <a:solidFill>
                <a:prstClr val="black"/>
              </a:solidFill>
              <a:cs typeface="Calibri"/>
            </a:endParaRPr>
          </a:p>
          <a:p>
            <a:pPr algn="ctr" defTabSz="914309"/>
            <a:r>
              <a:rPr lang="en-AU" sz="1200">
                <a:solidFill>
                  <a:prstClr val="black"/>
                </a:solidFill>
              </a:rPr>
              <a:t>Stakeholder Committee</a:t>
            </a:r>
            <a:endParaRPr lang="en-AU" sz="1200">
              <a:solidFill>
                <a:prstClr val="black"/>
              </a:solidFill>
              <a:cs typeface="Calibri"/>
            </a:endParaRPr>
          </a:p>
          <a:p>
            <a:pPr algn="ctr" defTabSz="914309"/>
            <a:endParaRPr lang="en-GB" sz="1000" b="1" u="sng">
              <a:solidFill>
                <a:prstClr val="black"/>
              </a:solidFill>
            </a:endParaRPr>
          </a:p>
        </p:txBody>
      </p:sp>
      <p:sp>
        <p:nvSpPr>
          <p:cNvPr id="37" name="Rectangle: Rounded Corners 36">
            <a:extLst>
              <a:ext uri="{FF2B5EF4-FFF2-40B4-BE49-F238E27FC236}">
                <a16:creationId xmlns:a16="http://schemas.microsoft.com/office/drawing/2014/main" id="{F0119E73-CA16-4829-A394-D5FD7AB450FD}"/>
              </a:ext>
            </a:extLst>
          </p:cNvPr>
          <p:cNvSpPr/>
          <p:nvPr/>
        </p:nvSpPr>
        <p:spPr>
          <a:xfrm>
            <a:off x="6461484" y="1979470"/>
            <a:ext cx="1961159" cy="9243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AU" sz="1200" b="1" u="sng">
                <a:solidFill>
                  <a:prstClr val="black"/>
                </a:solidFill>
              </a:rPr>
              <a:t>SI Partner</a:t>
            </a:r>
          </a:p>
          <a:p>
            <a:pPr algn="ctr" defTabSz="914309"/>
            <a:r>
              <a:rPr lang="en-AU" sz="1200">
                <a:solidFill>
                  <a:prstClr val="black"/>
                </a:solidFill>
              </a:rPr>
              <a:t>Senior Leadership</a:t>
            </a:r>
          </a:p>
          <a:p>
            <a:pPr algn="ctr" defTabSz="914309"/>
            <a:r>
              <a:rPr lang="en-AU" sz="1200">
                <a:solidFill>
                  <a:prstClr val="black"/>
                </a:solidFill>
              </a:rPr>
              <a:t>Engagement Partner</a:t>
            </a:r>
          </a:p>
          <a:p>
            <a:pPr algn="ctr" defTabSz="914309"/>
            <a:r>
              <a:rPr lang="en-AU" sz="1200">
                <a:solidFill>
                  <a:prstClr val="black"/>
                </a:solidFill>
              </a:rPr>
              <a:t>SAP Account Manager</a:t>
            </a:r>
            <a:endParaRPr lang="en-GB" sz="1200">
              <a:solidFill>
                <a:prstClr val="black"/>
              </a:solidFill>
            </a:endParaRPr>
          </a:p>
        </p:txBody>
      </p:sp>
      <p:sp>
        <p:nvSpPr>
          <p:cNvPr id="49" name="Rectangle: Rounded Corners 48">
            <a:extLst>
              <a:ext uri="{FF2B5EF4-FFF2-40B4-BE49-F238E27FC236}">
                <a16:creationId xmlns:a16="http://schemas.microsoft.com/office/drawing/2014/main" id="{D028C9C2-A33E-4D3F-A45B-07C18505DEF1}"/>
              </a:ext>
            </a:extLst>
          </p:cNvPr>
          <p:cNvSpPr/>
          <p:nvPr/>
        </p:nvSpPr>
        <p:spPr>
          <a:xfrm>
            <a:off x="3955701" y="3830703"/>
            <a:ext cx="1961159" cy="9031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rtlCol="0" anchor="t" anchorCtr="0"/>
          <a:lstStyle/>
          <a:p>
            <a:pPr algn="ctr" defTabSz="914309"/>
            <a:r>
              <a:rPr lang="en-AU" sz="1200" b="1" u="sng">
                <a:solidFill>
                  <a:prstClr val="black"/>
                </a:solidFill>
              </a:rPr>
              <a:t>VELUX</a:t>
            </a:r>
          </a:p>
          <a:p>
            <a:pPr algn="ctr" defTabSz="914309"/>
            <a:r>
              <a:rPr lang="en-AU" sz="1200">
                <a:solidFill>
                  <a:prstClr val="black"/>
                </a:solidFill>
              </a:rPr>
              <a:t>Program Manager</a:t>
            </a:r>
            <a:endParaRPr lang="en-AU" sz="1200">
              <a:solidFill>
                <a:prstClr val="black"/>
              </a:solidFill>
              <a:cs typeface="Calibri"/>
            </a:endParaRPr>
          </a:p>
          <a:p>
            <a:pPr algn="ctr" defTabSz="914309"/>
            <a:r>
              <a:rPr lang="en-AU" sz="1200">
                <a:solidFill>
                  <a:prstClr val="black"/>
                </a:solidFill>
              </a:rPr>
              <a:t>Functional Owners</a:t>
            </a:r>
            <a:endParaRPr lang="en-AU" sz="1200">
              <a:solidFill>
                <a:prstClr val="black"/>
              </a:solidFill>
              <a:cs typeface="Calibri"/>
            </a:endParaRPr>
          </a:p>
          <a:p>
            <a:pPr algn="ctr" defTabSz="914309"/>
            <a:r>
              <a:rPr lang="en-AU" sz="1200">
                <a:solidFill>
                  <a:prstClr val="black"/>
                </a:solidFill>
              </a:rPr>
              <a:t>Project Managers</a:t>
            </a:r>
            <a:endParaRPr lang="en-AU" sz="1200">
              <a:solidFill>
                <a:prstClr val="black"/>
              </a:solidFill>
              <a:cs typeface="Calibri"/>
            </a:endParaRPr>
          </a:p>
          <a:p>
            <a:pPr algn="ctr" defTabSz="914309"/>
            <a:endParaRPr lang="en-GB" sz="1000" b="1" u="sng">
              <a:solidFill>
                <a:prstClr val="black"/>
              </a:solidFill>
            </a:endParaRPr>
          </a:p>
        </p:txBody>
      </p:sp>
      <p:sp>
        <p:nvSpPr>
          <p:cNvPr id="51" name="Rectangle: Rounded Corners 50">
            <a:extLst>
              <a:ext uri="{FF2B5EF4-FFF2-40B4-BE49-F238E27FC236}">
                <a16:creationId xmlns:a16="http://schemas.microsoft.com/office/drawing/2014/main" id="{2647883E-0675-4AA3-9407-BDC1BF27BC5F}"/>
              </a:ext>
            </a:extLst>
          </p:cNvPr>
          <p:cNvSpPr/>
          <p:nvPr/>
        </p:nvSpPr>
        <p:spPr>
          <a:xfrm>
            <a:off x="6461484" y="3815712"/>
            <a:ext cx="1961159" cy="9031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AU" sz="1200" b="1" u="sng">
                <a:solidFill>
                  <a:prstClr val="black"/>
                </a:solidFill>
              </a:rPr>
              <a:t>SI Partner</a:t>
            </a:r>
          </a:p>
          <a:p>
            <a:pPr algn="ctr" defTabSz="914309"/>
            <a:r>
              <a:rPr lang="en-AU" sz="1200">
                <a:solidFill>
                  <a:prstClr val="black"/>
                </a:solidFill>
              </a:rPr>
              <a:t>Engagement Partner</a:t>
            </a:r>
          </a:p>
          <a:p>
            <a:pPr algn="ctr" defTabSz="914309"/>
            <a:r>
              <a:rPr lang="en-AU" sz="1200">
                <a:solidFill>
                  <a:prstClr val="black"/>
                </a:solidFill>
              </a:rPr>
              <a:t>Project Managers</a:t>
            </a:r>
          </a:p>
        </p:txBody>
      </p:sp>
      <p:sp>
        <p:nvSpPr>
          <p:cNvPr id="53" name="Rectangle: Rounded Corners 52">
            <a:extLst>
              <a:ext uri="{FF2B5EF4-FFF2-40B4-BE49-F238E27FC236}">
                <a16:creationId xmlns:a16="http://schemas.microsoft.com/office/drawing/2014/main" id="{DDC830EE-62AB-4F05-9B2C-F2B79BF28DAD}"/>
              </a:ext>
            </a:extLst>
          </p:cNvPr>
          <p:cNvSpPr/>
          <p:nvPr/>
        </p:nvSpPr>
        <p:spPr>
          <a:xfrm>
            <a:off x="6461484" y="5606984"/>
            <a:ext cx="1961159" cy="9456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309"/>
            <a:r>
              <a:rPr lang="en-AU" sz="1200" b="1" u="sng">
                <a:solidFill>
                  <a:prstClr val="black"/>
                </a:solidFill>
              </a:rPr>
              <a:t>SI Partner</a:t>
            </a:r>
          </a:p>
          <a:p>
            <a:pPr algn="ctr" defTabSz="914309"/>
            <a:r>
              <a:rPr lang="en-AU" sz="1200">
                <a:solidFill>
                  <a:prstClr val="black"/>
                </a:solidFill>
              </a:rPr>
              <a:t>Project Managers</a:t>
            </a:r>
          </a:p>
          <a:p>
            <a:pPr algn="ctr" defTabSz="914309"/>
            <a:r>
              <a:rPr lang="en-AU" sz="1200">
                <a:solidFill>
                  <a:prstClr val="black"/>
                </a:solidFill>
              </a:rPr>
              <a:t>Team Leads</a:t>
            </a:r>
          </a:p>
        </p:txBody>
      </p:sp>
      <p:sp>
        <p:nvSpPr>
          <p:cNvPr id="55" name="Rectangle: Rounded Corners 54">
            <a:extLst>
              <a:ext uri="{FF2B5EF4-FFF2-40B4-BE49-F238E27FC236}">
                <a16:creationId xmlns:a16="http://schemas.microsoft.com/office/drawing/2014/main" id="{4B67ABEE-4AAD-4DF6-AEFE-74574CFB3DA4}"/>
              </a:ext>
            </a:extLst>
          </p:cNvPr>
          <p:cNvSpPr/>
          <p:nvPr/>
        </p:nvSpPr>
        <p:spPr>
          <a:xfrm>
            <a:off x="3955701" y="5614479"/>
            <a:ext cx="1961159" cy="9456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rtlCol="0" anchor="t" anchorCtr="0"/>
          <a:lstStyle/>
          <a:p>
            <a:pPr algn="ctr" defTabSz="914309"/>
            <a:r>
              <a:rPr lang="en-AU" sz="1200" b="1" u="sng">
                <a:solidFill>
                  <a:prstClr val="black"/>
                </a:solidFill>
              </a:rPr>
              <a:t>VELUX</a:t>
            </a:r>
          </a:p>
          <a:p>
            <a:pPr algn="ctr" defTabSz="914309"/>
            <a:r>
              <a:rPr lang="en-AU" sz="1200">
                <a:solidFill>
                  <a:prstClr val="black"/>
                </a:solidFill>
              </a:rPr>
              <a:t>Project Managers</a:t>
            </a:r>
            <a:endParaRPr lang="en-AU" sz="1200">
              <a:solidFill>
                <a:prstClr val="black"/>
              </a:solidFill>
              <a:cs typeface="Calibri"/>
            </a:endParaRPr>
          </a:p>
          <a:p>
            <a:pPr algn="ctr" defTabSz="914309"/>
            <a:r>
              <a:rPr lang="en-AU" sz="1200">
                <a:solidFill>
                  <a:prstClr val="black"/>
                </a:solidFill>
              </a:rPr>
              <a:t>Process Leads</a:t>
            </a:r>
            <a:endParaRPr lang="en-AU" sz="1200">
              <a:solidFill>
                <a:prstClr val="black"/>
              </a:solidFill>
              <a:cs typeface="Calibri"/>
            </a:endParaRPr>
          </a:p>
          <a:p>
            <a:pPr algn="ctr" defTabSz="914309"/>
            <a:endParaRPr lang="en-GB" sz="1000" b="1" u="sng">
              <a:solidFill>
                <a:prstClr val="black"/>
              </a:solidFill>
            </a:endParaRPr>
          </a:p>
        </p:txBody>
      </p:sp>
      <p:sp>
        <p:nvSpPr>
          <p:cNvPr id="56" name="Rectangle: Rounded Corners 55">
            <a:extLst>
              <a:ext uri="{FF2B5EF4-FFF2-40B4-BE49-F238E27FC236}">
                <a16:creationId xmlns:a16="http://schemas.microsoft.com/office/drawing/2014/main" id="{2655C63A-85C8-4612-ACB7-E5FBD69E8B58}"/>
              </a:ext>
            </a:extLst>
          </p:cNvPr>
          <p:cNvSpPr/>
          <p:nvPr/>
        </p:nvSpPr>
        <p:spPr>
          <a:xfrm>
            <a:off x="1936648" y="1329685"/>
            <a:ext cx="1593798" cy="185272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AU" sz="1799">
                <a:solidFill>
                  <a:prstClr val="white"/>
                </a:solidFill>
              </a:rPr>
              <a:t>Strategic Focus</a:t>
            </a:r>
            <a:endParaRPr lang="en-GB" sz="1799">
              <a:solidFill>
                <a:prstClr val="white"/>
              </a:solidFill>
            </a:endParaRPr>
          </a:p>
        </p:txBody>
      </p:sp>
      <p:sp>
        <p:nvSpPr>
          <p:cNvPr id="58" name="Rectangle: Rounded Corners 57">
            <a:extLst>
              <a:ext uri="{FF2B5EF4-FFF2-40B4-BE49-F238E27FC236}">
                <a16:creationId xmlns:a16="http://schemas.microsoft.com/office/drawing/2014/main" id="{A7A2ACB6-A894-497B-97DE-294420EB4061}"/>
              </a:ext>
            </a:extLst>
          </p:cNvPr>
          <p:cNvSpPr/>
          <p:nvPr/>
        </p:nvSpPr>
        <p:spPr>
          <a:xfrm>
            <a:off x="1920406" y="3253607"/>
            <a:ext cx="1610040" cy="170817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AU" sz="1799">
                <a:solidFill>
                  <a:prstClr val="white"/>
                </a:solidFill>
              </a:rPr>
              <a:t>Monitor and Control</a:t>
            </a:r>
            <a:endParaRPr lang="en-GB" sz="1799">
              <a:solidFill>
                <a:prstClr val="white"/>
              </a:solidFill>
            </a:endParaRPr>
          </a:p>
        </p:txBody>
      </p:sp>
      <p:sp>
        <p:nvSpPr>
          <p:cNvPr id="60" name="Rectangle: Rounded Corners 59">
            <a:extLst>
              <a:ext uri="{FF2B5EF4-FFF2-40B4-BE49-F238E27FC236}">
                <a16:creationId xmlns:a16="http://schemas.microsoft.com/office/drawing/2014/main" id="{E03B02CC-B4BC-4858-B9D3-6AF7EA0F8627}"/>
              </a:ext>
            </a:extLst>
          </p:cNvPr>
          <p:cNvSpPr/>
          <p:nvPr/>
        </p:nvSpPr>
        <p:spPr>
          <a:xfrm>
            <a:off x="1910413" y="5026797"/>
            <a:ext cx="1620033" cy="170817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AU" sz="1799">
                <a:solidFill>
                  <a:prstClr val="white"/>
                </a:solidFill>
              </a:rPr>
              <a:t>Operational Performance Focus</a:t>
            </a:r>
            <a:endParaRPr lang="en-GB" sz="1799">
              <a:solidFill>
                <a:prstClr val="white"/>
              </a:solidFill>
            </a:endParaRPr>
          </a:p>
        </p:txBody>
      </p:sp>
      <p:sp>
        <p:nvSpPr>
          <p:cNvPr id="61" name="TextBox 60">
            <a:extLst>
              <a:ext uri="{FF2B5EF4-FFF2-40B4-BE49-F238E27FC236}">
                <a16:creationId xmlns:a16="http://schemas.microsoft.com/office/drawing/2014/main" id="{F697B57D-5564-4EAD-A957-18E8B1BF2474}"/>
              </a:ext>
            </a:extLst>
          </p:cNvPr>
          <p:cNvSpPr txBox="1"/>
          <p:nvPr/>
        </p:nvSpPr>
        <p:spPr>
          <a:xfrm>
            <a:off x="8619383" y="1332248"/>
            <a:ext cx="2633317" cy="1600391"/>
          </a:xfrm>
          <a:prstGeom prst="rect">
            <a:avLst/>
          </a:prstGeom>
          <a:noFill/>
          <a:ln>
            <a:noFill/>
          </a:ln>
        </p:spPr>
        <p:txBody>
          <a:bodyPr wrap="square" rtlCol="0">
            <a:spAutoFit/>
          </a:bodyPr>
          <a:lstStyle/>
          <a:p>
            <a:pPr marL="171433" indent="-171433" defTabSz="914309">
              <a:buFont typeface="Arial" panose="020B0604020202020204" pitchFamily="34" charset="0"/>
              <a:buChar char="•"/>
            </a:pPr>
            <a:r>
              <a:rPr lang="en-AU" sz="1400">
                <a:solidFill>
                  <a:prstClr val="black"/>
                </a:solidFill>
              </a:rPr>
              <a:t>Executive Partnership</a:t>
            </a:r>
          </a:p>
          <a:p>
            <a:pPr marL="171433" indent="-171433" defTabSz="914309">
              <a:buFont typeface="Arial" panose="020B0604020202020204" pitchFamily="34" charset="0"/>
              <a:buChar char="•"/>
            </a:pPr>
            <a:r>
              <a:rPr lang="en-AU" sz="1400">
                <a:solidFill>
                  <a:prstClr val="black"/>
                </a:solidFill>
              </a:rPr>
              <a:t>Oversight and Authority</a:t>
            </a:r>
          </a:p>
          <a:p>
            <a:pPr marL="171433" indent="-171433" defTabSz="914309">
              <a:buFont typeface="Arial" panose="020B0604020202020204" pitchFamily="34" charset="0"/>
              <a:buChar char="•"/>
            </a:pPr>
            <a:r>
              <a:rPr lang="en-AU" sz="1400">
                <a:solidFill>
                  <a:prstClr val="black"/>
                </a:solidFill>
              </a:rPr>
              <a:t>Monitoring progress to the plan</a:t>
            </a:r>
          </a:p>
          <a:p>
            <a:pPr marL="171433" indent="-171433" defTabSz="914309">
              <a:buFont typeface="Arial" panose="020B0604020202020204" pitchFamily="34" charset="0"/>
              <a:buChar char="•"/>
            </a:pPr>
            <a:r>
              <a:rPr lang="en-AU" sz="1400">
                <a:solidFill>
                  <a:prstClr val="black"/>
                </a:solidFill>
              </a:rPr>
              <a:t>Strategic Planning</a:t>
            </a:r>
          </a:p>
          <a:p>
            <a:pPr marL="171433" indent="-171433" defTabSz="914309">
              <a:buFont typeface="Arial" panose="020B0604020202020204" pitchFamily="34" charset="0"/>
              <a:buChar char="•"/>
            </a:pPr>
            <a:r>
              <a:rPr lang="en-AU" sz="1400">
                <a:solidFill>
                  <a:prstClr val="black"/>
                </a:solidFill>
              </a:rPr>
              <a:t>Resolution of escalated project issues</a:t>
            </a:r>
            <a:endParaRPr lang="en-GB" sz="1400">
              <a:solidFill>
                <a:prstClr val="black"/>
              </a:solidFill>
            </a:endParaRPr>
          </a:p>
        </p:txBody>
      </p:sp>
      <p:sp>
        <p:nvSpPr>
          <p:cNvPr id="63" name="TextBox 62">
            <a:extLst>
              <a:ext uri="{FF2B5EF4-FFF2-40B4-BE49-F238E27FC236}">
                <a16:creationId xmlns:a16="http://schemas.microsoft.com/office/drawing/2014/main" id="{10206854-F415-4A26-9FE6-6E4EA57E791F}"/>
              </a:ext>
            </a:extLst>
          </p:cNvPr>
          <p:cNvSpPr txBox="1"/>
          <p:nvPr/>
        </p:nvSpPr>
        <p:spPr>
          <a:xfrm>
            <a:off x="8566916" y="3255936"/>
            <a:ext cx="2755735" cy="1600391"/>
          </a:xfrm>
          <a:prstGeom prst="rect">
            <a:avLst/>
          </a:prstGeom>
          <a:noFill/>
          <a:ln>
            <a:noFill/>
          </a:ln>
        </p:spPr>
        <p:txBody>
          <a:bodyPr wrap="square" rtlCol="0">
            <a:spAutoFit/>
          </a:bodyPr>
          <a:lstStyle/>
          <a:p>
            <a:pPr marL="285721" indent="-285721" defTabSz="914309">
              <a:buFont typeface="Arial" panose="020B0604020202020204" pitchFamily="34" charset="0"/>
              <a:buChar char="•"/>
            </a:pPr>
            <a:r>
              <a:rPr lang="en-GB" sz="1400">
                <a:solidFill>
                  <a:srgbClr val="000000"/>
                </a:solidFill>
              </a:rPr>
              <a:t>Monitoring program delivery and project progress</a:t>
            </a:r>
          </a:p>
          <a:p>
            <a:pPr marL="285721" indent="-285721" defTabSz="914309">
              <a:buFont typeface="Arial" panose="020B0604020202020204" pitchFamily="34" charset="0"/>
              <a:buChar char="•"/>
            </a:pPr>
            <a:r>
              <a:rPr lang="en-GB" sz="1400">
                <a:solidFill>
                  <a:srgbClr val="000000"/>
                </a:solidFill>
              </a:rPr>
              <a:t>Implementing strategic plans</a:t>
            </a:r>
          </a:p>
          <a:p>
            <a:pPr marL="285721" indent="-285721" defTabSz="914309">
              <a:buFont typeface="Arial" panose="020B0604020202020204" pitchFamily="34" charset="0"/>
              <a:buChar char="•"/>
            </a:pPr>
            <a:r>
              <a:rPr lang="en-GB" sz="1400">
                <a:solidFill>
                  <a:srgbClr val="000000"/>
                </a:solidFill>
              </a:rPr>
              <a:t>Making decision resolving risks and issues</a:t>
            </a:r>
          </a:p>
          <a:p>
            <a:pPr marL="285721" indent="-285721" defTabSz="914309">
              <a:buFont typeface="Arial" panose="020B0604020202020204" pitchFamily="34" charset="0"/>
              <a:buChar char="•"/>
            </a:pPr>
            <a:r>
              <a:rPr lang="en-GB" sz="1400">
                <a:solidFill>
                  <a:srgbClr val="000000"/>
                </a:solidFill>
              </a:rPr>
              <a:t>Report to Executive Steering Committee</a:t>
            </a:r>
          </a:p>
        </p:txBody>
      </p:sp>
      <p:sp>
        <p:nvSpPr>
          <p:cNvPr id="65" name="TextBox 64">
            <a:extLst>
              <a:ext uri="{FF2B5EF4-FFF2-40B4-BE49-F238E27FC236}">
                <a16:creationId xmlns:a16="http://schemas.microsoft.com/office/drawing/2014/main" id="{04F5BC10-4840-4CF3-8AF5-1E1699C3283A}"/>
              </a:ext>
            </a:extLst>
          </p:cNvPr>
          <p:cNvSpPr txBox="1"/>
          <p:nvPr/>
        </p:nvSpPr>
        <p:spPr>
          <a:xfrm>
            <a:off x="8555798" y="5035254"/>
            <a:ext cx="2755735" cy="1600391"/>
          </a:xfrm>
          <a:prstGeom prst="rect">
            <a:avLst/>
          </a:prstGeom>
          <a:noFill/>
          <a:ln>
            <a:noFill/>
          </a:ln>
        </p:spPr>
        <p:txBody>
          <a:bodyPr wrap="square" rtlCol="0">
            <a:spAutoFit/>
          </a:bodyPr>
          <a:lstStyle/>
          <a:p>
            <a:pPr marL="285721" indent="-285721" defTabSz="914309">
              <a:buFont typeface="Arial" panose="020B0604020202020204" pitchFamily="34" charset="0"/>
              <a:buChar char="•"/>
            </a:pPr>
            <a:r>
              <a:rPr lang="en-GB" sz="1400">
                <a:solidFill>
                  <a:srgbClr val="000000"/>
                </a:solidFill>
              </a:rPr>
              <a:t>Tracking project plan</a:t>
            </a:r>
          </a:p>
          <a:p>
            <a:pPr marL="285721" indent="-285721" defTabSz="914309">
              <a:buFont typeface="Arial" panose="020B0604020202020204" pitchFamily="34" charset="0"/>
              <a:buChar char="•"/>
            </a:pPr>
            <a:r>
              <a:rPr lang="en-GB" sz="1400">
                <a:solidFill>
                  <a:srgbClr val="000000"/>
                </a:solidFill>
              </a:rPr>
              <a:t>Identifying potential risks and issues</a:t>
            </a:r>
          </a:p>
          <a:p>
            <a:pPr marL="285721" indent="-285721" defTabSz="914309">
              <a:buFont typeface="Arial" panose="020B0604020202020204" pitchFamily="34" charset="0"/>
              <a:buChar char="•"/>
            </a:pPr>
            <a:r>
              <a:rPr lang="en-GB" sz="1400">
                <a:solidFill>
                  <a:srgbClr val="000000"/>
                </a:solidFill>
              </a:rPr>
              <a:t>Resolving potential risks and issues</a:t>
            </a:r>
          </a:p>
          <a:p>
            <a:pPr marL="285721" indent="-285721" defTabSz="914309">
              <a:buFont typeface="Arial" panose="020B0604020202020204" pitchFamily="34" charset="0"/>
              <a:buChar char="•"/>
            </a:pPr>
            <a:r>
              <a:rPr lang="en-GB" sz="1400">
                <a:solidFill>
                  <a:srgbClr val="000000"/>
                </a:solidFill>
              </a:rPr>
              <a:t>Report to Management Team / PMO  </a:t>
            </a:r>
          </a:p>
        </p:txBody>
      </p:sp>
      <p:sp>
        <p:nvSpPr>
          <p:cNvPr id="21" name="Freeform 56">
            <a:extLst>
              <a:ext uri="{FF2B5EF4-FFF2-40B4-BE49-F238E27FC236}">
                <a16:creationId xmlns:a16="http://schemas.microsoft.com/office/drawing/2014/main" id="{C1C13560-A344-144F-A867-9CF1B2739349}"/>
              </a:ext>
            </a:extLst>
          </p:cNvPr>
          <p:cNvSpPr>
            <a:spLocks noChangeAspect="1"/>
          </p:cNvSpPr>
          <p:nvPr>
            <p:custDataLst>
              <p:tags r:id="rId1"/>
            </p:custDataLst>
          </p:nvPr>
        </p:nvSpPr>
        <p:spPr bwMode="gray">
          <a:xfrm>
            <a:off x="117143" y="128416"/>
            <a:ext cx="1708150"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22" name="Rectangle 62">
            <a:extLst>
              <a:ext uri="{FF2B5EF4-FFF2-40B4-BE49-F238E27FC236}">
                <a16:creationId xmlns:a16="http://schemas.microsoft.com/office/drawing/2014/main" id="{34CDFABC-F911-3444-947F-3EA7C0CD8BB5}"/>
              </a:ext>
            </a:extLst>
          </p:cNvPr>
          <p:cNvSpPr>
            <a:spLocks noChangeAspect="1" noChangeArrowheads="1"/>
          </p:cNvSpPr>
          <p:nvPr>
            <p:custDataLst>
              <p:tags r:id="rId2"/>
            </p:custDataLst>
          </p:nvPr>
        </p:nvSpPr>
        <p:spPr bwMode="gray">
          <a:xfrm>
            <a:off x="302880" y="518667"/>
            <a:ext cx="1305411"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Transformation and Program Planning</a:t>
            </a:r>
          </a:p>
        </p:txBody>
      </p:sp>
      <p:sp>
        <p:nvSpPr>
          <p:cNvPr id="23" name="Oval 73">
            <a:extLst>
              <a:ext uri="{FF2B5EF4-FFF2-40B4-BE49-F238E27FC236}">
                <a16:creationId xmlns:a16="http://schemas.microsoft.com/office/drawing/2014/main" id="{500D1CCE-80C6-264B-9022-E836EDDF3003}"/>
              </a:ext>
            </a:extLst>
          </p:cNvPr>
          <p:cNvSpPr>
            <a:spLocks noChangeAspect="1" noChangeArrowheads="1"/>
          </p:cNvSpPr>
          <p:nvPr>
            <p:custDataLst>
              <p:tags r:id="rId3"/>
            </p:custDataLst>
          </p:nvPr>
        </p:nvSpPr>
        <p:spPr bwMode="gray">
          <a:xfrm>
            <a:off x="474332" y="14115"/>
            <a:ext cx="325437" cy="328612"/>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6</a:t>
            </a:r>
          </a:p>
        </p:txBody>
      </p:sp>
    </p:spTree>
    <p:extLst>
      <p:ext uri="{BB962C8B-B14F-4D97-AF65-F5344CB8AC3E}">
        <p14:creationId xmlns:p14="http://schemas.microsoft.com/office/powerpoint/2010/main" val="300942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62DF-B56F-4837-8CCC-4FAF266C8515}"/>
              </a:ext>
            </a:extLst>
          </p:cNvPr>
          <p:cNvSpPr>
            <a:spLocks noGrp="1"/>
          </p:cNvSpPr>
          <p:nvPr>
            <p:ph type="title"/>
          </p:nvPr>
        </p:nvSpPr>
        <p:spPr/>
        <p:txBody>
          <a:bodyPr/>
          <a:lstStyle/>
          <a:p>
            <a:r>
              <a:rPr lang="en-GB"/>
              <a:t>CONTENT</a:t>
            </a:r>
          </a:p>
        </p:txBody>
      </p:sp>
      <p:sp>
        <p:nvSpPr>
          <p:cNvPr id="3" name="Subtitle 2">
            <a:extLst>
              <a:ext uri="{FF2B5EF4-FFF2-40B4-BE49-F238E27FC236}">
                <a16:creationId xmlns:a16="http://schemas.microsoft.com/office/drawing/2014/main" id="{20F07FBB-4CB3-4549-98D5-45C567C07100}"/>
              </a:ext>
            </a:extLst>
          </p:cNvPr>
          <p:cNvSpPr>
            <a:spLocks noGrp="1"/>
          </p:cNvSpPr>
          <p:nvPr>
            <p:ph type="subTitle" idx="1"/>
          </p:nvPr>
        </p:nvSpPr>
        <p:spPr/>
        <p:txBody>
          <a:bodyPr/>
          <a:lstStyle/>
          <a:p>
            <a:endParaRPr lang="en-GB"/>
          </a:p>
        </p:txBody>
      </p:sp>
      <p:graphicFrame>
        <p:nvGraphicFramePr>
          <p:cNvPr id="8" name="Table 8">
            <a:extLst>
              <a:ext uri="{FF2B5EF4-FFF2-40B4-BE49-F238E27FC236}">
                <a16:creationId xmlns:a16="http://schemas.microsoft.com/office/drawing/2014/main" id="{CCED481B-9F9F-42D8-9EA1-0F94DB1CC570}"/>
              </a:ext>
            </a:extLst>
          </p:cNvPr>
          <p:cNvGraphicFramePr>
            <a:graphicFrameLocks noGrp="1"/>
          </p:cNvGraphicFramePr>
          <p:nvPr>
            <p:ph sz="quarter" idx="25"/>
            <p:extLst>
              <p:ext uri="{D42A27DB-BD31-4B8C-83A1-F6EECF244321}">
                <p14:modId xmlns:p14="http://schemas.microsoft.com/office/powerpoint/2010/main" val="3689924797"/>
              </p:ext>
            </p:extLst>
          </p:nvPr>
        </p:nvGraphicFramePr>
        <p:xfrm>
          <a:off x="358870" y="1710437"/>
          <a:ext cx="10268242" cy="3257898"/>
        </p:xfrm>
        <a:graphic>
          <a:graphicData uri="http://schemas.openxmlformats.org/drawingml/2006/table">
            <a:tbl>
              <a:tblPr firstRow="1" bandRow="1">
                <a:tableStyleId>{5C22544A-7EE6-4342-B048-85BDC9FD1C3A}</a:tableStyleId>
              </a:tblPr>
              <a:tblGrid>
                <a:gridCol w="8428291">
                  <a:extLst>
                    <a:ext uri="{9D8B030D-6E8A-4147-A177-3AD203B41FA5}">
                      <a16:colId xmlns:a16="http://schemas.microsoft.com/office/drawing/2014/main" val="685017318"/>
                    </a:ext>
                  </a:extLst>
                </a:gridCol>
                <a:gridCol w="1839951">
                  <a:extLst>
                    <a:ext uri="{9D8B030D-6E8A-4147-A177-3AD203B41FA5}">
                      <a16:colId xmlns:a16="http://schemas.microsoft.com/office/drawing/2014/main" val="1190993157"/>
                    </a:ext>
                  </a:extLst>
                </a:gridCol>
              </a:tblGrid>
              <a:tr h="542983">
                <a:tc>
                  <a:txBody>
                    <a:bodyPr/>
                    <a:lstStyle/>
                    <a:p>
                      <a:pPr algn="l"/>
                      <a:r>
                        <a:rPr lang="en-GB" sz="2800" b="1">
                          <a:effectLst/>
                          <a:latin typeface="Calibri"/>
                          <a:ea typeface="Calibri" panose="020F0502020204030204" pitchFamily="34" charset="0"/>
                        </a:rPr>
                        <a:t>Section</a:t>
                      </a:r>
                      <a:endParaRPr lang="en-GB" sz="2400">
                        <a:effectLst/>
                        <a:latin typeface="Calibri"/>
                        <a:ea typeface="Calibri" panose="020F0502020204030204" pitchFamily="34" charset="0"/>
                      </a:endParaRPr>
                    </a:p>
                  </a:txBody>
                  <a:tcPr marL="68580" marR="68580" marT="0" marB="0" anchor="ctr"/>
                </a:tc>
                <a:tc>
                  <a:txBody>
                    <a:bodyPr/>
                    <a:lstStyle/>
                    <a:p>
                      <a:pPr algn="ctr"/>
                      <a:r>
                        <a:rPr lang="en-GB" sz="2400">
                          <a:effectLst/>
                          <a:latin typeface="Calibri"/>
                          <a:ea typeface="Calibri" panose="020F0502020204030204" pitchFamily="34" charset="0"/>
                        </a:rPr>
                        <a:t>Page</a:t>
                      </a:r>
                    </a:p>
                  </a:txBody>
                  <a:tcPr marL="68580" marR="68580" marT="0" marB="0" anchor="ctr"/>
                </a:tc>
                <a:extLst>
                  <a:ext uri="{0D108BD9-81ED-4DB2-BD59-A6C34878D82A}">
                    <a16:rowId xmlns:a16="http://schemas.microsoft.com/office/drawing/2014/main" val="3052722583"/>
                  </a:ext>
                </a:extLst>
              </a:tr>
              <a:tr h="542983">
                <a:tc>
                  <a:txBody>
                    <a:bodyPr/>
                    <a:lstStyle/>
                    <a:p>
                      <a:r>
                        <a:rPr lang="en-GB" sz="2400">
                          <a:effectLst/>
                          <a:latin typeface="Calibri"/>
                          <a:ea typeface="Calibri" panose="020F0502020204030204" pitchFamily="34" charset="0"/>
                        </a:rPr>
                        <a:t>Operating Model</a:t>
                      </a:r>
                    </a:p>
                  </a:txBody>
                  <a:tcPr marL="68580" marR="68580" marT="0" marB="0" anchor="ctr"/>
                </a:tc>
                <a:tc>
                  <a:txBody>
                    <a:bodyPr/>
                    <a:lstStyle/>
                    <a:p>
                      <a:pPr algn="ctr"/>
                      <a:endParaRPr lang="en-GB" sz="2400">
                        <a:effectLst/>
                        <a:latin typeface="Calibri"/>
                        <a:ea typeface="Calibri" panose="020F0502020204030204" pitchFamily="34" charset="0"/>
                      </a:endParaRPr>
                    </a:p>
                  </a:txBody>
                  <a:tcPr marL="68580" marR="68580" marT="0" marB="0" anchor="ctr"/>
                </a:tc>
                <a:extLst>
                  <a:ext uri="{0D108BD9-81ED-4DB2-BD59-A6C34878D82A}">
                    <a16:rowId xmlns:a16="http://schemas.microsoft.com/office/drawing/2014/main" val="2061674806"/>
                  </a:ext>
                </a:extLst>
              </a:tr>
              <a:tr h="542983">
                <a:tc>
                  <a:txBody>
                    <a:bodyPr/>
                    <a:lstStyle/>
                    <a:p>
                      <a:r>
                        <a:rPr lang="en-GB" sz="2400">
                          <a:effectLst/>
                          <a:latin typeface="Calibri"/>
                          <a:ea typeface="Calibri" panose="020F0502020204030204" pitchFamily="34" charset="0"/>
                        </a:rPr>
                        <a:t>Data Readiness</a:t>
                      </a:r>
                    </a:p>
                  </a:txBody>
                  <a:tcPr marL="68580" marR="68580" marT="0" marB="0" anchor="ctr"/>
                </a:tc>
                <a:tc>
                  <a:txBody>
                    <a:bodyPr/>
                    <a:lstStyle/>
                    <a:p>
                      <a:pPr algn="ctr"/>
                      <a:endParaRPr lang="en-GB" sz="2400">
                        <a:effectLst/>
                        <a:latin typeface="Calibri"/>
                        <a:ea typeface="Calibri" panose="020F0502020204030204" pitchFamily="34" charset="0"/>
                      </a:endParaRPr>
                    </a:p>
                  </a:txBody>
                  <a:tcPr marL="68580" marR="68580" marT="0" marB="0" anchor="ctr"/>
                </a:tc>
                <a:extLst>
                  <a:ext uri="{0D108BD9-81ED-4DB2-BD59-A6C34878D82A}">
                    <a16:rowId xmlns:a16="http://schemas.microsoft.com/office/drawing/2014/main" val="1548046462"/>
                  </a:ext>
                </a:extLst>
              </a:tr>
              <a:tr h="542983">
                <a:tc>
                  <a:txBody>
                    <a:bodyPr/>
                    <a:lstStyle/>
                    <a:p>
                      <a:r>
                        <a:rPr lang="en-GB" sz="2400">
                          <a:effectLst/>
                          <a:latin typeface="Calibri"/>
                          <a:ea typeface="Calibri" panose="020F0502020204030204" pitchFamily="34" charset="0"/>
                        </a:rPr>
                        <a:t>Buying Channel Strategy</a:t>
                      </a:r>
                    </a:p>
                  </a:txBody>
                  <a:tcPr marL="68580" marR="68580" marT="0" marB="0" anchor="ctr"/>
                </a:tc>
                <a:tc>
                  <a:txBody>
                    <a:bodyPr/>
                    <a:lstStyle/>
                    <a:p>
                      <a:pPr algn="ctr"/>
                      <a:endParaRPr lang="en-GB" sz="2400">
                        <a:effectLst/>
                        <a:latin typeface="Calibri"/>
                        <a:ea typeface="Calibri" panose="020F0502020204030204" pitchFamily="34" charset="0"/>
                      </a:endParaRPr>
                    </a:p>
                  </a:txBody>
                  <a:tcPr marL="68580" marR="68580" marT="0" marB="0" anchor="ctr"/>
                </a:tc>
                <a:extLst>
                  <a:ext uri="{0D108BD9-81ED-4DB2-BD59-A6C34878D82A}">
                    <a16:rowId xmlns:a16="http://schemas.microsoft.com/office/drawing/2014/main" val="4097567556"/>
                  </a:ext>
                </a:extLst>
              </a:tr>
              <a:tr h="542983">
                <a:tc>
                  <a:txBody>
                    <a:bodyPr/>
                    <a:lstStyle/>
                    <a:p>
                      <a:r>
                        <a:rPr lang="en-GB" sz="2400">
                          <a:effectLst/>
                          <a:latin typeface="Calibri"/>
                          <a:ea typeface="Calibri" panose="020F0502020204030204" pitchFamily="34" charset="0"/>
                        </a:rPr>
                        <a:t>As-Is Process review</a:t>
                      </a:r>
                    </a:p>
                  </a:txBody>
                  <a:tcPr marL="68580" marR="68580" marT="0" marB="0" anchor="ctr"/>
                </a:tc>
                <a:tc>
                  <a:txBody>
                    <a:bodyPr/>
                    <a:lstStyle/>
                    <a:p>
                      <a:pPr algn="ctr"/>
                      <a:endParaRPr lang="en-GB" sz="2400">
                        <a:effectLst/>
                        <a:latin typeface="Calibri"/>
                        <a:ea typeface="Calibri" panose="020F0502020204030204" pitchFamily="34" charset="0"/>
                      </a:endParaRPr>
                    </a:p>
                  </a:txBody>
                  <a:tcPr marL="68580" marR="68580" marT="0" marB="0" anchor="ctr"/>
                </a:tc>
                <a:extLst>
                  <a:ext uri="{0D108BD9-81ED-4DB2-BD59-A6C34878D82A}">
                    <a16:rowId xmlns:a16="http://schemas.microsoft.com/office/drawing/2014/main" val="1350662103"/>
                  </a:ext>
                </a:extLst>
              </a:tr>
              <a:tr h="542983">
                <a:tc>
                  <a:txBody>
                    <a:bodyPr/>
                    <a:lstStyle/>
                    <a:p>
                      <a:r>
                        <a:rPr lang="en-GB" sz="2400">
                          <a:effectLst/>
                          <a:latin typeface="Calibri"/>
                          <a:ea typeface="Calibri" panose="020F0502020204030204" pitchFamily="34" charset="0"/>
                        </a:rPr>
                        <a:t>Implementation Roadmap &amp; Team</a:t>
                      </a:r>
                    </a:p>
                  </a:txBody>
                  <a:tcPr marL="68580" marR="68580" marT="0" marB="0" anchor="ctr"/>
                </a:tc>
                <a:tc>
                  <a:txBody>
                    <a:bodyPr/>
                    <a:lstStyle/>
                    <a:p>
                      <a:pPr algn="ctr"/>
                      <a:endParaRPr lang="en-GB" sz="2400">
                        <a:effectLst/>
                        <a:latin typeface="Calibri"/>
                        <a:ea typeface="Calibri" panose="020F0502020204030204" pitchFamily="34" charset="0"/>
                      </a:endParaRPr>
                    </a:p>
                  </a:txBody>
                  <a:tcPr marL="68580" marR="68580" marT="0" marB="0" anchor="ctr"/>
                </a:tc>
                <a:extLst>
                  <a:ext uri="{0D108BD9-81ED-4DB2-BD59-A6C34878D82A}">
                    <a16:rowId xmlns:a16="http://schemas.microsoft.com/office/drawing/2014/main" val="1866948804"/>
                  </a:ext>
                </a:extLst>
              </a:tr>
            </a:tbl>
          </a:graphicData>
        </a:graphic>
      </p:graphicFrame>
      <p:sp>
        <p:nvSpPr>
          <p:cNvPr id="5" name="Date Placeholder 4">
            <a:extLst>
              <a:ext uri="{FF2B5EF4-FFF2-40B4-BE49-F238E27FC236}">
                <a16:creationId xmlns:a16="http://schemas.microsoft.com/office/drawing/2014/main" id="{FCA69970-C8B2-4539-8B04-30D3D9314186}"/>
              </a:ext>
            </a:extLst>
          </p:cNvPr>
          <p:cNvSpPr>
            <a:spLocks noGrp="1"/>
          </p:cNvSpPr>
          <p:nvPr>
            <p:ph type="dt" sz="half" idx="22"/>
          </p:nvPr>
        </p:nvSpPr>
        <p:spPr/>
        <p:txBody>
          <a:bodyPr/>
          <a:lstStyle/>
          <a:p>
            <a:endParaRPr lang="en-GB"/>
          </a:p>
        </p:txBody>
      </p:sp>
      <p:sp>
        <p:nvSpPr>
          <p:cNvPr id="6" name="Footer Placeholder 5">
            <a:extLst>
              <a:ext uri="{FF2B5EF4-FFF2-40B4-BE49-F238E27FC236}">
                <a16:creationId xmlns:a16="http://schemas.microsoft.com/office/drawing/2014/main" id="{F4620624-79C1-4ED9-A553-7E3ABD2874F1}"/>
              </a:ext>
            </a:extLst>
          </p:cNvPr>
          <p:cNvSpPr>
            <a:spLocks noGrp="1"/>
          </p:cNvSpPr>
          <p:nvPr>
            <p:ph type="ftr" sz="quarter" idx="23"/>
          </p:nvPr>
        </p:nvSpPr>
        <p:spPr/>
        <p:txBody>
          <a:bodyPr/>
          <a:lstStyle/>
          <a:p>
            <a:endParaRPr lang="en-GB"/>
          </a:p>
        </p:txBody>
      </p:sp>
      <p:sp>
        <p:nvSpPr>
          <p:cNvPr id="7" name="Slide Number Placeholder 6">
            <a:extLst>
              <a:ext uri="{FF2B5EF4-FFF2-40B4-BE49-F238E27FC236}">
                <a16:creationId xmlns:a16="http://schemas.microsoft.com/office/drawing/2014/main" id="{6935C598-3E5F-4EA1-B218-BF1FA12BF9A0}"/>
              </a:ext>
            </a:extLst>
          </p:cNvPr>
          <p:cNvSpPr>
            <a:spLocks noGrp="1"/>
          </p:cNvSpPr>
          <p:nvPr>
            <p:ph type="sldNum" sz="quarter" idx="24"/>
          </p:nvPr>
        </p:nvSpPr>
        <p:spPr/>
        <p:txBody>
          <a:bodyPr/>
          <a:lstStyle/>
          <a:p>
            <a:fld id="{10292E62-ABCD-4E1A-9CD4-1F4D24B7AC52}" type="slidenum">
              <a:rPr lang="en-GB" smtClean="0"/>
              <a:pPr/>
              <a:t>2</a:t>
            </a:fld>
            <a:endParaRPr lang="en-GB"/>
          </a:p>
        </p:txBody>
      </p:sp>
    </p:spTree>
    <p:extLst>
      <p:ext uri="{BB962C8B-B14F-4D97-AF65-F5344CB8AC3E}">
        <p14:creationId xmlns:p14="http://schemas.microsoft.com/office/powerpoint/2010/main" val="4133019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gular Pentagon 46">
            <a:extLst>
              <a:ext uri="{FF2B5EF4-FFF2-40B4-BE49-F238E27FC236}">
                <a16:creationId xmlns:a16="http://schemas.microsoft.com/office/drawing/2014/main" id="{35A94C57-23C9-6C4D-91B5-196E42BC8F1A}"/>
              </a:ext>
            </a:extLst>
          </p:cNvPr>
          <p:cNvSpPr/>
          <p:nvPr/>
        </p:nvSpPr>
        <p:spPr>
          <a:xfrm rot="10800000">
            <a:off x="723306" y="1512138"/>
            <a:ext cx="5055450" cy="4814714"/>
          </a:xfrm>
          <a:prstGeom prst="pentagon">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32">
            <a:extLst>
              <a:ext uri="{FF2B5EF4-FFF2-40B4-BE49-F238E27FC236}">
                <a16:creationId xmlns:a16="http://schemas.microsoft.com/office/drawing/2014/main" id="{1B3BBDE9-BC67-154C-AE67-A0F0C08E38B8}"/>
              </a:ext>
            </a:extLst>
          </p:cNvPr>
          <p:cNvSpPr>
            <a:spLocks noGrp="1"/>
          </p:cNvSpPr>
          <p:nvPr>
            <p:ph type="title"/>
          </p:nvPr>
        </p:nvSpPr>
        <p:spPr>
          <a:xfrm>
            <a:off x="2004164" y="759600"/>
            <a:ext cx="7863436" cy="457200"/>
          </a:xfrm>
        </p:spPr>
        <p:txBody>
          <a:bodyPr/>
          <a:lstStyle/>
          <a:p>
            <a:r>
              <a:rPr lang="en-GB"/>
              <a:t>Setting up the project for success</a:t>
            </a:r>
            <a:endParaRPr lang="en-US"/>
          </a:p>
        </p:txBody>
      </p:sp>
      <p:sp>
        <p:nvSpPr>
          <p:cNvPr id="37" name="Regular Pentagon 36">
            <a:extLst>
              <a:ext uri="{FF2B5EF4-FFF2-40B4-BE49-F238E27FC236}">
                <a16:creationId xmlns:a16="http://schemas.microsoft.com/office/drawing/2014/main" id="{2348DC82-8485-F94B-987B-5EF99506645F}"/>
              </a:ext>
            </a:extLst>
          </p:cNvPr>
          <p:cNvSpPr/>
          <p:nvPr/>
        </p:nvSpPr>
        <p:spPr>
          <a:xfrm rot="2116682">
            <a:off x="1454441" y="1428160"/>
            <a:ext cx="1846017" cy="1758112"/>
          </a:xfrm>
          <a:prstGeom prst="pentag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gular Pentagon 37">
            <a:extLst>
              <a:ext uri="{FF2B5EF4-FFF2-40B4-BE49-F238E27FC236}">
                <a16:creationId xmlns:a16="http://schemas.microsoft.com/office/drawing/2014/main" id="{E368C350-013A-A749-A5B3-3BAD0905D242}"/>
              </a:ext>
            </a:extLst>
          </p:cNvPr>
          <p:cNvSpPr/>
          <p:nvPr/>
        </p:nvSpPr>
        <p:spPr>
          <a:xfrm rot="19442715">
            <a:off x="776232" y="3193551"/>
            <a:ext cx="1846017" cy="1758112"/>
          </a:xfrm>
          <a:prstGeom prst="pentag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gular Pentagon 38">
            <a:extLst>
              <a:ext uri="{FF2B5EF4-FFF2-40B4-BE49-F238E27FC236}">
                <a16:creationId xmlns:a16="http://schemas.microsoft.com/office/drawing/2014/main" id="{4DEEC050-7CE9-9645-AA24-3E7FC708FB2B}"/>
              </a:ext>
            </a:extLst>
          </p:cNvPr>
          <p:cNvSpPr/>
          <p:nvPr/>
        </p:nvSpPr>
        <p:spPr>
          <a:xfrm rot="10800000">
            <a:off x="3246338" y="1584056"/>
            <a:ext cx="1846017" cy="1758112"/>
          </a:xfrm>
          <a:prstGeom prst="pentag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gular Pentagon 39">
            <a:extLst>
              <a:ext uri="{FF2B5EF4-FFF2-40B4-BE49-F238E27FC236}">
                <a16:creationId xmlns:a16="http://schemas.microsoft.com/office/drawing/2014/main" id="{6F84F65A-8DE3-1F40-827A-6B7232A270A1}"/>
              </a:ext>
            </a:extLst>
          </p:cNvPr>
          <p:cNvSpPr/>
          <p:nvPr/>
        </p:nvSpPr>
        <p:spPr>
          <a:xfrm rot="6470831">
            <a:off x="3922723" y="3278521"/>
            <a:ext cx="1846017" cy="1758112"/>
          </a:xfrm>
          <a:prstGeom prst="pentag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gular Pentagon 40">
            <a:extLst>
              <a:ext uri="{FF2B5EF4-FFF2-40B4-BE49-F238E27FC236}">
                <a16:creationId xmlns:a16="http://schemas.microsoft.com/office/drawing/2014/main" id="{9446F350-7002-AF4A-81DD-2ACBDE8FB34C}"/>
              </a:ext>
            </a:extLst>
          </p:cNvPr>
          <p:cNvSpPr/>
          <p:nvPr/>
        </p:nvSpPr>
        <p:spPr>
          <a:xfrm rot="10800000">
            <a:off x="2323329" y="4447071"/>
            <a:ext cx="1846017" cy="1758112"/>
          </a:xfrm>
          <a:prstGeom prst="pentagon">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5E4C5AA-2C37-6A42-AB24-20D1AC02CA06}"/>
              </a:ext>
            </a:extLst>
          </p:cNvPr>
          <p:cNvSpPr txBox="1"/>
          <p:nvPr/>
        </p:nvSpPr>
        <p:spPr>
          <a:xfrm>
            <a:off x="1602343" y="2038768"/>
            <a:ext cx="1499983" cy="6460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Calibri" panose="020F0502020204030204"/>
                <a:ea typeface="+mn-ea"/>
                <a:cs typeface="+mn-cs"/>
              </a:rPr>
              <a:t>Buying Channels</a:t>
            </a:r>
          </a:p>
        </p:txBody>
      </p:sp>
      <p:sp>
        <p:nvSpPr>
          <p:cNvPr id="43" name="TextBox 42">
            <a:extLst>
              <a:ext uri="{FF2B5EF4-FFF2-40B4-BE49-F238E27FC236}">
                <a16:creationId xmlns:a16="http://schemas.microsoft.com/office/drawing/2014/main" id="{31105518-5897-CC4D-A494-1DA1E7BA03B6}"/>
              </a:ext>
            </a:extLst>
          </p:cNvPr>
          <p:cNvSpPr txBox="1"/>
          <p:nvPr/>
        </p:nvSpPr>
        <p:spPr>
          <a:xfrm>
            <a:off x="3419354" y="1975128"/>
            <a:ext cx="1499983" cy="6460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Calibri" panose="020F0502020204030204"/>
                <a:ea typeface="+mn-ea"/>
                <a:cs typeface="+mn-cs"/>
              </a:rPr>
              <a:t>Master Data Readiness</a:t>
            </a:r>
          </a:p>
        </p:txBody>
      </p:sp>
      <p:sp>
        <p:nvSpPr>
          <p:cNvPr id="44" name="TextBox 43">
            <a:extLst>
              <a:ext uri="{FF2B5EF4-FFF2-40B4-BE49-F238E27FC236}">
                <a16:creationId xmlns:a16="http://schemas.microsoft.com/office/drawing/2014/main" id="{AA89DDF6-E68B-F348-B641-A1C9FD53D53F}"/>
              </a:ext>
            </a:extLst>
          </p:cNvPr>
          <p:cNvSpPr txBox="1"/>
          <p:nvPr/>
        </p:nvSpPr>
        <p:spPr>
          <a:xfrm>
            <a:off x="4026502" y="3850528"/>
            <a:ext cx="1499983" cy="6460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err="1">
                <a:ln>
                  <a:noFill/>
                </a:ln>
                <a:solidFill>
                  <a:prstClr val="white"/>
                </a:solidFill>
                <a:effectLst/>
                <a:uLnTx/>
                <a:uFillTx/>
                <a:latin typeface="Calibri" panose="020F0502020204030204"/>
                <a:ea typeface="+mn-ea"/>
                <a:cs typeface="+mn-cs"/>
              </a:rPr>
              <a:t>Organisation</a:t>
            </a:r>
            <a:r>
              <a:rPr kumimoji="0" lang="en-US" sz="1799" b="0" i="0" u="none" strike="noStrike" kern="1200" cap="none" spc="0" normalizeH="0" baseline="0" noProof="0">
                <a:ln>
                  <a:noFill/>
                </a:ln>
                <a:solidFill>
                  <a:prstClr val="white"/>
                </a:solidFill>
                <a:effectLst/>
                <a:uLnTx/>
                <a:uFillTx/>
                <a:latin typeface="Calibri" panose="020F0502020204030204"/>
                <a:ea typeface="+mn-ea"/>
                <a:cs typeface="+mn-cs"/>
              </a:rPr>
              <a:t> Readiness</a:t>
            </a:r>
          </a:p>
        </p:txBody>
      </p:sp>
      <p:sp>
        <p:nvSpPr>
          <p:cNvPr id="45" name="TextBox 44">
            <a:extLst>
              <a:ext uri="{FF2B5EF4-FFF2-40B4-BE49-F238E27FC236}">
                <a16:creationId xmlns:a16="http://schemas.microsoft.com/office/drawing/2014/main" id="{3309CD57-EBBD-7146-9D6B-7DF60C652B1C}"/>
              </a:ext>
            </a:extLst>
          </p:cNvPr>
          <p:cNvSpPr txBox="1"/>
          <p:nvPr/>
        </p:nvSpPr>
        <p:spPr>
          <a:xfrm>
            <a:off x="969796" y="3744285"/>
            <a:ext cx="1499983" cy="646074"/>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Calibri" panose="020F0502020204030204"/>
                <a:ea typeface="+mn-ea"/>
                <a:cs typeface="+mn-cs"/>
              </a:rPr>
              <a:t>Change Readiness</a:t>
            </a:r>
          </a:p>
        </p:txBody>
      </p:sp>
      <p:sp>
        <p:nvSpPr>
          <p:cNvPr id="46" name="TextBox 45">
            <a:extLst>
              <a:ext uri="{FF2B5EF4-FFF2-40B4-BE49-F238E27FC236}">
                <a16:creationId xmlns:a16="http://schemas.microsoft.com/office/drawing/2014/main" id="{92E7922A-03B8-8142-AEF4-E7DF1F6BCD08}"/>
              </a:ext>
            </a:extLst>
          </p:cNvPr>
          <p:cNvSpPr txBox="1"/>
          <p:nvPr/>
        </p:nvSpPr>
        <p:spPr>
          <a:xfrm>
            <a:off x="2496345" y="4939360"/>
            <a:ext cx="1499983" cy="646313"/>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Calibri" panose="020F0502020204030204"/>
                <a:ea typeface="+mn-ea"/>
                <a:cs typeface="+mn-cs"/>
              </a:rPr>
              <a:t>Content Management</a:t>
            </a:r>
          </a:p>
        </p:txBody>
      </p:sp>
      <p:sp>
        <p:nvSpPr>
          <p:cNvPr id="48" name="Rectangle 47">
            <a:extLst>
              <a:ext uri="{FF2B5EF4-FFF2-40B4-BE49-F238E27FC236}">
                <a16:creationId xmlns:a16="http://schemas.microsoft.com/office/drawing/2014/main" id="{3A0664BF-569C-6446-BCC6-2CBA32539537}"/>
              </a:ext>
            </a:extLst>
          </p:cNvPr>
          <p:cNvSpPr/>
          <p:nvPr/>
        </p:nvSpPr>
        <p:spPr>
          <a:xfrm>
            <a:off x="6026762" y="1526180"/>
            <a:ext cx="4837284" cy="4621130"/>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Pentagon 48">
            <a:extLst>
              <a:ext uri="{FF2B5EF4-FFF2-40B4-BE49-F238E27FC236}">
                <a16:creationId xmlns:a16="http://schemas.microsoft.com/office/drawing/2014/main" id="{1176209B-1D7A-AD49-AF25-D311AA7A7AB9}"/>
              </a:ext>
            </a:extLst>
          </p:cNvPr>
          <p:cNvSpPr/>
          <p:nvPr/>
        </p:nvSpPr>
        <p:spPr>
          <a:xfrm>
            <a:off x="6026762" y="1824968"/>
            <a:ext cx="1656136" cy="576047"/>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68">
            <a:extLst>
              <a:ext uri="{FF2B5EF4-FFF2-40B4-BE49-F238E27FC236}">
                <a16:creationId xmlns:a16="http://schemas.microsoft.com/office/drawing/2014/main" id="{7A9DDE6E-0638-C747-9695-36C641CD03DC}"/>
              </a:ext>
            </a:extLst>
          </p:cNvPr>
          <p:cNvSpPr>
            <a:spLocks noChangeAspect="1" noChangeArrowheads="1"/>
          </p:cNvSpPr>
          <p:nvPr>
            <p:custDataLst>
              <p:tags r:id="rId1"/>
            </p:custDataLst>
          </p:nvPr>
        </p:nvSpPr>
        <p:spPr bwMode="gray">
          <a:xfrm>
            <a:off x="5882752" y="1642685"/>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51" name="Pentagon 50">
            <a:extLst>
              <a:ext uri="{FF2B5EF4-FFF2-40B4-BE49-F238E27FC236}">
                <a16:creationId xmlns:a16="http://schemas.microsoft.com/office/drawing/2014/main" id="{A68D76D9-8D44-E04D-A0F7-ADB3CE981EED}"/>
              </a:ext>
            </a:extLst>
          </p:cNvPr>
          <p:cNvSpPr/>
          <p:nvPr/>
        </p:nvSpPr>
        <p:spPr>
          <a:xfrm>
            <a:off x="6026762" y="2664042"/>
            <a:ext cx="1656136" cy="576047"/>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69">
            <a:extLst>
              <a:ext uri="{FF2B5EF4-FFF2-40B4-BE49-F238E27FC236}">
                <a16:creationId xmlns:a16="http://schemas.microsoft.com/office/drawing/2014/main" id="{AA9DC31A-F55A-F24D-BAE9-BF550946161D}"/>
              </a:ext>
            </a:extLst>
          </p:cNvPr>
          <p:cNvSpPr>
            <a:spLocks noChangeAspect="1" noChangeArrowheads="1"/>
          </p:cNvSpPr>
          <p:nvPr>
            <p:custDataLst>
              <p:tags r:id="rId2"/>
            </p:custDataLst>
          </p:nvPr>
        </p:nvSpPr>
        <p:spPr bwMode="gray">
          <a:xfrm>
            <a:off x="5882752" y="2520031"/>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
        <p:nvSpPr>
          <p:cNvPr id="53" name="Rectangle 64">
            <a:extLst>
              <a:ext uri="{FF2B5EF4-FFF2-40B4-BE49-F238E27FC236}">
                <a16:creationId xmlns:a16="http://schemas.microsoft.com/office/drawing/2014/main" id="{909BC60C-810F-E743-A7BE-BAD42796DE8D}"/>
              </a:ext>
            </a:extLst>
          </p:cNvPr>
          <p:cNvSpPr>
            <a:spLocks noChangeAspect="1" noChangeArrowheads="1"/>
          </p:cNvSpPr>
          <p:nvPr>
            <p:custDataLst>
              <p:tags r:id="rId3"/>
            </p:custDataLst>
          </p:nvPr>
        </p:nvSpPr>
        <p:spPr bwMode="gray">
          <a:xfrm>
            <a:off x="6186525" y="2764030"/>
            <a:ext cx="1399642" cy="369332"/>
          </a:xfrm>
          <a:prstGeom prst="rect">
            <a:avLst/>
          </a:prstGeom>
          <a:noFill/>
          <a:ln w="9525">
            <a:noFill/>
            <a:miter lim="800000"/>
            <a:headEnd/>
            <a:tailEnd/>
          </a:ln>
        </p:spPr>
        <p:txBody>
          <a:bodyPr wrap="square" lIns="0" tIns="0" rIns="0" bIns="0">
            <a:spAutoFit/>
          </a:bodyPr>
          <a:lstStyle/>
          <a:p>
            <a:pPr marL="0" marR="0" lvl="0" indent="0" algn="l" defTabSz="787321"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Master Data Readiness</a:t>
            </a:r>
          </a:p>
        </p:txBody>
      </p:sp>
      <p:sp>
        <p:nvSpPr>
          <p:cNvPr id="54" name="Pentagon 53">
            <a:extLst>
              <a:ext uri="{FF2B5EF4-FFF2-40B4-BE49-F238E27FC236}">
                <a16:creationId xmlns:a16="http://schemas.microsoft.com/office/drawing/2014/main" id="{DCF206AF-27E9-AF40-8631-109DFBA564D2}"/>
              </a:ext>
            </a:extLst>
          </p:cNvPr>
          <p:cNvSpPr/>
          <p:nvPr/>
        </p:nvSpPr>
        <p:spPr>
          <a:xfrm>
            <a:off x="6026762" y="3539944"/>
            <a:ext cx="1656136" cy="576047"/>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70">
            <a:extLst>
              <a:ext uri="{FF2B5EF4-FFF2-40B4-BE49-F238E27FC236}">
                <a16:creationId xmlns:a16="http://schemas.microsoft.com/office/drawing/2014/main" id="{01115A48-901F-DA4E-84ED-F201C0D94592}"/>
              </a:ext>
            </a:extLst>
          </p:cNvPr>
          <p:cNvSpPr>
            <a:spLocks noChangeAspect="1" noChangeArrowheads="1"/>
          </p:cNvSpPr>
          <p:nvPr>
            <p:custDataLst>
              <p:tags r:id="rId4"/>
            </p:custDataLst>
          </p:nvPr>
        </p:nvSpPr>
        <p:spPr bwMode="gray">
          <a:xfrm>
            <a:off x="5882752" y="3395933"/>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3</a:t>
            </a:r>
          </a:p>
        </p:txBody>
      </p:sp>
      <p:sp>
        <p:nvSpPr>
          <p:cNvPr id="56" name="Pentagon 55">
            <a:extLst>
              <a:ext uri="{FF2B5EF4-FFF2-40B4-BE49-F238E27FC236}">
                <a16:creationId xmlns:a16="http://schemas.microsoft.com/office/drawing/2014/main" id="{00899F2B-8254-004D-9401-56321349B985}"/>
              </a:ext>
            </a:extLst>
          </p:cNvPr>
          <p:cNvSpPr/>
          <p:nvPr/>
        </p:nvSpPr>
        <p:spPr>
          <a:xfrm>
            <a:off x="6018024" y="4452963"/>
            <a:ext cx="1656136" cy="576047"/>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71">
            <a:extLst>
              <a:ext uri="{FF2B5EF4-FFF2-40B4-BE49-F238E27FC236}">
                <a16:creationId xmlns:a16="http://schemas.microsoft.com/office/drawing/2014/main" id="{983812FA-01A9-CB45-BE64-83FE9CA68121}"/>
              </a:ext>
            </a:extLst>
          </p:cNvPr>
          <p:cNvSpPr>
            <a:spLocks noChangeAspect="1" noChangeArrowheads="1"/>
          </p:cNvSpPr>
          <p:nvPr>
            <p:custDataLst>
              <p:tags r:id="rId5"/>
            </p:custDataLst>
          </p:nvPr>
        </p:nvSpPr>
        <p:spPr bwMode="gray">
          <a:xfrm>
            <a:off x="5874013" y="4303546"/>
            <a:ext cx="327016" cy="328603"/>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
        <p:nvSpPr>
          <p:cNvPr id="58" name="Rectangle 66">
            <a:extLst>
              <a:ext uri="{FF2B5EF4-FFF2-40B4-BE49-F238E27FC236}">
                <a16:creationId xmlns:a16="http://schemas.microsoft.com/office/drawing/2014/main" id="{B56EEBBF-BE78-474F-9374-D23A068DE082}"/>
              </a:ext>
            </a:extLst>
          </p:cNvPr>
          <p:cNvSpPr>
            <a:spLocks noChangeAspect="1" noChangeArrowheads="1"/>
          </p:cNvSpPr>
          <p:nvPr>
            <p:custDataLst>
              <p:tags r:id="rId6"/>
            </p:custDataLst>
          </p:nvPr>
        </p:nvSpPr>
        <p:spPr bwMode="gray">
          <a:xfrm>
            <a:off x="6219674" y="1970161"/>
            <a:ext cx="1252835" cy="430854"/>
          </a:xfrm>
          <a:prstGeom prst="rect">
            <a:avLst/>
          </a:prstGeom>
          <a:noFill/>
          <a:ln w="9525">
            <a:noFill/>
            <a:miter lim="800000"/>
            <a:headEnd/>
            <a:tailEnd/>
          </a:ln>
        </p:spPr>
        <p:txBody>
          <a:bodyPr lIns="0" tIns="0" rIns="0" bIns="0"/>
          <a:lstStyle/>
          <a:p>
            <a:pPr marL="0" marR="0" lvl="0" indent="0" algn="l" defTabSz="787321"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a:t>
            </a:r>
          </a:p>
        </p:txBody>
      </p:sp>
      <p:sp>
        <p:nvSpPr>
          <p:cNvPr id="59" name="Pentagon 58">
            <a:extLst>
              <a:ext uri="{FF2B5EF4-FFF2-40B4-BE49-F238E27FC236}">
                <a16:creationId xmlns:a16="http://schemas.microsoft.com/office/drawing/2014/main" id="{C81D3195-C1C8-0742-9B6F-E42B4464EE7F}"/>
              </a:ext>
            </a:extLst>
          </p:cNvPr>
          <p:cNvSpPr/>
          <p:nvPr/>
        </p:nvSpPr>
        <p:spPr>
          <a:xfrm>
            <a:off x="6018024" y="5372825"/>
            <a:ext cx="1656136" cy="576047"/>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72">
            <a:extLst>
              <a:ext uri="{FF2B5EF4-FFF2-40B4-BE49-F238E27FC236}">
                <a16:creationId xmlns:a16="http://schemas.microsoft.com/office/drawing/2014/main" id="{FF3509C4-3559-9C4B-9107-73CCB86C85E7}"/>
              </a:ext>
            </a:extLst>
          </p:cNvPr>
          <p:cNvSpPr>
            <a:spLocks noChangeAspect="1" noChangeArrowheads="1"/>
          </p:cNvSpPr>
          <p:nvPr>
            <p:custDataLst>
              <p:tags r:id="rId7"/>
            </p:custDataLst>
          </p:nvPr>
        </p:nvSpPr>
        <p:spPr bwMode="gray">
          <a:xfrm>
            <a:off x="5874013" y="5228815"/>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5</a:t>
            </a:r>
          </a:p>
        </p:txBody>
      </p:sp>
      <p:sp>
        <p:nvSpPr>
          <p:cNvPr id="61" name="Rectangle 67">
            <a:extLst>
              <a:ext uri="{FF2B5EF4-FFF2-40B4-BE49-F238E27FC236}">
                <a16:creationId xmlns:a16="http://schemas.microsoft.com/office/drawing/2014/main" id="{37FF71E3-CDAC-EB4F-899E-68E8FBD9B898}"/>
              </a:ext>
            </a:extLst>
          </p:cNvPr>
          <p:cNvSpPr>
            <a:spLocks noChangeAspect="1" noChangeArrowheads="1"/>
          </p:cNvSpPr>
          <p:nvPr>
            <p:custDataLst>
              <p:tags r:id="rId8"/>
            </p:custDataLst>
          </p:nvPr>
        </p:nvSpPr>
        <p:spPr bwMode="gray">
          <a:xfrm>
            <a:off x="6211384" y="4564182"/>
            <a:ext cx="1291341" cy="369321"/>
          </a:xfrm>
          <a:prstGeom prst="rect">
            <a:avLst/>
          </a:prstGeom>
          <a:noFill/>
          <a:ln w="9525">
            <a:noFill/>
            <a:miter lim="800000"/>
            <a:headEnd/>
            <a:tailEnd/>
          </a:ln>
        </p:spPr>
        <p:txBody>
          <a:bodyPr wrap="square" lIns="0" tIns="0" rIns="0" bIns="0">
            <a:spAutoFit/>
          </a:bodyPr>
          <a:lstStyle/>
          <a:p>
            <a:pPr marL="0" marR="0" lvl="0" indent="0" algn="l" defTabSz="787321"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Content Management</a:t>
            </a:r>
          </a:p>
        </p:txBody>
      </p:sp>
      <p:sp>
        <p:nvSpPr>
          <p:cNvPr id="65" name="TextBox 64">
            <a:extLst>
              <a:ext uri="{FF2B5EF4-FFF2-40B4-BE49-F238E27FC236}">
                <a16:creationId xmlns:a16="http://schemas.microsoft.com/office/drawing/2014/main" id="{339B3A40-DF89-0E46-9EC7-C3AA57D12E53}"/>
              </a:ext>
            </a:extLst>
          </p:cNvPr>
          <p:cNvSpPr txBox="1"/>
          <p:nvPr/>
        </p:nvSpPr>
        <p:spPr>
          <a:xfrm>
            <a:off x="7805583" y="2535209"/>
            <a:ext cx="2964718" cy="692477"/>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Cleansed master data is foundational to a successful P2P implementation. During the early phases of the project, an effort needs to be undertaken to assess all P2P master data objects such as vendors, approvals, content, contracts, policies and cleanse where required. </a:t>
            </a:r>
          </a:p>
        </p:txBody>
      </p:sp>
      <p:sp>
        <p:nvSpPr>
          <p:cNvPr id="66" name="TextBox 65">
            <a:extLst>
              <a:ext uri="{FF2B5EF4-FFF2-40B4-BE49-F238E27FC236}">
                <a16:creationId xmlns:a16="http://schemas.microsoft.com/office/drawing/2014/main" id="{EE7C51C7-1BBF-824A-940B-B54972CFC8AB}"/>
              </a:ext>
            </a:extLst>
          </p:cNvPr>
          <p:cNvSpPr txBox="1"/>
          <p:nvPr/>
        </p:nvSpPr>
        <p:spPr>
          <a:xfrm>
            <a:off x="7787139" y="5473001"/>
            <a:ext cx="2907559" cy="276999"/>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Ensuring that the Change Management strategy is defined and ready to execute, with all stakeholders engaged and ready.</a:t>
            </a:r>
            <a:endParaRPr kumimoji="0" lang="en-GB" sz="7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85C3C97C-2BC0-FE4A-8113-96B60D1F659B}"/>
              </a:ext>
            </a:extLst>
          </p:cNvPr>
          <p:cNvSpPr txBox="1"/>
          <p:nvPr/>
        </p:nvSpPr>
        <p:spPr>
          <a:xfrm>
            <a:off x="7804797" y="3545991"/>
            <a:ext cx="2966289" cy="415498"/>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Ensuring that the </a:t>
            </a:r>
            <a:r>
              <a:rPr lang="en-GB" sz="900">
                <a:solidFill>
                  <a:schemeClr val="accent3">
                    <a:lumMod val="10000"/>
                  </a:schemeClr>
                </a:solidFill>
                <a:latin typeface="Calibri" panose="020F0502020204030204"/>
              </a:rPr>
              <a:t>to-be</a:t>
            </a:r>
            <a:r>
              <a:rPr kumimoji="0" lang="en-GB"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 organisation and personas are clearly understood, and to formalise and build a change, adoption and learning strategy.</a:t>
            </a:r>
          </a:p>
        </p:txBody>
      </p:sp>
      <p:sp>
        <p:nvSpPr>
          <p:cNvPr id="68" name="TextBox 67">
            <a:extLst>
              <a:ext uri="{FF2B5EF4-FFF2-40B4-BE49-F238E27FC236}">
                <a16:creationId xmlns:a16="http://schemas.microsoft.com/office/drawing/2014/main" id="{B1BB7131-869A-7349-B868-B5E9538AB486}"/>
              </a:ext>
            </a:extLst>
          </p:cNvPr>
          <p:cNvSpPr txBox="1"/>
          <p:nvPr/>
        </p:nvSpPr>
        <p:spPr>
          <a:xfrm>
            <a:off x="7787139" y="1945408"/>
            <a:ext cx="2892712" cy="276999"/>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Complete Buying Channels mapping exercise to define Velux ways to buy &amp; pay across all </a:t>
            </a:r>
            <a:r>
              <a:rPr kumimoji="0" lang="en-AU" sz="900" b="0" i="0" u="none" strike="noStrike" kern="1200" cap="none" spc="0" normalizeH="0" baseline="0" noProof="0" err="1">
                <a:ln>
                  <a:noFill/>
                </a:ln>
                <a:solidFill>
                  <a:schemeClr val="accent3">
                    <a:lumMod val="10000"/>
                  </a:schemeClr>
                </a:solidFill>
                <a:effectLst/>
                <a:uLnTx/>
                <a:uFillTx/>
                <a:latin typeface="Calibri" panose="020F0502020204030204"/>
                <a:ea typeface="+mn-ea"/>
                <a:cs typeface="+mn-cs"/>
              </a:rPr>
              <a:t>Indrect</a:t>
            </a:r>
            <a:r>
              <a:rPr kumimoji="0" lang="en-AU"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 categories</a:t>
            </a:r>
            <a:endParaRPr kumimoji="0" lang="en-GB"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endParaRPr>
          </a:p>
        </p:txBody>
      </p:sp>
      <p:sp>
        <p:nvSpPr>
          <p:cNvPr id="71" name="Rectangle 63">
            <a:extLst>
              <a:ext uri="{FF2B5EF4-FFF2-40B4-BE49-F238E27FC236}">
                <a16:creationId xmlns:a16="http://schemas.microsoft.com/office/drawing/2014/main" id="{C774833E-5691-7641-A277-B5B41420CB60}"/>
              </a:ext>
            </a:extLst>
          </p:cNvPr>
          <p:cNvSpPr>
            <a:spLocks noChangeAspect="1" noChangeArrowheads="1"/>
          </p:cNvSpPr>
          <p:nvPr>
            <p:custDataLst>
              <p:tags r:id="rId9"/>
            </p:custDataLst>
          </p:nvPr>
        </p:nvSpPr>
        <p:spPr bwMode="gray">
          <a:xfrm>
            <a:off x="6231938" y="5474519"/>
            <a:ext cx="1338227" cy="369332"/>
          </a:xfrm>
          <a:prstGeom prst="rect">
            <a:avLst/>
          </a:prstGeom>
          <a:noFill/>
          <a:ln w="9525">
            <a:noFill/>
            <a:miter lim="800000"/>
            <a:headEnd/>
            <a:tailEnd/>
          </a:ln>
        </p:spPr>
        <p:txBody>
          <a:bodyPr wrap="square" lIns="0" tIns="0" rIns="0" bIns="0">
            <a:spAutoFit/>
          </a:bodyPr>
          <a:lstStyle/>
          <a:p>
            <a:pPr marL="0" marR="0" lvl="0" indent="0" algn="l" defTabSz="787321"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Change Readiness</a:t>
            </a:r>
          </a:p>
        </p:txBody>
      </p:sp>
      <p:sp>
        <p:nvSpPr>
          <p:cNvPr id="72" name="TextBox 71">
            <a:extLst>
              <a:ext uri="{FF2B5EF4-FFF2-40B4-BE49-F238E27FC236}">
                <a16:creationId xmlns:a16="http://schemas.microsoft.com/office/drawing/2014/main" id="{E28FD565-E027-C247-B0EF-81539D279DA1}"/>
              </a:ext>
            </a:extLst>
          </p:cNvPr>
          <p:cNvSpPr txBox="1"/>
          <p:nvPr/>
        </p:nvSpPr>
        <p:spPr>
          <a:xfrm>
            <a:off x="7790906" y="4411841"/>
            <a:ext cx="2964717" cy="553982"/>
          </a:xfrm>
          <a:prstGeom prst="rect">
            <a:avLst/>
          </a:prstGeom>
          <a:noFill/>
        </p:spPr>
        <p:txBody>
          <a:bodyPr wrap="square" lIns="0" tIns="0" rIns="0" bIns="0"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rPr>
              <a:t>Clients typically need to make a design decision around the migration of existing content and ensuring there is a process in place to manage and maintain this content along with new content</a:t>
            </a:r>
            <a:endParaRPr kumimoji="0" lang="en-GB" sz="900" b="0" i="0" u="none" strike="noStrike" kern="1200" cap="none" spc="0" normalizeH="0" baseline="0" noProof="0">
              <a:ln>
                <a:noFill/>
              </a:ln>
              <a:solidFill>
                <a:schemeClr val="accent3">
                  <a:lumMod val="10000"/>
                </a:schemeClr>
              </a:solidFill>
              <a:effectLst/>
              <a:uLnTx/>
              <a:uFillTx/>
              <a:latin typeface="Calibri" panose="020F0502020204030204"/>
              <a:ea typeface="+mn-ea"/>
              <a:cs typeface="+mn-cs"/>
            </a:endParaRPr>
          </a:p>
        </p:txBody>
      </p:sp>
      <p:sp>
        <p:nvSpPr>
          <p:cNvPr id="73" name="Oval 68">
            <a:extLst>
              <a:ext uri="{FF2B5EF4-FFF2-40B4-BE49-F238E27FC236}">
                <a16:creationId xmlns:a16="http://schemas.microsoft.com/office/drawing/2014/main" id="{C5168DD0-88C4-CD41-844A-607215809808}"/>
              </a:ext>
            </a:extLst>
          </p:cNvPr>
          <p:cNvSpPr>
            <a:spLocks noChangeAspect="1" noChangeArrowheads="1"/>
          </p:cNvSpPr>
          <p:nvPr>
            <p:custDataLst>
              <p:tags r:id="rId10"/>
            </p:custDataLst>
          </p:nvPr>
        </p:nvSpPr>
        <p:spPr bwMode="gray">
          <a:xfrm>
            <a:off x="2169329" y="1577749"/>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74" name="Oval 69">
            <a:extLst>
              <a:ext uri="{FF2B5EF4-FFF2-40B4-BE49-F238E27FC236}">
                <a16:creationId xmlns:a16="http://schemas.microsoft.com/office/drawing/2014/main" id="{2AFC03E9-3016-604A-8458-FC53BA59DF8B}"/>
              </a:ext>
            </a:extLst>
          </p:cNvPr>
          <p:cNvSpPr>
            <a:spLocks noChangeAspect="1" noChangeArrowheads="1"/>
          </p:cNvSpPr>
          <p:nvPr>
            <p:custDataLst>
              <p:tags r:id="rId11"/>
            </p:custDataLst>
          </p:nvPr>
        </p:nvSpPr>
        <p:spPr bwMode="gray">
          <a:xfrm>
            <a:off x="3993602" y="1577656"/>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
        <p:nvSpPr>
          <p:cNvPr id="75" name="Oval 70">
            <a:extLst>
              <a:ext uri="{FF2B5EF4-FFF2-40B4-BE49-F238E27FC236}">
                <a16:creationId xmlns:a16="http://schemas.microsoft.com/office/drawing/2014/main" id="{BB57077F-5DCC-CE46-A6C9-E1B34DE17805}"/>
              </a:ext>
            </a:extLst>
          </p:cNvPr>
          <p:cNvSpPr>
            <a:spLocks noChangeAspect="1" noChangeArrowheads="1"/>
          </p:cNvSpPr>
          <p:nvPr>
            <p:custDataLst>
              <p:tags r:id="rId12"/>
            </p:custDataLst>
          </p:nvPr>
        </p:nvSpPr>
        <p:spPr bwMode="gray">
          <a:xfrm>
            <a:off x="4610646" y="3349701"/>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3</a:t>
            </a:r>
          </a:p>
        </p:txBody>
      </p:sp>
      <p:sp>
        <p:nvSpPr>
          <p:cNvPr id="76" name="Oval 72">
            <a:extLst>
              <a:ext uri="{FF2B5EF4-FFF2-40B4-BE49-F238E27FC236}">
                <a16:creationId xmlns:a16="http://schemas.microsoft.com/office/drawing/2014/main" id="{FB44778C-A045-5543-AA0A-F6DD44FDD249}"/>
              </a:ext>
            </a:extLst>
          </p:cNvPr>
          <p:cNvSpPr>
            <a:spLocks noChangeAspect="1" noChangeArrowheads="1"/>
          </p:cNvSpPr>
          <p:nvPr>
            <p:custDataLst>
              <p:tags r:id="rId13"/>
            </p:custDataLst>
          </p:nvPr>
        </p:nvSpPr>
        <p:spPr bwMode="gray">
          <a:xfrm>
            <a:off x="1556281" y="3381225"/>
            <a:ext cx="327016" cy="327016"/>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5</a:t>
            </a:r>
          </a:p>
        </p:txBody>
      </p:sp>
      <p:sp>
        <p:nvSpPr>
          <p:cNvPr id="77" name="Oval 71">
            <a:extLst>
              <a:ext uri="{FF2B5EF4-FFF2-40B4-BE49-F238E27FC236}">
                <a16:creationId xmlns:a16="http://schemas.microsoft.com/office/drawing/2014/main" id="{52948B33-3EFA-2C43-822C-182F8855151B}"/>
              </a:ext>
            </a:extLst>
          </p:cNvPr>
          <p:cNvSpPr>
            <a:spLocks noChangeAspect="1" noChangeArrowheads="1"/>
          </p:cNvSpPr>
          <p:nvPr>
            <p:custDataLst>
              <p:tags r:id="rId14"/>
            </p:custDataLst>
          </p:nvPr>
        </p:nvSpPr>
        <p:spPr bwMode="gray">
          <a:xfrm>
            <a:off x="3091141" y="4459550"/>
            <a:ext cx="327016" cy="328603"/>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2" tIns="45703" rIns="91402" bIns="45703"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799"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
        <p:nvSpPr>
          <p:cNvPr id="78" name="Rectangle 67">
            <a:extLst>
              <a:ext uri="{FF2B5EF4-FFF2-40B4-BE49-F238E27FC236}">
                <a16:creationId xmlns:a16="http://schemas.microsoft.com/office/drawing/2014/main" id="{6094B4B8-1AC7-604B-847A-BE526DEF0F1A}"/>
              </a:ext>
            </a:extLst>
          </p:cNvPr>
          <p:cNvSpPr>
            <a:spLocks noChangeAspect="1" noChangeArrowheads="1"/>
          </p:cNvSpPr>
          <p:nvPr>
            <p:custDataLst>
              <p:tags r:id="rId15"/>
            </p:custDataLst>
          </p:nvPr>
        </p:nvSpPr>
        <p:spPr bwMode="gray">
          <a:xfrm>
            <a:off x="6240675" y="3646475"/>
            <a:ext cx="1291341" cy="369332"/>
          </a:xfrm>
          <a:prstGeom prst="rect">
            <a:avLst/>
          </a:prstGeom>
          <a:noFill/>
          <a:ln w="9525">
            <a:noFill/>
            <a:miter lim="800000"/>
            <a:headEnd/>
            <a:tailEnd/>
          </a:ln>
        </p:spPr>
        <p:txBody>
          <a:bodyPr wrap="square" lIns="0" tIns="0" rIns="0" bIns="0">
            <a:spAutoFit/>
          </a:bodyPr>
          <a:lstStyle/>
          <a:p>
            <a:pPr marL="0" marR="0" lvl="0" indent="0" algn="l" defTabSz="787321"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Organisation Readiness</a:t>
            </a:r>
          </a:p>
        </p:txBody>
      </p:sp>
      <p:sp>
        <p:nvSpPr>
          <p:cNvPr id="62" name="Freeform 58">
            <a:extLst>
              <a:ext uri="{FF2B5EF4-FFF2-40B4-BE49-F238E27FC236}">
                <a16:creationId xmlns:a16="http://schemas.microsoft.com/office/drawing/2014/main" id="{EAB30BBB-CBF8-4DD1-A153-D67CF7664760}"/>
              </a:ext>
            </a:extLst>
          </p:cNvPr>
          <p:cNvSpPr>
            <a:spLocks noChangeAspect="1"/>
          </p:cNvSpPr>
          <p:nvPr>
            <p:custDataLst>
              <p:tags r:id="rId16"/>
            </p:custDataLst>
          </p:nvPr>
        </p:nvSpPr>
        <p:spPr bwMode="gray">
          <a:xfrm>
            <a:off x="131956" y="162996"/>
            <a:ext cx="1872208" cy="146157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schemeClr val="bg1"/>
              </a:solidFill>
              <a:effectLst/>
              <a:uLnTx/>
              <a:uFillTx/>
              <a:latin typeface="Univers 45 Light"/>
              <a:ea typeface="+mn-ea"/>
              <a:cs typeface="+mn-cs"/>
            </a:endParaRPr>
          </a:p>
        </p:txBody>
      </p:sp>
      <p:sp>
        <p:nvSpPr>
          <p:cNvPr id="63" name="Oval 71">
            <a:extLst>
              <a:ext uri="{FF2B5EF4-FFF2-40B4-BE49-F238E27FC236}">
                <a16:creationId xmlns:a16="http://schemas.microsoft.com/office/drawing/2014/main" id="{D1A8C408-BEEB-4533-8996-B805B1E763CA}"/>
              </a:ext>
            </a:extLst>
          </p:cNvPr>
          <p:cNvSpPr>
            <a:spLocks noChangeAspect="1" noChangeArrowheads="1"/>
          </p:cNvSpPr>
          <p:nvPr>
            <p:custDataLst>
              <p:tags r:id="rId17"/>
            </p:custDataLst>
          </p:nvPr>
        </p:nvSpPr>
        <p:spPr bwMode="gray">
          <a:xfrm>
            <a:off x="508479" y="70514"/>
            <a:ext cx="327025" cy="328613"/>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7</a:t>
            </a:r>
          </a:p>
        </p:txBody>
      </p:sp>
      <p:sp>
        <p:nvSpPr>
          <p:cNvPr id="64" name="Rectangle 74">
            <a:extLst>
              <a:ext uri="{FF2B5EF4-FFF2-40B4-BE49-F238E27FC236}">
                <a16:creationId xmlns:a16="http://schemas.microsoft.com/office/drawing/2014/main" id="{0531A69F-69D0-43A4-9B0F-A4F028D7E2CD}"/>
              </a:ext>
            </a:extLst>
          </p:cNvPr>
          <p:cNvSpPr>
            <a:spLocks noChangeAspect="1" noChangeArrowheads="1"/>
          </p:cNvSpPr>
          <p:nvPr>
            <p:custDataLst>
              <p:tags r:id="rId18"/>
            </p:custDataLst>
          </p:nvPr>
        </p:nvSpPr>
        <p:spPr bwMode="gray">
          <a:xfrm>
            <a:off x="389516" y="446025"/>
            <a:ext cx="1346075" cy="936103"/>
          </a:xfrm>
          <a:prstGeom prst="rect">
            <a:avLst/>
          </a:prstGeom>
          <a:noFill/>
          <a:ln w="9525">
            <a:noFill/>
            <a:miter lim="800000"/>
            <a:headEnd/>
            <a:tailEnd/>
          </a:ln>
        </p:spPr>
        <p:txBody>
          <a:bodyPr lIns="0" tIns="0" rIns="0" bIns="0" anchor="ct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a:ea typeface="+mn-ea"/>
                <a:cs typeface="Arial"/>
              </a:rPr>
              <a:t>Setting the Project up for Success</a:t>
            </a:r>
            <a:endPar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62111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2C15-F38C-4DFD-B63A-D1A6E48176C4}"/>
              </a:ext>
            </a:extLst>
          </p:cNvPr>
          <p:cNvSpPr>
            <a:spLocks noGrp="1"/>
          </p:cNvSpPr>
          <p:nvPr>
            <p:ph type="title"/>
          </p:nvPr>
        </p:nvSpPr>
        <p:spPr/>
        <p:txBody>
          <a:bodyPr>
            <a:normAutofit/>
          </a:bodyPr>
          <a:lstStyle/>
          <a:p>
            <a:r>
              <a:rPr lang="en-GB"/>
              <a:t>Scenarios</a:t>
            </a:r>
          </a:p>
        </p:txBody>
      </p:sp>
      <p:sp>
        <p:nvSpPr>
          <p:cNvPr id="3" name="Content Placeholder 2">
            <a:extLst>
              <a:ext uri="{FF2B5EF4-FFF2-40B4-BE49-F238E27FC236}">
                <a16:creationId xmlns:a16="http://schemas.microsoft.com/office/drawing/2014/main" id="{8B5311D6-8224-4B02-B2B2-D69B68FF3FFB}"/>
              </a:ext>
            </a:extLst>
          </p:cNvPr>
          <p:cNvSpPr>
            <a:spLocks noGrp="1"/>
          </p:cNvSpPr>
          <p:nvPr>
            <p:ph idx="1"/>
          </p:nvPr>
        </p:nvSpPr>
        <p:spPr>
          <a:xfrm>
            <a:off x="371473" y="1993105"/>
            <a:ext cx="9686927" cy="2560879"/>
          </a:xfrm>
        </p:spPr>
        <p:txBody>
          <a:bodyPr/>
          <a:lstStyle/>
          <a:p>
            <a:pPr marL="0" indent="0">
              <a:buNone/>
            </a:pPr>
            <a:r>
              <a:rPr lang="en-GB" sz="2400">
                <a:latin typeface="+mn-lt"/>
              </a:rPr>
              <a:t>The following example cases were created specifically for another excelerateds2p client and are included in this pack as an example of what we could create if you can provide some VELUX specific scenarios.</a:t>
            </a:r>
          </a:p>
        </p:txBody>
      </p:sp>
    </p:spTree>
    <p:extLst>
      <p:ext uri="{BB962C8B-B14F-4D97-AF65-F5344CB8AC3E}">
        <p14:creationId xmlns:p14="http://schemas.microsoft.com/office/powerpoint/2010/main" val="378946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EFAE-0EEF-417F-ADA8-4103D150F5F3}"/>
              </a:ext>
            </a:extLst>
          </p:cNvPr>
          <p:cNvSpPr>
            <a:spLocks noGrp="1"/>
          </p:cNvSpPr>
          <p:nvPr>
            <p:ph type="title"/>
          </p:nvPr>
        </p:nvSpPr>
        <p:spPr>
          <a:xfrm>
            <a:off x="1971675" y="428995"/>
            <a:ext cx="4124325" cy="3000005"/>
          </a:xfrm>
        </p:spPr>
        <p:txBody>
          <a:bodyPr/>
          <a:lstStyle/>
          <a:p>
            <a:r>
              <a:rPr lang="en-GB"/>
              <a:t>Case 1</a:t>
            </a:r>
          </a:p>
        </p:txBody>
      </p:sp>
      <p:sp>
        <p:nvSpPr>
          <p:cNvPr id="3" name="Text Placeholder 2">
            <a:extLst>
              <a:ext uri="{FF2B5EF4-FFF2-40B4-BE49-F238E27FC236}">
                <a16:creationId xmlns:a16="http://schemas.microsoft.com/office/drawing/2014/main" id="{E46DA09C-E5DE-4966-A7CA-BC6C65CEBAD7}"/>
              </a:ext>
            </a:extLst>
          </p:cNvPr>
          <p:cNvSpPr>
            <a:spLocks noGrp="1"/>
          </p:cNvSpPr>
          <p:nvPr>
            <p:ph type="body" idx="1"/>
          </p:nvPr>
        </p:nvSpPr>
        <p:spPr>
          <a:xfrm>
            <a:off x="1971675" y="3699692"/>
            <a:ext cx="4124325" cy="1500187"/>
          </a:xfrm>
        </p:spPr>
        <p:txBody>
          <a:bodyPr/>
          <a:lstStyle/>
          <a:p>
            <a:r>
              <a:rPr lang="en-US" sz="2000">
                <a:latin typeface="+mn-lt"/>
                <a:cs typeface="Calibri" panose="020F0502020204030204" pitchFamily="34" charset="0"/>
              </a:rPr>
              <a:t>Preferred</a:t>
            </a:r>
            <a:r>
              <a:rPr lang="en-US">
                <a:latin typeface="+mn-lt"/>
                <a:cs typeface="Calibri" panose="020F0502020204030204" pitchFamily="34" charset="0"/>
              </a:rPr>
              <a:t> service vendor identified below MDKK 1 – Low risk</a:t>
            </a:r>
            <a:endParaRPr lang="en-GB">
              <a:latin typeface="+mn-lt"/>
            </a:endParaRPr>
          </a:p>
        </p:txBody>
      </p:sp>
    </p:spTree>
    <p:extLst>
      <p:ext uri="{BB962C8B-B14F-4D97-AF65-F5344CB8AC3E}">
        <p14:creationId xmlns:p14="http://schemas.microsoft.com/office/powerpoint/2010/main" val="141079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10084981" cy="673100"/>
          </a:xfrm>
        </p:spPr>
        <p:txBody>
          <a:bodyPr>
            <a:normAutofit fontScale="90000"/>
          </a:bodyPr>
          <a:lstStyle/>
          <a:p>
            <a:r>
              <a:rPr lang="en-GB" sz="2700">
                <a:solidFill>
                  <a:schemeClr val="tx1"/>
                </a:solidFill>
              </a:rPr>
              <a:t>Preferred service vendor identified below MDKK 1 – Low risk</a:t>
            </a:r>
            <a:br>
              <a:rPr lang="en-GB" sz="2700"/>
            </a:br>
            <a:r>
              <a:rPr lang="en-GB" sz="1800">
                <a:solidFill>
                  <a:schemeClr val="tx1"/>
                </a:solidFill>
              </a:rPr>
              <a:t>A Requestor has through Guided Buying identified Deloitte as a preferred vendor he/she would like to engage with. Deloitte will be preparing and facilitating a 3-day workshop.</a:t>
            </a:r>
            <a:endParaRPr lang="en-GB">
              <a:solidFill>
                <a:schemeClr val="tx1"/>
              </a:solidFill>
            </a:endParaRPr>
          </a:p>
        </p:txBody>
      </p:sp>
      <p:grpSp>
        <p:nvGrpSpPr>
          <p:cNvPr id="96" name="Group 95">
            <a:extLst>
              <a:ext uri="{FF2B5EF4-FFF2-40B4-BE49-F238E27FC236}">
                <a16:creationId xmlns:a16="http://schemas.microsoft.com/office/drawing/2014/main" id="{6BE08D31-3321-40BD-819B-F883E19EB368}"/>
              </a:ext>
            </a:extLst>
          </p:cNvPr>
          <p:cNvGrpSpPr/>
          <p:nvPr/>
        </p:nvGrpSpPr>
        <p:grpSpPr>
          <a:xfrm>
            <a:off x="393576" y="1666398"/>
            <a:ext cx="2697333" cy="4615018"/>
            <a:chOff x="393576" y="1666398"/>
            <a:chExt cx="2697333" cy="4615018"/>
          </a:xfrm>
        </p:grpSpPr>
        <p:sp>
          <p:nvSpPr>
            <p:cNvPr id="4" name="Rectangle 3">
              <a:extLst>
                <a:ext uri="{FF2B5EF4-FFF2-40B4-BE49-F238E27FC236}">
                  <a16:creationId xmlns:a16="http://schemas.microsoft.com/office/drawing/2014/main" id="{CC7E957C-E6DD-42EE-BAE0-231B030B3C8E}"/>
                </a:ext>
              </a:extLst>
            </p:cNvPr>
            <p:cNvSpPr/>
            <p:nvPr/>
          </p:nvSpPr>
          <p:spPr>
            <a:xfrm>
              <a:off x="1409574" y="1666398"/>
              <a:ext cx="1681335"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navigate to the service landing page…</a:t>
              </a:r>
            </a:p>
          </p:txBody>
        </p:sp>
        <p:sp>
          <p:nvSpPr>
            <p:cNvPr id="9" name="Rectangle 8">
              <a:extLst>
                <a:ext uri="{FF2B5EF4-FFF2-40B4-BE49-F238E27FC236}">
                  <a16:creationId xmlns:a16="http://schemas.microsoft.com/office/drawing/2014/main" id="{55931994-4017-4175-AEE6-B6657516C810}"/>
                </a:ext>
              </a:extLst>
            </p:cNvPr>
            <p:cNvSpPr/>
            <p:nvPr/>
          </p:nvSpPr>
          <p:spPr>
            <a:xfrm>
              <a:off x="1335930" y="5561417"/>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…or they search for the supplier and views the supplier profile</a:t>
              </a:r>
            </a:p>
          </p:txBody>
        </p:sp>
        <p:pic>
          <p:nvPicPr>
            <p:cNvPr id="17" name="Graphic 16">
              <a:extLst>
                <a:ext uri="{FF2B5EF4-FFF2-40B4-BE49-F238E27FC236}">
                  <a16:creationId xmlns:a16="http://schemas.microsoft.com/office/drawing/2014/main" id="{91FB56F9-9B4E-413E-822B-D5AA3C202A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8092" y="2229180"/>
              <a:ext cx="720000" cy="720000"/>
            </a:xfrm>
            <a:prstGeom prst="rect">
              <a:avLst/>
            </a:prstGeom>
          </p:spPr>
        </p:pic>
        <p:pic>
          <p:nvPicPr>
            <p:cNvPr id="19" name="Graphic 18">
              <a:extLst>
                <a:ext uri="{FF2B5EF4-FFF2-40B4-BE49-F238E27FC236}">
                  <a16:creationId xmlns:a16="http://schemas.microsoft.com/office/drawing/2014/main" id="{302E1F3E-F9C7-48A1-A0B8-E9579CCFC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0547" y="4847624"/>
              <a:ext cx="720000" cy="720000"/>
            </a:xfrm>
            <a:prstGeom prst="rect">
              <a:avLst/>
            </a:prstGeom>
          </p:spPr>
        </p:pic>
        <p:grpSp>
          <p:nvGrpSpPr>
            <p:cNvPr id="95" name="Group 94">
              <a:extLst>
                <a:ext uri="{FF2B5EF4-FFF2-40B4-BE49-F238E27FC236}">
                  <a16:creationId xmlns:a16="http://schemas.microsoft.com/office/drawing/2014/main" id="{18698FCC-DD5F-4BB5-99A3-43BD8190DF2D}"/>
                </a:ext>
              </a:extLst>
            </p:cNvPr>
            <p:cNvGrpSpPr/>
            <p:nvPr/>
          </p:nvGrpSpPr>
          <p:grpSpPr>
            <a:xfrm>
              <a:off x="393576" y="3568211"/>
              <a:ext cx="1327046" cy="1890033"/>
              <a:chOff x="393576" y="3568211"/>
              <a:chExt cx="1327046" cy="1890033"/>
            </a:xfrm>
          </p:grpSpPr>
          <p:sp>
            <p:nvSpPr>
              <p:cNvPr id="8" name="TextBox 7">
                <a:extLst>
                  <a:ext uri="{FF2B5EF4-FFF2-40B4-BE49-F238E27FC236}">
                    <a16:creationId xmlns:a16="http://schemas.microsoft.com/office/drawing/2014/main" id="{EC7596A9-F0E0-49FA-BB5A-4F98F4086E4C}"/>
                  </a:ext>
                </a:extLst>
              </p:cNvPr>
              <p:cNvSpPr txBox="1"/>
              <p:nvPr/>
            </p:nvSpPr>
            <p:spPr>
              <a:xfrm>
                <a:off x="393576" y="4350248"/>
                <a:ext cx="1327046" cy="1107996"/>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has a need to buy from a Preferred Vendor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812" y="3568211"/>
                <a:ext cx="720000" cy="720000"/>
              </a:xfrm>
              <a:prstGeom prst="rect">
                <a:avLst/>
              </a:prstGeom>
            </p:spPr>
          </p:pic>
        </p:grpSp>
        <p:grpSp>
          <p:nvGrpSpPr>
            <p:cNvPr id="7" name="Group 6">
              <a:extLst>
                <a:ext uri="{FF2B5EF4-FFF2-40B4-BE49-F238E27FC236}">
                  <a16:creationId xmlns:a16="http://schemas.microsoft.com/office/drawing/2014/main" id="{3E396358-329E-4B25-A1AC-6BB3AD65B745}"/>
                </a:ext>
              </a:extLst>
            </p:cNvPr>
            <p:cNvGrpSpPr/>
            <p:nvPr/>
          </p:nvGrpSpPr>
          <p:grpSpPr>
            <a:xfrm>
              <a:off x="1553858" y="3147818"/>
              <a:ext cx="787042" cy="1563744"/>
              <a:chOff x="1445810" y="2709000"/>
              <a:chExt cx="787042" cy="1563744"/>
            </a:xfrm>
            <a:solidFill>
              <a:schemeClr val="accent3"/>
            </a:solidFill>
          </p:grpSpPr>
          <p:sp>
            <p:nvSpPr>
              <p:cNvPr id="3" name="Arrow: Bent 2">
                <a:extLst>
                  <a:ext uri="{FF2B5EF4-FFF2-40B4-BE49-F238E27FC236}">
                    <a16:creationId xmlns:a16="http://schemas.microsoft.com/office/drawing/2014/main" id="{7D75C705-A7D5-4BCE-A7C3-78942CA7F0F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Arrow: Bent 24">
                <a:extLst>
                  <a:ext uri="{FF2B5EF4-FFF2-40B4-BE49-F238E27FC236}">
                    <a16:creationId xmlns:a16="http://schemas.microsoft.com/office/drawing/2014/main" id="{E38C4E60-B0A7-481E-9D5D-71D846B633A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grpSp>
      <p:grpSp>
        <p:nvGrpSpPr>
          <p:cNvPr id="88" name="Group 87">
            <a:extLst>
              <a:ext uri="{FF2B5EF4-FFF2-40B4-BE49-F238E27FC236}">
                <a16:creationId xmlns:a16="http://schemas.microsoft.com/office/drawing/2014/main" id="{E89F11E3-4CE7-4766-8C28-CF7480238744}"/>
              </a:ext>
            </a:extLst>
          </p:cNvPr>
          <p:cNvGrpSpPr/>
          <p:nvPr/>
        </p:nvGrpSpPr>
        <p:grpSpPr>
          <a:xfrm>
            <a:off x="4916067" y="1400532"/>
            <a:ext cx="3165663" cy="1548648"/>
            <a:chOff x="4916067" y="1400532"/>
            <a:chExt cx="3165663" cy="1548648"/>
          </a:xfrm>
        </p:grpSpPr>
        <p:sp>
          <p:nvSpPr>
            <p:cNvPr id="5" name="Rectangle 4">
              <a:extLst>
                <a:ext uri="{FF2B5EF4-FFF2-40B4-BE49-F238E27FC236}">
                  <a16:creationId xmlns:a16="http://schemas.microsoft.com/office/drawing/2014/main" id="{7D4E42DA-FFBF-4AC7-99BF-12ABE444ADFB}"/>
                </a:ext>
              </a:extLst>
            </p:cNvPr>
            <p:cNvSpPr/>
            <p:nvPr/>
          </p:nvSpPr>
          <p:spPr>
            <a:xfrm>
              <a:off x="5859774" y="1400532"/>
              <a:ext cx="2221956"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After add the items to their cart they proceed to checkout and provide estimated quantities (e.g. number of days)</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123755" y="2229180"/>
              <a:ext cx="720000" cy="720000"/>
            </a:xfrm>
            <a:prstGeom prst="rect">
              <a:avLst/>
            </a:prstGeom>
          </p:spPr>
        </p:pic>
        <p:pic>
          <p:nvPicPr>
            <p:cNvPr id="39" name="Graphic 38">
              <a:extLst>
                <a:ext uri="{FF2B5EF4-FFF2-40B4-BE49-F238E27FC236}">
                  <a16:creationId xmlns:a16="http://schemas.microsoft.com/office/drawing/2014/main" id="{9BF23EDD-4785-4FCA-8462-E944621E7E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222551" y="2229180"/>
              <a:ext cx="720000" cy="720000"/>
            </a:xfrm>
            <a:prstGeom prst="rect">
              <a:avLst/>
            </a:prstGeom>
          </p:spPr>
        </p:pic>
        <p:sp>
          <p:nvSpPr>
            <p:cNvPr id="34" name="Arrow: Right 33">
              <a:extLst>
                <a:ext uri="{FF2B5EF4-FFF2-40B4-BE49-F238E27FC236}">
                  <a16:creationId xmlns:a16="http://schemas.microsoft.com/office/drawing/2014/main" id="{C9FE29B3-6A2C-4F80-83F3-A381115602B7}"/>
                </a:ext>
              </a:extLst>
            </p:cNvPr>
            <p:cNvSpPr/>
            <p:nvPr/>
          </p:nvSpPr>
          <p:spPr>
            <a:xfrm>
              <a:off x="4916067" y="237060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E77A06DF-6CD9-46B4-9D93-89345A431147}"/>
              </a:ext>
            </a:extLst>
          </p:cNvPr>
          <p:cNvGrpSpPr/>
          <p:nvPr/>
        </p:nvGrpSpPr>
        <p:grpSpPr>
          <a:xfrm>
            <a:off x="8490767" y="1357427"/>
            <a:ext cx="2833712" cy="1587136"/>
            <a:chOff x="7509940" y="1364534"/>
            <a:chExt cx="2833712" cy="1587136"/>
          </a:xfrm>
        </p:grpSpPr>
        <p:sp>
          <p:nvSpPr>
            <p:cNvPr id="10" name="Rectangle 9">
              <a:extLst>
                <a:ext uri="{FF2B5EF4-FFF2-40B4-BE49-F238E27FC236}">
                  <a16:creationId xmlns:a16="http://schemas.microsoft.com/office/drawing/2014/main" id="{CC8D412A-8249-413A-81AA-FE56485C4A71}"/>
                </a:ext>
              </a:extLst>
            </p:cNvPr>
            <p:cNvSpPr/>
            <p:nvPr/>
          </p:nvSpPr>
          <p:spPr>
            <a:xfrm>
              <a:off x="7747528" y="1364534"/>
              <a:ext cx="2596124" cy="767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 user submits purchase requisition for approval, procurement approval not required for </a:t>
              </a:r>
              <a:r>
                <a:rPr lang="en-GB" sz="1100" err="1">
                  <a:solidFill>
                    <a:schemeClr val="tx1"/>
                  </a:solidFill>
                  <a:latin typeface="Arial" panose="020B0604020202020204" pitchFamily="34" charset="0"/>
                  <a:cs typeface="Arial" panose="020B0604020202020204" pitchFamily="34" charset="0"/>
                </a:rPr>
                <a:t>catalog</a:t>
              </a:r>
              <a:r>
                <a:rPr lang="en-GB" sz="1100">
                  <a:solidFill>
                    <a:schemeClr val="tx1"/>
                  </a:solidFill>
                  <a:latin typeface="Arial" panose="020B0604020202020204" pitchFamily="34" charset="0"/>
                  <a:cs typeface="Arial" panose="020B0604020202020204" pitchFamily="34" charset="0"/>
                </a:rPr>
                <a:t> purchases</a:t>
              </a:r>
            </a:p>
          </p:txBody>
        </p:sp>
        <p:pic>
          <p:nvPicPr>
            <p:cNvPr id="33" name="Graphic 32">
              <a:extLst>
                <a:ext uri="{FF2B5EF4-FFF2-40B4-BE49-F238E27FC236}">
                  <a16:creationId xmlns:a16="http://schemas.microsoft.com/office/drawing/2014/main" id="{E3171362-CD6C-441F-9954-4E42EC1B55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71030" y="2231670"/>
              <a:ext cx="720000" cy="720000"/>
            </a:xfrm>
            <a:prstGeom prst="rect">
              <a:avLst/>
            </a:prstGeom>
          </p:spPr>
        </p:pic>
        <p:sp>
          <p:nvSpPr>
            <p:cNvPr id="43" name="Arrow: Right 42">
              <a:extLst>
                <a:ext uri="{FF2B5EF4-FFF2-40B4-BE49-F238E27FC236}">
                  <a16:creationId xmlns:a16="http://schemas.microsoft.com/office/drawing/2014/main" id="{F2D40A67-5BF1-4738-9753-60DAC3AEF746}"/>
                </a:ext>
              </a:extLst>
            </p:cNvPr>
            <p:cNvSpPr/>
            <p:nvPr/>
          </p:nvSpPr>
          <p:spPr>
            <a:xfrm>
              <a:off x="7509940" y="2319489"/>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73D7C21A-3806-4EFE-AED8-ED2B9E231DB3}"/>
              </a:ext>
            </a:extLst>
          </p:cNvPr>
          <p:cNvGrpSpPr/>
          <p:nvPr/>
        </p:nvGrpSpPr>
        <p:grpSpPr>
          <a:xfrm>
            <a:off x="7560555" y="4803416"/>
            <a:ext cx="2091302" cy="1623239"/>
            <a:chOff x="7560555" y="4803416"/>
            <a:chExt cx="2091302" cy="1623239"/>
          </a:xfrm>
        </p:grpSpPr>
        <p:sp>
          <p:nvSpPr>
            <p:cNvPr id="68" name="Arrow: Right 67">
              <a:extLst>
                <a:ext uri="{FF2B5EF4-FFF2-40B4-BE49-F238E27FC236}">
                  <a16:creationId xmlns:a16="http://schemas.microsoft.com/office/drawing/2014/main" id="{3EC80905-ACAC-4D28-BBC6-472F056107F4}"/>
                </a:ext>
              </a:extLst>
            </p:cNvPr>
            <p:cNvSpPr/>
            <p:nvPr/>
          </p:nvSpPr>
          <p:spPr>
            <a:xfrm>
              <a:off x="7560555"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6973101-F0AA-43A8-813D-3CE17945A82C}"/>
                </a:ext>
              </a:extLst>
            </p:cNvPr>
            <p:cNvSpPr/>
            <p:nvPr/>
          </p:nvSpPr>
          <p:spPr>
            <a:xfrm>
              <a:off x="7806684" y="5561417"/>
              <a:ext cx="1845173"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proceeds to checkout and sees that the MSA contract reference has been automatically populated</a:t>
              </a:r>
            </a:p>
          </p:txBody>
        </p:sp>
        <p:pic>
          <p:nvPicPr>
            <p:cNvPr id="70" name="Graphic 69">
              <a:extLst>
                <a:ext uri="{FF2B5EF4-FFF2-40B4-BE49-F238E27FC236}">
                  <a16:creationId xmlns:a16="http://schemas.microsoft.com/office/drawing/2014/main" id="{B84EB01D-FFFC-4D9F-B001-7B0E737089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247866" y="4803416"/>
              <a:ext cx="720000" cy="720000"/>
            </a:xfrm>
            <a:prstGeom prst="rect">
              <a:avLst/>
            </a:prstGeom>
          </p:spPr>
        </p:pic>
      </p:grpSp>
      <p:pic>
        <p:nvPicPr>
          <p:cNvPr id="45" name="Graphic 44">
            <a:extLst>
              <a:ext uri="{FF2B5EF4-FFF2-40B4-BE49-F238E27FC236}">
                <a16:creationId xmlns:a16="http://schemas.microsoft.com/office/drawing/2014/main" id="{5BBD7DC9-6DAF-42BC-AB90-44DF608B8E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1215371" y="3438367"/>
            <a:ext cx="720000" cy="720000"/>
          </a:xfrm>
          <a:prstGeom prst="rect">
            <a:avLst/>
          </a:prstGeom>
        </p:spPr>
      </p:pic>
      <p:grpSp>
        <p:nvGrpSpPr>
          <p:cNvPr id="94" name="Group 93">
            <a:extLst>
              <a:ext uri="{FF2B5EF4-FFF2-40B4-BE49-F238E27FC236}">
                <a16:creationId xmlns:a16="http://schemas.microsoft.com/office/drawing/2014/main" id="{08813D66-293C-4CA3-8A3F-04E168998811}"/>
              </a:ext>
            </a:extLst>
          </p:cNvPr>
          <p:cNvGrpSpPr/>
          <p:nvPr/>
        </p:nvGrpSpPr>
        <p:grpSpPr>
          <a:xfrm>
            <a:off x="2572343" y="1229987"/>
            <a:ext cx="2708782" cy="4931594"/>
            <a:chOff x="2572343" y="1229987"/>
            <a:chExt cx="2708782" cy="4931594"/>
          </a:xfrm>
        </p:grpSpPr>
        <p:sp>
          <p:nvSpPr>
            <p:cNvPr id="48" name="TextBox 47">
              <a:extLst>
                <a:ext uri="{FF2B5EF4-FFF2-40B4-BE49-F238E27FC236}">
                  <a16:creationId xmlns:a16="http://schemas.microsoft.com/office/drawing/2014/main" id="{A4008ACF-5E6B-4AD0-BA26-C351EE7A7184}"/>
                </a:ext>
              </a:extLst>
            </p:cNvPr>
            <p:cNvSpPr txBox="1"/>
            <p:nvPr/>
          </p:nvSpPr>
          <p:spPr>
            <a:xfrm>
              <a:off x="3599791" y="1229987"/>
              <a:ext cx="1681334" cy="938719"/>
            </a:xfrm>
            <a:prstGeom prst="rect">
              <a:avLst/>
            </a:prstGeom>
            <a:noFill/>
          </p:spPr>
          <p:txBody>
            <a:bodyPr wrap="square" rtlCol="0" anchor="b" anchorCtr="1">
              <a:spAutoFit/>
            </a:bodyPr>
            <a:lstStyle/>
            <a:p>
              <a:pPr algn="ctr"/>
              <a:r>
                <a:rPr lang="en-GB" sz="1100" b="1"/>
                <a:t>YES</a:t>
              </a:r>
            </a:p>
            <a:p>
              <a:pPr algn="ctr"/>
              <a:r>
                <a:rPr lang="en-GB" sz="1100"/>
                <a:t>They can select the appropriate item(s) and see they are linked to the MSA contract</a:t>
              </a:r>
            </a:p>
          </p:txBody>
        </p:sp>
        <p:grpSp>
          <p:nvGrpSpPr>
            <p:cNvPr id="87" name="Group 86">
              <a:extLst>
                <a:ext uri="{FF2B5EF4-FFF2-40B4-BE49-F238E27FC236}">
                  <a16:creationId xmlns:a16="http://schemas.microsoft.com/office/drawing/2014/main" id="{A2D29EC5-4CFA-4CD5-8F6F-A113B3B4C887}"/>
                </a:ext>
              </a:extLst>
            </p:cNvPr>
            <p:cNvGrpSpPr/>
            <p:nvPr/>
          </p:nvGrpSpPr>
          <p:grpSpPr>
            <a:xfrm>
              <a:off x="2572343" y="2229180"/>
              <a:ext cx="2649491" cy="3932401"/>
              <a:chOff x="2572343" y="2229180"/>
              <a:chExt cx="2649491" cy="3932401"/>
            </a:xfrm>
          </p:grpSpPr>
          <p:grpSp>
            <p:nvGrpSpPr>
              <p:cNvPr id="27" name="Group 26">
                <a:extLst>
                  <a:ext uri="{FF2B5EF4-FFF2-40B4-BE49-F238E27FC236}">
                    <a16:creationId xmlns:a16="http://schemas.microsoft.com/office/drawing/2014/main" id="{4797B328-D575-41B4-A022-296A645D4AB9}"/>
                  </a:ext>
                </a:extLst>
              </p:cNvPr>
              <p:cNvGrpSpPr/>
              <p:nvPr/>
            </p:nvGrpSpPr>
            <p:grpSpPr>
              <a:xfrm>
                <a:off x="2770822" y="2483565"/>
                <a:ext cx="787042" cy="2829675"/>
                <a:chOff x="1287341" y="2294099"/>
                <a:chExt cx="787042" cy="2829675"/>
              </a:xfrm>
              <a:solidFill>
                <a:schemeClr val="accent3"/>
              </a:solidFill>
            </p:grpSpPr>
            <p:sp>
              <p:nvSpPr>
                <p:cNvPr id="28" name="Arrow: Bent 27">
                  <a:extLst>
                    <a:ext uri="{FF2B5EF4-FFF2-40B4-BE49-F238E27FC236}">
                      <a16:creationId xmlns:a16="http://schemas.microsoft.com/office/drawing/2014/main" id="{0EDDF2B3-4DB9-4D09-A110-247A07606C0B}"/>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Arrow: Bent 29">
                  <a:extLst>
                    <a:ext uri="{FF2B5EF4-FFF2-40B4-BE49-F238E27FC236}">
                      <a16:creationId xmlns:a16="http://schemas.microsoft.com/office/drawing/2014/main" id="{A290B5BD-1931-4685-96AD-D7A9B2348878}"/>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47" name="Graphic 46">
                <a:extLst>
                  <a:ext uri="{FF2B5EF4-FFF2-40B4-BE49-F238E27FC236}">
                    <a16:creationId xmlns:a16="http://schemas.microsoft.com/office/drawing/2014/main" id="{0D14EB40-B7BA-416C-9634-FB768F0C107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2689" b="2689"/>
              <a:stretch/>
            </p:blipFill>
            <p:spPr>
              <a:xfrm>
                <a:off x="2979476" y="3284131"/>
                <a:ext cx="720000" cy="681277"/>
              </a:xfrm>
              <a:prstGeom prst="rect">
                <a:avLst/>
              </a:prstGeom>
            </p:spPr>
          </p:pic>
          <p:sp>
            <p:nvSpPr>
              <p:cNvPr id="49" name="TextBox 48">
                <a:extLst>
                  <a:ext uri="{FF2B5EF4-FFF2-40B4-BE49-F238E27FC236}">
                    <a16:creationId xmlns:a16="http://schemas.microsoft.com/office/drawing/2014/main" id="{A478ADFF-0B83-4D98-B131-9E9BF088BEB9}"/>
                  </a:ext>
                </a:extLst>
              </p:cNvPr>
              <p:cNvSpPr txBox="1"/>
              <p:nvPr/>
            </p:nvSpPr>
            <p:spPr>
              <a:xfrm>
                <a:off x="2572343" y="4014149"/>
                <a:ext cx="1503265" cy="600164"/>
              </a:xfrm>
              <a:prstGeom prst="rect">
                <a:avLst/>
              </a:prstGeom>
              <a:noFill/>
            </p:spPr>
            <p:txBody>
              <a:bodyPr wrap="square" rtlCol="0">
                <a:spAutoFit/>
              </a:bodyPr>
              <a:lstStyle/>
              <a:p>
                <a:pPr algn="ctr"/>
                <a:r>
                  <a:rPr lang="en-GB" sz="1100"/>
                  <a:t>Is the service covered by </a:t>
                </a:r>
                <a:r>
                  <a:rPr lang="en-GB" sz="1100" err="1"/>
                  <a:t>catalog</a:t>
                </a:r>
                <a:r>
                  <a:rPr lang="en-GB" sz="1100"/>
                  <a:t> items? E.g. day rates</a:t>
                </a:r>
              </a:p>
            </p:txBody>
          </p:sp>
          <p:grpSp>
            <p:nvGrpSpPr>
              <p:cNvPr id="50" name="Group 49">
                <a:extLst>
                  <a:ext uri="{FF2B5EF4-FFF2-40B4-BE49-F238E27FC236}">
                    <a16:creationId xmlns:a16="http://schemas.microsoft.com/office/drawing/2014/main" id="{04512935-C6D8-4BEA-8A19-1E1A8BC92D31}"/>
                  </a:ext>
                </a:extLst>
              </p:cNvPr>
              <p:cNvGrpSpPr/>
              <p:nvPr/>
            </p:nvGrpSpPr>
            <p:grpSpPr>
              <a:xfrm>
                <a:off x="3855782" y="3121664"/>
                <a:ext cx="787042" cy="1563744"/>
                <a:chOff x="1445810" y="2709000"/>
                <a:chExt cx="787042" cy="1563744"/>
              </a:xfrm>
              <a:solidFill>
                <a:schemeClr val="accent3"/>
              </a:solidFill>
            </p:grpSpPr>
            <p:sp>
              <p:nvSpPr>
                <p:cNvPr id="51" name="Arrow: Bent 50">
                  <a:extLst>
                    <a:ext uri="{FF2B5EF4-FFF2-40B4-BE49-F238E27FC236}">
                      <a16:creationId xmlns:a16="http://schemas.microsoft.com/office/drawing/2014/main" id="{E27B0509-2255-4358-9BE5-2B91FB0BFC30}"/>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2" name="Arrow: Bent 51">
                  <a:extLst>
                    <a:ext uri="{FF2B5EF4-FFF2-40B4-BE49-F238E27FC236}">
                      <a16:creationId xmlns:a16="http://schemas.microsoft.com/office/drawing/2014/main" id="{76D97646-C31D-4D8E-821D-380FE6A4728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63" name="TextBox 62">
                <a:extLst>
                  <a:ext uri="{FF2B5EF4-FFF2-40B4-BE49-F238E27FC236}">
                    <a16:creationId xmlns:a16="http://schemas.microsoft.com/office/drawing/2014/main" id="{47F844C7-0259-4A05-B821-C2E032DD794C}"/>
                  </a:ext>
                </a:extLst>
              </p:cNvPr>
              <p:cNvSpPr txBox="1"/>
              <p:nvPr/>
            </p:nvSpPr>
            <p:spPr>
              <a:xfrm>
                <a:off x="3673750" y="5561417"/>
                <a:ext cx="1548084" cy="600164"/>
              </a:xfrm>
              <a:prstGeom prst="rect">
                <a:avLst/>
              </a:prstGeom>
              <a:noFill/>
            </p:spPr>
            <p:txBody>
              <a:bodyPr wrap="square" rtlCol="0" anchor="t" anchorCtr="1">
                <a:spAutoFit/>
              </a:bodyPr>
              <a:lstStyle/>
              <a:p>
                <a:pPr algn="ctr"/>
                <a:r>
                  <a:rPr lang="en-GB" sz="1100" b="1"/>
                  <a:t>No</a:t>
                </a:r>
              </a:p>
              <a:p>
                <a:pPr algn="ctr"/>
                <a:r>
                  <a:rPr lang="en-GB" sz="1100"/>
                  <a:t>They complete a line item form </a:t>
                </a:r>
              </a:p>
            </p:txBody>
          </p:sp>
          <p:pic>
            <p:nvPicPr>
              <p:cNvPr id="74" name="Graphic 73">
                <a:extLst>
                  <a:ext uri="{FF2B5EF4-FFF2-40B4-BE49-F238E27FC236}">
                    <a16:creationId xmlns:a16="http://schemas.microsoft.com/office/drawing/2014/main" id="{D8E5D6F8-B1F7-4EB4-8456-EEB41509AB2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87060" y="4847624"/>
                <a:ext cx="720000" cy="720000"/>
              </a:xfrm>
              <a:prstGeom prst="rect">
                <a:avLst/>
              </a:prstGeom>
            </p:spPr>
          </p:pic>
          <p:pic>
            <p:nvPicPr>
              <p:cNvPr id="76" name="Graphic 75">
                <a:extLst>
                  <a:ext uri="{FF2B5EF4-FFF2-40B4-BE49-F238E27FC236}">
                    <a16:creationId xmlns:a16="http://schemas.microsoft.com/office/drawing/2014/main" id="{56A24AAB-0928-4216-9049-07D3295D07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87060" y="2229180"/>
                <a:ext cx="720000" cy="720000"/>
              </a:xfrm>
              <a:prstGeom prst="rect">
                <a:avLst/>
              </a:prstGeom>
            </p:spPr>
          </p:pic>
        </p:grpSp>
      </p:grpSp>
      <p:grpSp>
        <p:nvGrpSpPr>
          <p:cNvPr id="91" name="Group 90">
            <a:extLst>
              <a:ext uri="{FF2B5EF4-FFF2-40B4-BE49-F238E27FC236}">
                <a16:creationId xmlns:a16="http://schemas.microsoft.com/office/drawing/2014/main" id="{EEE349BB-4FB9-4D93-927A-0D2A9BB03B2E}"/>
              </a:ext>
            </a:extLst>
          </p:cNvPr>
          <p:cNvGrpSpPr/>
          <p:nvPr/>
        </p:nvGrpSpPr>
        <p:grpSpPr>
          <a:xfrm>
            <a:off x="4916067" y="4847624"/>
            <a:ext cx="2880601" cy="1433793"/>
            <a:chOff x="4916067" y="4847624"/>
            <a:chExt cx="2880601" cy="1433793"/>
          </a:xfrm>
        </p:grpSpPr>
        <p:pic>
          <p:nvPicPr>
            <p:cNvPr id="65" name="Graphic 64">
              <a:extLst>
                <a:ext uri="{FF2B5EF4-FFF2-40B4-BE49-F238E27FC236}">
                  <a16:creationId xmlns:a16="http://schemas.microsoft.com/office/drawing/2014/main" id="{36EC4D94-30B9-4707-9F8C-2BDFD757B7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50941" y="4847624"/>
              <a:ext cx="720000" cy="720000"/>
            </a:xfrm>
            <a:prstGeom prst="rect">
              <a:avLst/>
            </a:prstGeom>
          </p:spPr>
        </p:pic>
        <p:pic>
          <p:nvPicPr>
            <p:cNvPr id="67" name="Graphic 66">
              <a:extLst>
                <a:ext uri="{FF2B5EF4-FFF2-40B4-BE49-F238E27FC236}">
                  <a16:creationId xmlns:a16="http://schemas.microsoft.com/office/drawing/2014/main" id="{69939754-0834-4106-933C-1A643F8C1DA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694822" y="4859056"/>
              <a:ext cx="720000" cy="720000"/>
            </a:xfrm>
            <a:prstGeom prst="rect">
              <a:avLst/>
            </a:prstGeom>
          </p:spPr>
        </p:pic>
        <p:sp>
          <p:nvSpPr>
            <p:cNvPr id="72" name="Arrow: Right 71">
              <a:extLst>
                <a:ext uri="{FF2B5EF4-FFF2-40B4-BE49-F238E27FC236}">
                  <a16:creationId xmlns:a16="http://schemas.microsoft.com/office/drawing/2014/main" id="{D84A729D-5442-43C4-A726-D322E407B669}"/>
                </a:ext>
              </a:extLst>
            </p:cNvPr>
            <p:cNvSpPr/>
            <p:nvPr/>
          </p:nvSpPr>
          <p:spPr>
            <a:xfrm>
              <a:off x="4916067"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C55E1CDD-67D5-43E9-A43B-48DA0E09F6EE}"/>
                </a:ext>
              </a:extLst>
            </p:cNvPr>
            <p:cNvSpPr/>
            <p:nvPr/>
          </p:nvSpPr>
          <p:spPr>
            <a:xfrm>
              <a:off x="5392414" y="5561417"/>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in the form …</a:t>
              </a:r>
            </a:p>
          </p:txBody>
        </p:sp>
        <p:sp>
          <p:nvSpPr>
            <p:cNvPr id="78" name="Rectangle 77">
              <a:extLst>
                <a:ext uri="{FF2B5EF4-FFF2-40B4-BE49-F238E27FC236}">
                  <a16:creationId xmlns:a16="http://schemas.microsoft.com/office/drawing/2014/main" id="{2819D0F2-9751-4545-8711-EF1CA28A3178}"/>
                </a:ext>
              </a:extLst>
            </p:cNvPr>
            <p:cNvSpPr/>
            <p:nvPr/>
          </p:nvSpPr>
          <p:spPr>
            <a:xfrm>
              <a:off x="6579621" y="5561417"/>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grpSp>
      <p:grpSp>
        <p:nvGrpSpPr>
          <p:cNvPr id="93" name="Group 92">
            <a:extLst>
              <a:ext uri="{FF2B5EF4-FFF2-40B4-BE49-F238E27FC236}">
                <a16:creationId xmlns:a16="http://schemas.microsoft.com/office/drawing/2014/main" id="{64681B6A-74D7-4981-BDD4-70F58BBA50FE}"/>
              </a:ext>
            </a:extLst>
          </p:cNvPr>
          <p:cNvGrpSpPr/>
          <p:nvPr/>
        </p:nvGrpSpPr>
        <p:grpSpPr>
          <a:xfrm>
            <a:off x="9206828" y="4739745"/>
            <a:ext cx="2258587" cy="1686910"/>
            <a:chOff x="9206828" y="4739745"/>
            <a:chExt cx="2258587" cy="1686910"/>
          </a:xfrm>
        </p:grpSpPr>
        <p:sp>
          <p:nvSpPr>
            <p:cNvPr id="71" name="Arrow: Right 70">
              <a:extLst>
                <a:ext uri="{FF2B5EF4-FFF2-40B4-BE49-F238E27FC236}">
                  <a16:creationId xmlns:a16="http://schemas.microsoft.com/office/drawing/2014/main" id="{F892F9F9-8331-4C93-962F-4CBD31155E69}"/>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Graphic 79">
              <a:extLst>
                <a:ext uri="{FF2B5EF4-FFF2-40B4-BE49-F238E27FC236}">
                  <a16:creationId xmlns:a16="http://schemas.microsoft.com/office/drawing/2014/main" id="{765D51C2-6B03-48E0-B678-C712B5329A8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036" r="-22036"/>
            <a:stretch/>
          </p:blipFill>
          <p:spPr>
            <a:xfrm>
              <a:off x="9945359" y="4739745"/>
              <a:ext cx="1037312" cy="720000"/>
            </a:xfrm>
            <a:prstGeom prst="rect">
              <a:avLst/>
            </a:prstGeom>
          </p:spPr>
        </p:pic>
        <p:sp>
          <p:nvSpPr>
            <p:cNvPr id="81" name="Rectangle 80">
              <a:extLst>
                <a:ext uri="{FF2B5EF4-FFF2-40B4-BE49-F238E27FC236}">
                  <a16:creationId xmlns:a16="http://schemas.microsoft.com/office/drawing/2014/main" id="{57F9E7A5-E1D0-48E6-A002-6B98352A2971}"/>
                </a:ext>
              </a:extLst>
            </p:cNvPr>
            <p:cNvSpPr/>
            <p:nvPr/>
          </p:nvSpPr>
          <p:spPr>
            <a:xfrm>
              <a:off x="9597364" y="5561417"/>
              <a:ext cx="1868051"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submits purchase requisition for approval, procurement approval required to ensure pricing adheres to MSA</a:t>
              </a:r>
            </a:p>
          </p:txBody>
        </p:sp>
      </p:grpSp>
      <p:sp>
        <p:nvSpPr>
          <p:cNvPr id="104" name="Rectangle 103">
            <a:extLst>
              <a:ext uri="{FF2B5EF4-FFF2-40B4-BE49-F238E27FC236}">
                <a16:creationId xmlns:a16="http://schemas.microsoft.com/office/drawing/2014/main" id="{96544300-CD70-4893-9789-2D609F8114EB}"/>
              </a:ext>
            </a:extLst>
          </p:cNvPr>
          <p:cNvSpPr/>
          <p:nvPr/>
        </p:nvSpPr>
        <p:spPr>
          <a:xfrm>
            <a:off x="9560289" y="3620992"/>
            <a:ext cx="1717476" cy="587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Once fully approved, the PO is automatically sent to the supplier</a:t>
            </a:r>
          </a:p>
        </p:txBody>
      </p:sp>
      <p:sp>
        <p:nvSpPr>
          <p:cNvPr id="105" name="Arrow: Bent 104">
            <a:extLst>
              <a:ext uri="{FF2B5EF4-FFF2-40B4-BE49-F238E27FC236}">
                <a16:creationId xmlns:a16="http://schemas.microsoft.com/office/drawing/2014/main" id="{D11C3571-2156-42A6-A046-DABAC57BA956}"/>
              </a:ext>
            </a:extLst>
          </p:cNvPr>
          <p:cNvSpPr/>
          <p:nvPr/>
        </p:nvSpPr>
        <p:spPr>
          <a:xfrm rot="5400000">
            <a:off x="11040209" y="2368143"/>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07" name="Arrow: Bent 106">
            <a:extLst>
              <a:ext uri="{FF2B5EF4-FFF2-40B4-BE49-F238E27FC236}">
                <a16:creationId xmlns:a16="http://schemas.microsoft.com/office/drawing/2014/main" id="{F646AF0B-6D8C-4C14-95C2-BC413D039AA1}"/>
              </a:ext>
            </a:extLst>
          </p:cNvPr>
          <p:cNvSpPr/>
          <p:nvPr/>
        </p:nvSpPr>
        <p:spPr>
          <a:xfrm rot="16200000" flipV="1">
            <a:off x="11048100" y="456202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23" name="TextBox 122">
            <a:extLst>
              <a:ext uri="{FF2B5EF4-FFF2-40B4-BE49-F238E27FC236}">
                <a16:creationId xmlns:a16="http://schemas.microsoft.com/office/drawing/2014/main" id="{DE68338A-346D-437E-9EC7-7D2F87AF585B}"/>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1</a:t>
            </a:r>
          </a:p>
        </p:txBody>
      </p:sp>
    </p:spTree>
    <p:extLst>
      <p:ext uri="{BB962C8B-B14F-4D97-AF65-F5344CB8AC3E}">
        <p14:creationId xmlns:p14="http://schemas.microsoft.com/office/powerpoint/2010/main" val="1543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left)">
                                      <p:cBhvr>
                                        <p:cTn id="22" dur="5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up)">
                                      <p:cBhvr>
                                        <p:cTn id="27" dur="500"/>
                                        <p:tgtEl>
                                          <p:spTgt spid="105"/>
                                        </p:tgtEl>
                                      </p:cBhvr>
                                    </p:animEffect>
                                  </p:childTnLst>
                                </p:cTn>
                              </p:par>
                              <p:par>
                                <p:cTn id="28" presetID="22" presetClass="entr" presetSubtype="1"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ipe(up)">
                                      <p:cBhvr>
                                        <p:cTn id="33" dur="500"/>
                                        <p:tgtEl>
                                          <p:spTgt spid="10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wipe(left)">
                                      <p:cBhvr>
                                        <p:cTn id="43" dur="500"/>
                                        <p:tgtEl>
                                          <p:spTgt spid="9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wipe(left)">
                                      <p:cBhvr>
                                        <p:cTn id="48" dur="500"/>
                                        <p:tgtEl>
                                          <p:spTgt spid="9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7"/>
                                        </p:tgtEl>
                                        <p:attrNameLst>
                                          <p:attrName>style.visibility</p:attrName>
                                        </p:attrNameLst>
                                      </p:cBhvr>
                                      <p:to>
                                        <p:strVal val="visible"/>
                                      </p:to>
                                    </p:set>
                                    <p:animEffect transition="in" filter="wipe(down)">
                                      <p:cBhvr>
                                        <p:cTn id="5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animBg="1"/>
      <p:bldP spid="1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797B328-D575-41B4-A022-296A645D4AB9}"/>
              </a:ext>
            </a:extLst>
          </p:cNvPr>
          <p:cNvGrpSpPr/>
          <p:nvPr/>
        </p:nvGrpSpPr>
        <p:grpSpPr>
          <a:xfrm>
            <a:off x="2770822" y="2483565"/>
            <a:ext cx="787042" cy="2829675"/>
            <a:chOff x="1287341" y="2294099"/>
            <a:chExt cx="787042" cy="2829675"/>
          </a:xfrm>
          <a:solidFill>
            <a:schemeClr val="accent3"/>
          </a:solidFill>
        </p:grpSpPr>
        <p:sp>
          <p:nvSpPr>
            <p:cNvPr id="28" name="Arrow: Bent 27">
              <a:extLst>
                <a:ext uri="{FF2B5EF4-FFF2-40B4-BE49-F238E27FC236}">
                  <a16:creationId xmlns:a16="http://schemas.microsoft.com/office/drawing/2014/main" id="{0EDDF2B3-4DB9-4D09-A110-247A07606C0B}"/>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Arrow: Bent 29">
              <a:extLst>
                <a:ext uri="{FF2B5EF4-FFF2-40B4-BE49-F238E27FC236}">
                  <a16:creationId xmlns:a16="http://schemas.microsoft.com/office/drawing/2014/main" id="{A290B5BD-1931-4685-96AD-D7A9B2348878}"/>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47" name="Graphic 46">
            <a:extLst>
              <a:ext uri="{FF2B5EF4-FFF2-40B4-BE49-F238E27FC236}">
                <a16:creationId xmlns:a16="http://schemas.microsoft.com/office/drawing/2014/main" id="{0D14EB40-B7BA-416C-9634-FB768F0C10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689" b="2689"/>
          <a:stretch/>
        </p:blipFill>
        <p:spPr>
          <a:xfrm>
            <a:off x="2979476" y="3284131"/>
            <a:ext cx="720000" cy="681277"/>
          </a:xfrm>
          <a:prstGeom prst="rect">
            <a:avLst/>
          </a:prstGeom>
        </p:spPr>
      </p:pic>
      <p:sp>
        <p:nvSpPr>
          <p:cNvPr id="49" name="TextBox 48">
            <a:extLst>
              <a:ext uri="{FF2B5EF4-FFF2-40B4-BE49-F238E27FC236}">
                <a16:creationId xmlns:a16="http://schemas.microsoft.com/office/drawing/2014/main" id="{A478ADFF-0B83-4D98-B131-9E9BF088BEB9}"/>
              </a:ext>
            </a:extLst>
          </p:cNvPr>
          <p:cNvSpPr txBox="1"/>
          <p:nvPr/>
        </p:nvSpPr>
        <p:spPr>
          <a:xfrm>
            <a:off x="2572343" y="4014149"/>
            <a:ext cx="1503265" cy="600164"/>
          </a:xfrm>
          <a:prstGeom prst="rect">
            <a:avLst/>
          </a:prstGeom>
          <a:noFill/>
        </p:spPr>
        <p:txBody>
          <a:bodyPr wrap="square" rtlCol="0">
            <a:spAutoFit/>
          </a:bodyPr>
          <a:lstStyle/>
          <a:p>
            <a:pPr algn="ctr"/>
            <a:r>
              <a:rPr lang="en-GB" sz="1100"/>
              <a:t>Is the service covered by </a:t>
            </a:r>
            <a:r>
              <a:rPr lang="en-GB" sz="1100" err="1"/>
              <a:t>catalog</a:t>
            </a:r>
            <a:r>
              <a:rPr lang="en-GB" sz="1100"/>
              <a:t> items? E.g. day rates</a:t>
            </a:r>
          </a:p>
        </p:txBody>
      </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11112624" cy="673100"/>
          </a:xfrm>
        </p:spPr>
        <p:txBody>
          <a:bodyPr>
            <a:normAutofit fontScale="90000"/>
          </a:bodyPr>
          <a:lstStyle/>
          <a:p>
            <a:r>
              <a:rPr lang="en-GB" sz="2700">
                <a:solidFill>
                  <a:schemeClr val="tx1"/>
                </a:solidFill>
              </a:rPr>
              <a:t>Preferred service vendor identified below MDKK 1 – Low risk</a:t>
            </a:r>
            <a:br>
              <a:rPr lang="en-GB" sz="2700"/>
            </a:br>
            <a:endParaRPr lang="en-GB">
              <a:solidFill>
                <a:schemeClr val="tx1"/>
              </a:solidFill>
            </a:endParaRPr>
          </a:p>
        </p:txBody>
      </p:sp>
      <p:grpSp>
        <p:nvGrpSpPr>
          <p:cNvPr id="96" name="Group 95">
            <a:extLst>
              <a:ext uri="{FF2B5EF4-FFF2-40B4-BE49-F238E27FC236}">
                <a16:creationId xmlns:a16="http://schemas.microsoft.com/office/drawing/2014/main" id="{6BE08D31-3321-40BD-819B-F883E19EB368}"/>
              </a:ext>
            </a:extLst>
          </p:cNvPr>
          <p:cNvGrpSpPr/>
          <p:nvPr/>
        </p:nvGrpSpPr>
        <p:grpSpPr>
          <a:xfrm>
            <a:off x="393576" y="1666398"/>
            <a:ext cx="2697333" cy="4615018"/>
            <a:chOff x="393576" y="1666398"/>
            <a:chExt cx="2697333" cy="4615018"/>
          </a:xfrm>
        </p:grpSpPr>
        <p:sp>
          <p:nvSpPr>
            <p:cNvPr id="4" name="Rectangle 3">
              <a:extLst>
                <a:ext uri="{FF2B5EF4-FFF2-40B4-BE49-F238E27FC236}">
                  <a16:creationId xmlns:a16="http://schemas.microsoft.com/office/drawing/2014/main" id="{CC7E957C-E6DD-42EE-BAE0-231B030B3C8E}"/>
                </a:ext>
              </a:extLst>
            </p:cNvPr>
            <p:cNvSpPr/>
            <p:nvPr/>
          </p:nvSpPr>
          <p:spPr>
            <a:xfrm>
              <a:off x="1409574" y="1666398"/>
              <a:ext cx="1681335"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navigate to the service landing page…</a:t>
              </a:r>
            </a:p>
          </p:txBody>
        </p:sp>
        <p:sp>
          <p:nvSpPr>
            <p:cNvPr id="9" name="Rectangle 8">
              <a:extLst>
                <a:ext uri="{FF2B5EF4-FFF2-40B4-BE49-F238E27FC236}">
                  <a16:creationId xmlns:a16="http://schemas.microsoft.com/office/drawing/2014/main" id="{55931994-4017-4175-AEE6-B6657516C810}"/>
                </a:ext>
              </a:extLst>
            </p:cNvPr>
            <p:cNvSpPr/>
            <p:nvPr/>
          </p:nvSpPr>
          <p:spPr>
            <a:xfrm>
              <a:off x="1335930" y="5561417"/>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…or they search for the supplier and views the supplier profile</a:t>
              </a:r>
            </a:p>
          </p:txBody>
        </p:sp>
        <p:pic>
          <p:nvPicPr>
            <p:cNvPr id="17" name="Graphic 16">
              <a:extLst>
                <a:ext uri="{FF2B5EF4-FFF2-40B4-BE49-F238E27FC236}">
                  <a16:creationId xmlns:a16="http://schemas.microsoft.com/office/drawing/2014/main" id="{91FB56F9-9B4E-413E-822B-D5AA3C202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8092" y="2229180"/>
              <a:ext cx="720000" cy="720000"/>
            </a:xfrm>
            <a:prstGeom prst="rect">
              <a:avLst/>
            </a:prstGeom>
          </p:spPr>
        </p:pic>
        <p:pic>
          <p:nvPicPr>
            <p:cNvPr id="19" name="Graphic 18">
              <a:extLst>
                <a:ext uri="{FF2B5EF4-FFF2-40B4-BE49-F238E27FC236}">
                  <a16:creationId xmlns:a16="http://schemas.microsoft.com/office/drawing/2014/main" id="{302E1F3E-F9C7-48A1-A0B8-E9579CCFCE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40547" y="4847624"/>
              <a:ext cx="720000" cy="720000"/>
            </a:xfrm>
            <a:prstGeom prst="rect">
              <a:avLst/>
            </a:prstGeom>
          </p:spPr>
        </p:pic>
        <p:grpSp>
          <p:nvGrpSpPr>
            <p:cNvPr id="95" name="Group 94">
              <a:extLst>
                <a:ext uri="{FF2B5EF4-FFF2-40B4-BE49-F238E27FC236}">
                  <a16:creationId xmlns:a16="http://schemas.microsoft.com/office/drawing/2014/main" id="{18698FCC-DD5F-4BB5-99A3-43BD8190DF2D}"/>
                </a:ext>
              </a:extLst>
            </p:cNvPr>
            <p:cNvGrpSpPr/>
            <p:nvPr/>
          </p:nvGrpSpPr>
          <p:grpSpPr>
            <a:xfrm>
              <a:off x="393576" y="3568211"/>
              <a:ext cx="1327046" cy="1890033"/>
              <a:chOff x="393576" y="3568211"/>
              <a:chExt cx="1327046" cy="1890033"/>
            </a:xfrm>
          </p:grpSpPr>
          <p:sp>
            <p:nvSpPr>
              <p:cNvPr id="8" name="TextBox 7">
                <a:extLst>
                  <a:ext uri="{FF2B5EF4-FFF2-40B4-BE49-F238E27FC236}">
                    <a16:creationId xmlns:a16="http://schemas.microsoft.com/office/drawing/2014/main" id="{EC7596A9-F0E0-49FA-BB5A-4F98F4086E4C}"/>
                  </a:ext>
                </a:extLst>
              </p:cNvPr>
              <p:cNvSpPr txBox="1"/>
              <p:nvPr/>
            </p:nvSpPr>
            <p:spPr>
              <a:xfrm>
                <a:off x="393576" y="4350248"/>
                <a:ext cx="1327046" cy="1107996"/>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has a need to buy from a Preferred Vendor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9812" y="3568211"/>
                <a:ext cx="720000" cy="720000"/>
              </a:xfrm>
              <a:prstGeom prst="rect">
                <a:avLst/>
              </a:prstGeom>
            </p:spPr>
          </p:pic>
        </p:grpSp>
        <p:grpSp>
          <p:nvGrpSpPr>
            <p:cNvPr id="7" name="Group 6">
              <a:extLst>
                <a:ext uri="{FF2B5EF4-FFF2-40B4-BE49-F238E27FC236}">
                  <a16:creationId xmlns:a16="http://schemas.microsoft.com/office/drawing/2014/main" id="{3E396358-329E-4B25-A1AC-6BB3AD65B745}"/>
                </a:ext>
              </a:extLst>
            </p:cNvPr>
            <p:cNvGrpSpPr/>
            <p:nvPr/>
          </p:nvGrpSpPr>
          <p:grpSpPr>
            <a:xfrm>
              <a:off x="1553858" y="3147818"/>
              <a:ext cx="787042" cy="1563744"/>
              <a:chOff x="1445810" y="2709000"/>
              <a:chExt cx="787042" cy="1563744"/>
            </a:xfrm>
            <a:solidFill>
              <a:schemeClr val="accent3"/>
            </a:solidFill>
          </p:grpSpPr>
          <p:sp>
            <p:nvSpPr>
              <p:cNvPr id="3" name="Arrow: Bent 2">
                <a:extLst>
                  <a:ext uri="{FF2B5EF4-FFF2-40B4-BE49-F238E27FC236}">
                    <a16:creationId xmlns:a16="http://schemas.microsoft.com/office/drawing/2014/main" id="{7D75C705-A7D5-4BCE-A7C3-78942CA7F0F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Arrow: Bent 24">
                <a:extLst>
                  <a:ext uri="{FF2B5EF4-FFF2-40B4-BE49-F238E27FC236}">
                    <a16:creationId xmlns:a16="http://schemas.microsoft.com/office/drawing/2014/main" id="{E38C4E60-B0A7-481E-9D5D-71D846B633A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grpSp>
      <p:grpSp>
        <p:nvGrpSpPr>
          <p:cNvPr id="88" name="Group 87">
            <a:extLst>
              <a:ext uri="{FF2B5EF4-FFF2-40B4-BE49-F238E27FC236}">
                <a16:creationId xmlns:a16="http://schemas.microsoft.com/office/drawing/2014/main" id="{E89F11E3-4CE7-4766-8C28-CF7480238744}"/>
              </a:ext>
            </a:extLst>
          </p:cNvPr>
          <p:cNvGrpSpPr/>
          <p:nvPr/>
        </p:nvGrpSpPr>
        <p:grpSpPr>
          <a:xfrm>
            <a:off x="4916067" y="1400532"/>
            <a:ext cx="3165663" cy="1548648"/>
            <a:chOff x="4916067" y="1400532"/>
            <a:chExt cx="3165663" cy="1548648"/>
          </a:xfrm>
        </p:grpSpPr>
        <p:sp>
          <p:nvSpPr>
            <p:cNvPr id="5" name="Rectangle 4">
              <a:extLst>
                <a:ext uri="{FF2B5EF4-FFF2-40B4-BE49-F238E27FC236}">
                  <a16:creationId xmlns:a16="http://schemas.microsoft.com/office/drawing/2014/main" id="{7D4E42DA-FFBF-4AC7-99BF-12ABE444ADFB}"/>
                </a:ext>
              </a:extLst>
            </p:cNvPr>
            <p:cNvSpPr/>
            <p:nvPr/>
          </p:nvSpPr>
          <p:spPr>
            <a:xfrm>
              <a:off x="5859774" y="1400532"/>
              <a:ext cx="2221956"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After add the items to their cart they proceed to checkout and provide estimated quantities (e.g. number of days)</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123755" y="2229180"/>
              <a:ext cx="720000" cy="720000"/>
            </a:xfrm>
            <a:prstGeom prst="rect">
              <a:avLst/>
            </a:prstGeom>
          </p:spPr>
        </p:pic>
        <p:pic>
          <p:nvPicPr>
            <p:cNvPr id="39" name="Graphic 38">
              <a:extLst>
                <a:ext uri="{FF2B5EF4-FFF2-40B4-BE49-F238E27FC236}">
                  <a16:creationId xmlns:a16="http://schemas.microsoft.com/office/drawing/2014/main" id="{9BF23EDD-4785-4FCA-8462-E944621E7E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222551" y="2229180"/>
              <a:ext cx="720000" cy="720000"/>
            </a:xfrm>
            <a:prstGeom prst="rect">
              <a:avLst/>
            </a:prstGeom>
          </p:spPr>
        </p:pic>
        <p:sp>
          <p:nvSpPr>
            <p:cNvPr id="34" name="Arrow: Right 33">
              <a:extLst>
                <a:ext uri="{FF2B5EF4-FFF2-40B4-BE49-F238E27FC236}">
                  <a16:creationId xmlns:a16="http://schemas.microsoft.com/office/drawing/2014/main" id="{C9FE29B3-6A2C-4F80-83F3-A381115602B7}"/>
                </a:ext>
              </a:extLst>
            </p:cNvPr>
            <p:cNvSpPr/>
            <p:nvPr/>
          </p:nvSpPr>
          <p:spPr>
            <a:xfrm>
              <a:off x="4916067" y="237060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E77A06DF-6CD9-46B4-9D93-89345A431147}"/>
              </a:ext>
            </a:extLst>
          </p:cNvPr>
          <p:cNvGrpSpPr/>
          <p:nvPr/>
        </p:nvGrpSpPr>
        <p:grpSpPr>
          <a:xfrm>
            <a:off x="8490767" y="1357427"/>
            <a:ext cx="2833712" cy="1584484"/>
            <a:chOff x="7509940" y="1364534"/>
            <a:chExt cx="2833712" cy="1584484"/>
          </a:xfrm>
        </p:grpSpPr>
        <p:sp>
          <p:nvSpPr>
            <p:cNvPr id="10" name="Rectangle 9">
              <a:extLst>
                <a:ext uri="{FF2B5EF4-FFF2-40B4-BE49-F238E27FC236}">
                  <a16:creationId xmlns:a16="http://schemas.microsoft.com/office/drawing/2014/main" id="{CC8D412A-8249-413A-81AA-FE56485C4A71}"/>
                </a:ext>
              </a:extLst>
            </p:cNvPr>
            <p:cNvSpPr/>
            <p:nvPr/>
          </p:nvSpPr>
          <p:spPr>
            <a:xfrm>
              <a:off x="7747528" y="1364534"/>
              <a:ext cx="2596124" cy="767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 user submits purchase requisition for approval, procurement approval not required for </a:t>
              </a:r>
              <a:r>
                <a:rPr lang="en-GB" sz="1100" err="1">
                  <a:solidFill>
                    <a:schemeClr val="tx1"/>
                  </a:solidFill>
                  <a:latin typeface="Arial" panose="020B0604020202020204" pitchFamily="34" charset="0"/>
                  <a:cs typeface="Arial" panose="020B0604020202020204" pitchFamily="34" charset="0"/>
                </a:rPr>
                <a:t>catalog</a:t>
              </a:r>
              <a:r>
                <a:rPr lang="en-GB" sz="1100">
                  <a:solidFill>
                    <a:schemeClr val="tx1"/>
                  </a:solidFill>
                  <a:latin typeface="Arial" panose="020B0604020202020204" pitchFamily="34" charset="0"/>
                  <a:cs typeface="Arial" panose="020B0604020202020204" pitchFamily="34" charset="0"/>
                </a:rPr>
                <a:t> purchases</a:t>
              </a:r>
            </a:p>
          </p:txBody>
        </p:sp>
        <p:pic>
          <p:nvPicPr>
            <p:cNvPr id="33" name="Graphic 32">
              <a:extLst>
                <a:ext uri="{FF2B5EF4-FFF2-40B4-BE49-F238E27FC236}">
                  <a16:creationId xmlns:a16="http://schemas.microsoft.com/office/drawing/2014/main" id="{E3171362-CD6C-441F-9954-4E42EC1B55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716885" y="2229018"/>
              <a:ext cx="720000" cy="720000"/>
            </a:xfrm>
            <a:prstGeom prst="rect">
              <a:avLst/>
            </a:prstGeom>
          </p:spPr>
        </p:pic>
        <p:sp>
          <p:nvSpPr>
            <p:cNvPr id="43" name="Arrow: Right 42">
              <a:extLst>
                <a:ext uri="{FF2B5EF4-FFF2-40B4-BE49-F238E27FC236}">
                  <a16:creationId xmlns:a16="http://schemas.microsoft.com/office/drawing/2014/main" id="{F2D40A67-5BF1-4738-9753-60DAC3AEF746}"/>
                </a:ext>
              </a:extLst>
            </p:cNvPr>
            <p:cNvSpPr/>
            <p:nvPr/>
          </p:nvSpPr>
          <p:spPr>
            <a:xfrm>
              <a:off x="7509940" y="2319489"/>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73D7C21A-3806-4EFE-AED8-ED2B9E231DB3}"/>
              </a:ext>
            </a:extLst>
          </p:cNvPr>
          <p:cNvGrpSpPr/>
          <p:nvPr/>
        </p:nvGrpSpPr>
        <p:grpSpPr>
          <a:xfrm>
            <a:off x="7560555" y="4803416"/>
            <a:ext cx="2091302" cy="1623239"/>
            <a:chOff x="7560555" y="4803416"/>
            <a:chExt cx="2091302" cy="1623239"/>
          </a:xfrm>
        </p:grpSpPr>
        <p:sp>
          <p:nvSpPr>
            <p:cNvPr id="68" name="Arrow: Right 67">
              <a:extLst>
                <a:ext uri="{FF2B5EF4-FFF2-40B4-BE49-F238E27FC236}">
                  <a16:creationId xmlns:a16="http://schemas.microsoft.com/office/drawing/2014/main" id="{3EC80905-ACAC-4D28-BBC6-472F056107F4}"/>
                </a:ext>
              </a:extLst>
            </p:cNvPr>
            <p:cNvSpPr/>
            <p:nvPr/>
          </p:nvSpPr>
          <p:spPr>
            <a:xfrm>
              <a:off x="7560555"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6973101-F0AA-43A8-813D-3CE17945A82C}"/>
                </a:ext>
              </a:extLst>
            </p:cNvPr>
            <p:cNvSpPr/>
            <p:nvPr/>
          </p:nvSpPr>
          <p:spPr>
            <a:xfrm>
              <a:off x="7806684" y="5561417"/>
              <a:ext cx="1845173"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proceeds to checkout and sees that the MSA contract reference has been automatically populated</a:t>
              </a:r>
            </a:p>
          </p:txBody>
        </p:sp>
        <p:pic>
          <p:nvPicPr>
            <p:cNvPr id="70" name="Graphic 69">
              <a:extLst>
                <a:ext uri="{FF2B5EF4-FFF2-40B4-BE49-F238E27FC236}">
                  <a16:creationId xmlns:a16="http://schemas.microsoft.com/office/drawing/2014/main" id="{B84EB01D-FFFC-4D9F-B001-7B0E737089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247866" y="4803416"/>
              <a:ext cx="720000" cy="720000"/>
            </a:xfrm>
            <a:prstGeom prst="rect">
              <a:avLst/>
            </a:prstGeom>
          </p:spPr>
        </p:pic>
      </p:grpSp>
      <p:pic>
        <p:nvPicPr>
          <p:cNvPr id="45" name="Graphic 44">
            <a:extLst>
              <a:ext uri="{FF2B5EF4-FFF2-40B4-BE49-F238E27FC236}">
                <a16:creationId xmlns:a16="http://schemas.microsoft.com/office/drawing/2014/main" id="{5BBD7DC9-6DAF-42BC-AB90-44DF608B8E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1215371" y="3438367"/>
            <a:ext cx="720000" cy="720000"/>
          </a:xfrm>
          <a:prstGeom prst="rect">
            <a:avLst/>
          </a:prstGeom>
        </p:spPr>
      </p:pic>
      <p:grpSp>
        <p:nvGrpSpPr>
          <p:cNvPr id="93" name="Group 92">
            <a:extLst>
              <a:ext uri="{FF2B5EF4-FFF2-40B4-BE49-F238E27FC236}">
                <a16:creationId xmlns:a16="http://schemas.microsoft.com/office/drawing/2014/main" id="{64681B6A-74D7-4981-BDD4-70F58BBA50FE}"/>
              </a:ext>
            </a:extLst>
          </p:cNvPr>
          <p:cNvGrpSpPr/>
          <p:nvPr/>
        </p:nvGrpSpPr>
        <p:grpSpPr>
          <a:xfrm>
            <a:off x="9206828" y="4739745"/>
            <a:ext cx="2258587" cy="1686910"/>
            <a:chOff x="9206828" y="4739745"/>
            <a:chExt cx="2258587" cy="1686910"/>
          </a:xfrm>
        </p:grpSpPr>
        <p:sp>
          <p:nvSpPr>
            <p:cNvPr id="71" name="Arrow: Right 70">
              <a:extLst>
                <a:ext uri="{FF2B5EF4-FFF2-40B4-BE49-F238E27FC236}">
                  <a16:creationId xmlns:a16="http://schemas.microsoft.com/office/drawing/2014/main" id="{F892F9F9-8331-4C93-962F-4CBD31155E69}"/>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Graphic 79">
              <a:extLst>
                <a:ext uri="{FF2B5EF4-FFF2-40B4-BE49-F238E27FC236}">
                  <a16:creationId xmlns:a16="http://schemas.microsoft.com/office/drawing/2014/main" id="{765D51C2-6B03-48E0-B678-C712B5329A8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036" r="-22036"/>
            <a:stretch/>
          </p:blipFill>
          <p:spPr>
            <a:xfrm>
              <a:off x="9945359" y="4739745"/>
              <a:ext cx="1037312" cy="720000"/>
            </a:xfrm>
            <a:prstGeom prst="rect">
              <a:avLst/>
            </a:prstGeom>
          </p:spPr>
        </p:pic>
        <p:sp>
          <p:nvSpPr>
            <p:cNvPr id="81" name="Rectangle 80">
              <a:extLst>
                <a:ext uri="{FF2B5EF4-FFF2-40B4-BE49-F238E27FC236}">
                  <a16:creationId xmlns:a16="http://schemas.microsoft.com/office/drawing/2014/main" id="{57F9E7A5-E1D0-48E6-A002-6B98352A2971}"/>
                </a:ext>
              </a:extLst>
            </p:cNvPr>
            <p:cNvSpPr/>
            <p:nvPr/>
          </p:nvSpPr>
          <p:spPr>
            <a:xfrm>
              <a:off x="9597364" y="5561417"/>
              <a:ext cx="1868051"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submits purchase requisition for approval, procurement approval required to ensure pricing adheres to MSA</a:t>
              </a:r>
            </a:p>
          </p:txBody>
        </p:sp>
      </p:grpSp>
      <p:sp>
        <p:nvSpPr>
          <p:cNvPr id="104" name="Rectangle 103">
            <a:extLst>
              <a:ext uri="{FF2B5EF4-FFF2-40B4-BE49-F238E27FC236}">
                <a16:creationId xmlns:a16="http://schemas.microsoft.com/office/drawing/2014/main" id="{96544300-CD70-4893-9789-2D609F8114EB}"/>
              </a:ext>
            </a:extLst>
          </p:cNvPr>
          <p:cNvSpPr/>
          <p:nvPr/>
        </p:nvSpPr>
        <p:spPr>
          <a:xfrm>
            <a:off x="9560289" y="3620992"/>
            <a:ext cx="1717476" cy="587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Once fully approved, the PO is automatically sent to the supplier</a:t>
            </a:r>
          </a:p>
        </p:txBody>
      </p:sp>
      <p:sp>
        <p:nvSpPr>
          <p:cNvPr id="105" name="Arrow: Bent 104">
            <a:extLst>
              <a:ext uri="{FF2B5EF4-FFF2-40B4-BE49-F238E27FC236}">
                <a16:creationId xmlns:a16="http://schemas.microsoft.com/office/drawing/2014/main" id="{D11C3571-2156-42A6-A046-DABAC57BA956}"/>
              </a:ext>
            </a:extLst>
          </p:cNvPr>
          <p:cNvSpPr/>
          <p:nvPr/>
        </p:nvSpPr>
        <p:spPr>
          <a:xfrm rot="5400000">
            <a:off x="11040209" y="2368143"/>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07" name="Arrow: Bent 106">
            <a:extLst>
              <a:ext uri="{FF2B5EF4-FFF2-40B4-BE49-F238E27FC236}">
                <a16:creationId xmlns:a16="http://schemas.microsoft.com/office/drawing/2014/main" id="{F646AF0B-6D8C-4C14-95C2-BC413D039AA1}"/>
              </a:ext>
            </a:extLst>
          </p:cNvPr>
          <p:cNvSpPr/>
          <p:nvPr/>
        </p:nvSpPr>
        <p:spPr>
          <a:xfrm rot="16200000" flipV="1">
            <a:off x="11048100" y="456202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23" name="TextBox 122">
            <a:extLst>
              <a:ext uri="{FF2B5EF4-FFF2-40B4-BE49-F238E27FC236}">
                <a16:creationId xmlns:a16="http://schemas.microsoft.com/office/drawing/2014/main" id="{DE68338A-346D-437E-9EC7-7D2F87AF585B}"/>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1</a:t>
            </a:r>
          </a:p>
        </p:txBody>
      </p:sp>
      <p:sp>
        <p:nvSpPr>
          <p:cNvPr id="60" name="Rectangle 59">
            <a:extLst>
              <a:ext uri="{FF2B5EF4-FFF2-40B4-BE49-F238E27FC236}">
                <a16:creationId xmlns:a16="http://schemas.microsoft.com/office/drawing/2014/main" id="{7F9CCEBF-7DB1-4891-8755-D33166776FC9}"/>
              </a:ext>
            </a:extLst>
          </p:cNvPr>
          <p:cNvSpPr/>
          <p:nvPr/>
        </p:nvSpPr>
        <p:spPr>
          <a:xfrm>
            <a:off x="461696" y="1231641"/>
            <a:ext cx="3544122"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EE3BBEE7-E7FF-4E39-BCAF-2890E5B686D2}"/>
              </a:ext>
            </a:extLst>
          </p:cNvPr>
          <p:cNvSpPr/>
          <p:nvPr/>
        </p:nvSpPr>
        <p:spPr>
          <a:xfrm>
            <a:off x="4880053" y="903068"/>
            <a:ext cx="7128646" cy="5523587"/>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4008ACF-5E6B-4AD0-BA26-C351EE7A7184}"/>
              </a:ext>
            </a:extLst>
          </p:cNvPr>
          <p:cNvSpPr txBox="1"/>
          <p:nvPr/>
        </p:nvSpPr>
        <p:spPr>
          <a:xfrm>
            <a:off x="3599791" y="1229987"/>
            <a:ext cx="1681334" cy="938719"/>
          </a:xfrm>
          <a:prstGeom prst="rect">
            <a:avLst/>
          </a:prstGeom>
          <a:noFill/>
        </p:spPr>
        <p:txBody>
          <a:bodyPr wrap="square" rtlCol="0" anchor="b" anchorCtr="1">
            <a:spAutoFit/>
          </a:bodyPr>
          <a:lstStyle/>
          <a:p>
            <a:pPr algn="ctr"/>
            <a:r>
              <a:rPr lang="en-GB" sz="1100" b="1"/>
              <a:t>YES</a:t>
            </a:r>
          </a:p>
          <a:p>
            <a:pPr algn="ctr"/>
            <a:r>
              <a:rPr lang="en-GB" sz="1100"/>
              <a:t>They can select the appropriate item(s) and see they are linked to the MSA contract</a:t>
            </a:r>
          </a:p>
        </p:txBody>
      </p:sp>
      <p:grpSp>
        <p:nvGrpSpPr>
          <p:cNvPr id="50" name="Group 49">
            <a:extLst>
              <a:ext uri="{FF2B5EF4-FFF2-40B4-BE49-F238E27FC236}">
                <a16:creationId xmlns:a16="http://schemas.microsoft.com/office/drawing/2014/main" id="{04512935-C6D8-4BEA-8A19-1E1A8BC92D31}"/>
              </a:ext>
            </a:extLst>
          </p:cNvPr>
          <p:cNvGrpSpPr/>
          <p:nvPr/>
        </p:nvGrpSpPr>
        <p:grpSpPr>
          <a:xfrm>
            <a:off x="3855782" y="3121664"/>
            <a:ext cx="787042" cy="1563744"/>
            <a:chOff x="1445810" y="2709000"/>
            <a:chExt cx="787042" cy="1563744"/>
          </a:xfrm>
          <a:solidFill>
            <a:schemeClr val="accent3"/>
          </a:solidFill>
        </p:grpSpPr>
        <p:sp>
          <p:nvSpPr>
            <p:cNvPr id="51" name="Arrow: Bent 50">
              <a:extLst>
                <a:ext uri="{FF2B5EF4-FFF2-40B4-BE49-F238E27FC236}">
                  <a16:creationId xmlns:a16="http://schemas.microsoft.com/office/drawing/2014/main" id="{E27B0509-2255-4358-9BE5-2B91FB0BFC30}"/>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2" name="Arrow: Bent 51">
              <a:extLst>
                <a:ext uri="{FF2B5EF4-FFF2-40B4-BE49-F238E27FC236}">
                  <a16:creationId xmlns:a16="http://schemas.microsoft.com/office/drawing/2014/main" id="{76D97646-C31D-4D8E-821D-380FE6A4728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63" name="TextBox 62">
            <a:extLst>
              <a:ext uri="{FF2B5EF4-FFF2-40B4-BE49-F238E27FC236}">
                <a16:creationId xmlns:a16="http://schemas.microsoft.com/office/drawing/2014/main" id="{47F844C7-0259-4A05-B821-C2E032DD794C}"/>
              </a:ext>
            </a:extLst>
          </p:cNvPr>
          <p:cNvSpPr txBox="1"/>
          <p:nvPr/>
        </p:nvSpPr>
        <p:spPr>
          <a:xfrm>
            <a:off x="3673750" y="5561417"/>
            <a:ext cx="1548084" cy="600164"/>
          </a:xfrm>
          <a:prstGeom prst="rect">
            <a:avLst/>
          </a:prstGeom>
          <a:noFill/>
        </p:spPr>
        <p:txBody>
          <a:bodyPr wrap="square" rtlCol="0" anchor="t" anchorCtr="1">
            <a:spAutoFit/>
          </a:bodyPr>
          <a:lstStyle/>
          <a:p>
            <a:pPr algn="ctr"/>
            <a:r>
              <a:rPr lang="en-GB" sz="1100" b="1"/>
              <a:t>No</a:t>
            </a:r>
          </a:p>
          <a:p>
            <a:pPr algn="ctr"/>
            <a:r>
              <a:rPr lang="en-GB" sz="1100"/>
              <a:t>They complete a line item form </a:t>
            </a:r>
          </a:p>
        </p:txBody>
      </p:sp>
      <p:pic>
        <p:nvPicPr>
          <p:cNvPr id="74" name="Graphic 73">
            <a:extLst>
              <a:ext uri="{FF2B5EF4-FFF2-40B4-BE49-F238E27FC236}">
                <a16:creationId xmlns:a16="http://schemas.microsoft.com/office/drawing/2014/main" id="{D8E5D6F8-B1F7-4EB4-8456-EEB41509AB2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87060" y="4847624"/>
            <a:ext cx="720000" cy="720000"/>
          </a:xfrm>
          <a:prstGeom prst="rect">
            <a:avLst/>
          </a:prstGeom>
        </p:spPr>
      </p:pic>
      <p:pic>
        <p:nvPicPr>
          <p:cNvPr id="76" name="Graphic 75">
            <a:extLst>
              <a:ext uri="{FF2B5EF4-FFF2-40B4-BE49-F238E27FC236}">
                <a16:creationId xmlns:a16="http://schemas.microsoft.com/office/drawing/2014/main" id="{56A24AAB-0928-4216-9049-07D3295D07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87060" y="2229180"/>
            <a:ext cx="720000" cy="720000"/>
          </a:xfrm>
          <a:prstGeom prst="rect">
            <a:avLst/>
          </a:prstGeom>
        </p:spPr>
      </p:pic>
      <p:grpSp>
        <p:nvGrpSpPr>
          <p:cNvPr id="91" name="Group 90">
            <a:extLst>
              <a:ext uri="{FF2B5EF4-FFF2-40B4-BE49-F238E27FC236}">
                <a16:creationId xmlns:a16="http://schemas.microsoft.com/office/drawing/2014/main" id="{EEE349BB-4FB9-4D93-927A-0D2A9BB03B2E}"/>
              </a:ext>
            </a:extLst>
          </p:cNvPr>
          <p:cNvGrpSpPr/>
          <p:nvPr/>
        </p:nvGrpSpPr>
        <p:grpSpPr>
          <a:xfrm>
            <a:off x="4916067" y="4847624"/>
            <a:ext cx="2880601" cy="1433793"/>
            <a:chOff x="4916067" y="4847624"/>
            <a:chExt cx="2880601" cy="1433793"/>
          </a:xfrm>
        </p:grpSpPr>
        <p:pic>
          <p:nvPicPr>
            <p:cNvPr id="65" name="Graphic 64">
              <a:extLst>
                <a:ext uri="{FF2B5EF4-FFF2-40B4-BE49-F238E27FC236}">
                  <a16:creationId xmlns:a16="http://schemas.microsoft.com/office/drawing/2014/main" id="{36EC4D94-30B9-4707-9F8C-2BDFD757B7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50941" y="4847624"/>
              <a:ext cx="720000" cy="720000"/>
            </a:xfrm>
            <a:prstGeom prst="rect">
              <a:avLst/>
            </a:prstGeom>
          </p:spPr>
        </p:pic>
        <p:pic>
          <p:nvPicPr>
            <p:cNvPr id="67" name="Graphic 66">
              <a:extLst>
                <a:ext uri="{FF2B5EF4-FFF2-40B4-BE49-F238E27FC236}">
                  <a16:creationId xmlns:a16="http://schemas.microsoft.com/office/drawing/2014/main" id="{69939754-0834-4106-933C-1A643F8C1DA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694822" y="4859056"/>
              <a:ext cx="720000" cy="720000"/>
            </a:xfrm>
            <a:prstGeom prst="rect">
              <a:avLst/>
            </a:prstGeom>
          </p:spPr>
        </p:pic>
        <p:sp>
          <p:nvSpPr>
            <p:cNvPr id="72" name="Arrow: Right 71">
              <a:extLst>
                <a:ext uri="{FF2B5EF4-FFF2-40B4-BE49-F238E27FC236}">
                  <a16:creationId xmlns:a16="http://schemas.microsoft.com/office/drawing/2014/main" id="{D84A729D-5442-43C4-A726-D322E407B669}"/>
                </a:ext>
              </a:extLst>
            </p:cNvPr>
            <p:cNvSpPr/>
            <p:nvPr/>
          </p:nvSpPr>
          <p:spPr>
            <a:xfrm>
              <a:off x="4916067"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C55E1CDD-67D5-43E9-A43B-48DA0E09F6EE}"/>
                </a:ext>
              </a:extLst>
            </p:cNvPr>
            <p:cNvSpPr/>
            <p:nvPr/>
          </p:nvSpPr>
          <p:spPr>
            <a:xfrm>
              <a:off x="5392414" y="5561417"/>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in the form …</a:t>
              </a:r>
            </a:p>
          </p:txBody>
        </p:sp>
        <p:sp>
          <p:nvSpPr>
            <p:cNvPr id="78" name="Rectangle 77">
              <a:extLst>
                <a:ext uri="{FF2B5EF4-FFF2-40B4-BE49-F238E27FC236}">
                  <a16:creationId xmlns:a16="http://schemas.microsoft.com/office/drawing/2014/main" id="{2819D0F2-9751-4545-8711-EF1CA28A3178}"/>
                </a:ext>
              </a:extLst>
            </p:cNvPr>
            <p:cNvSpPr/>
            <p:nvPr/>
          </p:nvSpPr>
          <p:spPr>
            <a:xfrm>
              <a:off x="6579621" y="5561417"/>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grpSp>
      <p:grpSp>
        <p:nvGrpSpPr>
          <p:cNvPr id="11" name="Group 10">
            <a:extLst>
              <a:ext uri="{FF2B5EF4-FFF2-40B4-BE49-F238E27FC236}">
                <a16:creationId xmlns:a16="http://schemas.microsoft.com/office/drawing/2014/main" id="{992EB41B-DA38-4C95-BA75-961F51F861DE}"/>
              </a:ext>
            </a:extLst>
          </p:cNvPr>
          <p:cNvGrpSpPr/>
          <p:nvPr/>
        </p:nvGrpSpPr>
        <p:grpSpPr>
          <a:xfrm>
            <a:off x="6701574" y="2498286"/>
            <a:ext cx="4597694" cy="1471448"/>
            <a:chOff x="5781436" y="2968622"/>
            <a:chExt cx="6148019" cy="1471448"/>
          </a:xfrm>
        </p:grpSpPr>
        <p:sp>
          <p:nvSpPr>
            <p:cNvPr id="56" name="TextBox 55">
              <a:extLst>
                <a:ext uri="{FF2B5EF4-FFF2-40B4-BE49-F238E27FC236}">
                  <a16:creationId xmlns:a16="http://schemas.microsoft.com/office/drawing/2014/main" id="{A6A3B621-BB6E-40A0-8537-BD87FDD252F0}"/>
                </a:ext>
              </a:extLst>
            </p:cNvPr>
            <p:cNvSpPr txBox="1"/>
            <p:nvPr/>
          </p:nvSpPr>
          <p:spPr>
            <a:xfrm>
              <a:off x="5781436" y="2968622"/>
              <a:ext cx="6148019" cy="71385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provide a concrete service description to Deloitte?</a:t>
              </a:r>
              <a:endParaRPr lang="en-GB" sz="1600"/>
            </a:p>
          </p:txBody>
        </p:sp>
        <p:sp>
          <p:nvSpPr>
            <p:cNvPr id="57" name="Rectangle 56">
              <a:extLst>
                <a:ext uri="{FF2B5EF4-FFF2-40B4-BE49-F238E27FC236}">
                  <a16:creationId xmlns:a16="http://schemas.microsoft.com/office/drawing/2014/main" id="{2BF7CCE5-DD29-4993-9799-FBEA8F9E3394}"/>
                </a:ext>
              </a:extLst>
            </p:cNvPr>
            <p:cNvSpPr/>
            <p:nvPr/>
          </p:nvSpPr>
          <p:spPr>
            <a:xfrm>
              <a:off x="5865032" y="3879921"/>
              <a:ext cx="5871984" cy="56014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 form fields will help to provide detail services required</a:t>
              </a:r>
            </a:p>
          </p:txBody>
        </p:sp>
      </p:grpSp>
      <p:grpSp>
        <p:nvGrpSpPr>
          <p:cNvPr id="6" name="Group 5">
            <a:extLst>
              <a:ext uri="{FF2B5EF4-FFF2-40B4-BE49-F238E27FC236}">
                <a16:creationId xmlns:a16="http://schemas.microsoft.com/office/drawing/2014/main" id="{6A1EC9DA-30B7-4C79-AA83-CF53AF1435FD}"/>
              </a:ext>
            </a:extLst>
          </p:cNvPr>
          <p:cNvGrpSpPr/>
          <p:nvPr/>
        </p:nvGrpSpPr>
        <p:grpSpPr>
          <a:xfrm>
            <a:off x="807956" y="2172252"/>
            <a:ext cx="2779355" cy="2219709"/>
            <a:chOff x="5781436" y="1035838"/>
            <a:chExt cx="6148019" cy="1459855"/>
          </a:xfrm>
        </p:grpSpPr>
        <p:sp>
          <p:nvSpPr>
            <p:cNvPr id="58" name="TextBox 57">
              <a:extLst>
                <a:ext uri="{FF2B5EF4-FFF2-40B4-BE49-F238E27FC236}">
                  <a16:creationId xmlns:a16="http://schemas.microsoft.com/office/drawing/2014/main" id="{635B3D83-DD39-4AFB-A81A-7B72794174A8}"/>
                </a:ext>
              </a:extLst>
            </p:cNvPr>
            <p:cNvSpPr txBox="1"/>
            <p:nvPr/>
          </p:nvSpPr>
          <p:spPr>
            <a:xfrm>
              <a:off x="5781436" y="1035838"/>
              <a:ext cx="6148019" cy="55797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understand which services are covered by the MSA?</a:t>
              </a:r>
              <a:endParaRPr lang="en-GB" sz="1600"/>
            </a:p>
          </p:txBody>
        </p:sp>
        <p:sp>
          <p:nvSpPr>
            <p:cNvPr id="59" name="Rectangle 58">
              <a:extLst>
                <a:ext uri="{FF2B5EF4-FFF2-40B4-BE49-F238E27FC236}">
                  <a16:creationId xmlns:a16="http://schemas.microsoft.com/office/drawing/2014/main" id="{A0AD0130-8DE5-4DF1-908C-5C4CE25FA3BC}"/>
                </a:ext>
              </a:extLst>
            </p:cNvPr>
            <p:cNvSpPr/>
            <p:nvPr/>
          </p:nvSpPr>
          <p:spPr>
            <a:xfrm>
              <a:off x="5859833" y="1766988"/>
              <a:ext cx="5871984" cy="7287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err="1">
                  <a:solidFill>
                    <a:schemeClr val="tx1"/>
                  </a:solidFill>
                </a:rPr>
                <a:t>Catalog</a:t>
              </a:r>
              <a:r>
                <a:rPr lang="en-GB" sz="1400">
                  <a:solidFill>
                    <a:schemeClr val="tx1"/>
                  </a:solidFill>
                </a:rPr>
                <a:t> items should be under contract or the supplier is marked as preferred for that service (best practice)</a:t>
              </a:r>
            </a:p>
          </p:txBody>
        </p:sp>
      </p:grpSp>
    </p:spTree>
    <p:extLst>
      <p:ext uri="{BB962C8B-B14F-4D97-AF65-F5344CB8AC3E}">
        <p14:creationId xmlns:p14="http://schemas.microsoft.com/office/powerpoint/2010/main" val="40077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797B328-D575-41B4-A022-296A645D4AB9}"/>
              </a:ext>
            </a:extLst>
          </p:cNvPr>
          <p:cNvGrpSpPr/>
          <p:nvPr/>
        </p:nvGrpSpPr>
        <p:grpSpPr>
          <a:xfrm>
            <a:off x="2770822" y="2483565"/>
            <a:ext cx="787042" cy="2829675"/>
            <a:chOff x="1287341" y="2294099"/>
            <a:chExt cx="787042" cy="2829675"/>
          </a:xfrm>
          <a:solidFill>
            <a:schemeClr val="accent3"/>
          </a:solidFill>
        </p:grpSpPr>
        <p:sp>
          <p:nvSpPr>
            <p:cNvPr id="28" name="Arrow: Bent 27">
              <a:extLst>
                <a:ext uri="{FF2B5EF4-FFF2-40B4-BE49-F238E27FC236}">
                  <a16:creationId xmlns:a16="http://schemas.microsoft.com/office/drawing/2014/main" id="{0EDDF2B3-4DB9-4D09-A110-247A07606C0B}"/>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Arrow: Bent 29">
              <a:extLst>
                <a:ext uri="{FF2B5EF4-FFF2-40B4-BE49-F238E27FC236}">
                  <a16:creationId xmlns:a16="http://schemas.microsoft.com/office/drawing/2014/main" id="{A290B5BD-1931-4685-96AD-D7A9B2348878}"/>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47" name="Graphic 46">
            <a:extLst>
              <a:ext uri="{FF2B5EF4-FFF2-40B4-BE49-F238E27FC236}">
                <a16:creationId xmlns:a16="http://schemas.microsoft.com/office/drawing/2014/main" id="{0D14EB40-B7BA-416C-9634-FB768F0C10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689" b="2689"/>
          <a:stretch/>
        </p:blipFill>
        <p:spPr>
          <a:xfrm>
            <a:off x="2979476" y="3284131"/>
            <a:ext cx="720000" cy="681277"/>
          </a:xfrm>
          <a:prstGeom prst="rect">
            <a:avLst/>
          </a:prstGeom>
        </p:spPr>
      </p:pic>
      <p:sp>
        <p:nvSpPr>
          <p:cNvPr id="49" name="TextBox 48">
            <a:extLst>
              <a:ext uri="{FF2B5EF4-FFF2-40B4-BE49-F238E27FC236}">
                <a16:creationId xmlns:a16="http://schemas.microsoft.com/office/drawing/2014/main" id="{A478ADFF-0B83-4D98-B131-9E9BF088BEB9}"/>
              </a:ext>
            </a:extLst>
          </p:cNvPr>
          <p:cNvSpPr txBox="1"/>
          <p:nvPr/>
        </p:nvSpPr>
        <p:spPr>
          <a:xfrm>
            <a:off x="2572343" y="4014149"/>
            <a:ext cx="1503265" cy="600164"/>
          </a:xfrm>
          <a:prstGeom prst="rect">
            <a:avLst/>
          </a:prstGeom>
          <a:noFill/>
        </p:spPr>
        <p:txBody>
          <a:bodyPr wrap="square" rtlCol="0">
            <a:spAutoFit/>
          </a:bodyPr>
          <a:lstStyle/>
          <a:p>
            <a:pPr algn="ctr"/>
            <a:r>
              <a:rPr lang="en-GB" sz="1100"/>
              <a:t>Is the service covered by </a:t>
            </a:r>
            <a:r>
              <a:rPr lang="en-GB" sz="1100" err="1"/>
              <a:t>catalog</a:t>
            </a:r>
            <a:r>
              <a:rPr lang="en-GB" sz="1100"/>
              <a:t> items? E.g. day rates</a:t>
            </a:r>
          </a:p>
        </p:txBody>
      </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11112624" cy="673100"/>
          </a:xfrm>
        </p:spPr>
        <p:txBody>
          <a:bodyPr>
            <a:normAutofit fontScale="90000"/>
          </a:bodyPr>
          <a:lstStyle/>
          <a:p>
            <a:r>
              <a:rPr lang="en-GB" sz="2700">
                <a:solidFill>
                  <a:schemeClr val="tx1"/>
                </a:solidFill>
              </a:rPr>
              <a:t>Preferred service vendor identified below MDKK 1 – Low risk</a:t>
            </a:r>
            <a:br>
              <a:rPr lang="en-GB" sz="2700"/>
            </a:br>
            <a:endParaRPr lang="en-GB">
              <a:solidFill>
                <a:schemeClr val="tx1"/>
              </a:solidFill>
            </a:endParaRPr>
          </a:p>
        </p:txBody>
      </p:sp>
      <p:grpSp>
        <p:nvGrpSpPr>
          <p:cNvPr id="96" name="Group 95">
            <a:extLst>
              <a:ext uri="{FF2B5EF4-FFF2-40B4-BE49-F238E27FC236}">
                <a16:creationId xmlns:a16="http://schemas.microsoft.com/office/drawing/2014/main" id="{6BE08D31-3321-40BD-819B-F883E19EB368}"/>
              </a:ext>
            </a:extLst>
          </p:cNvPr>
          <p:cNvGrpSpPr/>
          <p:nvPr/>
        </p:nvGrpSpPr>
        <p:grpSpPr>
          <a:xfrm>
            <a:off x="393576" y="1666398"/>
            <a:ext cx="2697333" cy="4615018"/>
            <a:chOff x="393576" y="1666398"/>
            <a:chExt cx="2697333" cy="4615018"/>
          </a:xfrm>
        </p:grpSpPr>
        <p:sp>
          <p:nvSpPr>
            <p:cNvPr id="4" name="Rectangle 3">
              <a:extLst>
                <a:ext uri="{FF2B5EF4-FFF2-40B4-BE49-F238E27FC236}">
                  <a16:creationId xmlns:a16="http://schemas.microsoft.com/office/drawing/2014/main" id="{CC7E957C-E6DD-42EE-BAE0-231B030B3C8E}"/>
                </a:ext>
              </a:extLst>
            </p:cNvPr>
            <p:cNvSpPr/>
            <p:nvPr/>
          </p:nvSpPr>
          <p:spPr>
            <a:xfrm>
              <a:off x="1409574" y="1666398"/>
              <a:ext cx="1681335"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navigate to the service landing page…</a:t>
              </a:r>
            </a:p>
          </p:txBody>
        </p:sp>
        <p:sp>
          <p:nvSpPr>
            <p:cNvPr id="9" name="Rectangle 8">
              <a:extLst>
                <a:ext uri="{FF2B5EF4-FFF2-40B4-BE49-F238E27FC236}">
                  <a16:creationId xmlns:a16="http://schemas.microsoft.com/office/drawing/2014/main" id="{55931994-4017-4175-AEE6-B6657516C810}"/>
                </a:ext>
              </a:extLst>
            </p:cNvPr>
            <p:cNvSpPr/>
            <p:nvPr/>
          </p:nvSpPr>
          <p:spPr>
            <a:xfrm>
              <a:off x="1335930" y="5561417"/>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…or they search for the supplier and views the supplier profile</a:t>
              </a:r>
            </a:p>
          </p:txBody>
        </p:sp>
        <p:pic>
          <p:nvPicPr>
            <p:cNvPr id="17" name="Graphic 16">
              <a:extLst>
                <a:ext uri="{FF2B5EF4-FFF2-40B4-BE49-F238E27FC236}">
                  <a16:creationId xmlns:a16="http://schemas.microsoft.com/office/drawing/2014/main" id="{91FB56F9-9B4E-413E-822B-D5AA3C202A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8092" y="2229180"/>
              <a:ext cx="720000" cy="720000"/>
            </a:xfrm>
            <a:prstGeom prst="rect">
              <a:avLst/>
            </a:prstGeom>
          </p:spPr>
        </p:pic>
        <p:pic>
          <p:nvPicPr>
            <p:cNvPr id="19" name="Graphic 18">
              <a:extLst>
                <a:ext uri="{FF2B5EF4-FFF2-40B4-BE49-F238E27FC236}">
                  <a16:creationId xmlns:a16="http://schemas.microsoft.com/office/drawing/2014/main" id="{302E1F3E-F9C7-48A1-A0B8-E9579CCFCE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40547" y="4847624"/>
              <a:ext cx="720000" cy="720000"/>
            </a:xfrm>
            <a:prstGeom prst="rect">
              <a:avLst/>
            </a:prstGeom>
          </p:spPr>
        </p:pic>
        <p:grpSp>
          <p:nvGrpSpPr>
            <p:cNvPr id="95" name="Group 94">
              <a:extLst>
                <a:ext uri="{FF2B5EF4-FFF2-40B4-BE49-F238E27FC236}">
                  <a16:creationId xmlns:a16="http://schemas.microsoft.com/office/drawing/2014/main" id="{18698FCC-DD5F-4BB5-99A3-43BD8190DF2D}"/>
                </a:ext>
              </a:extLst>
            </p:cNvPr>
            <p:cNvGrpSpPr/>
            <p:nvPr/>
          </p:nvGrpSpPr>
          <p:grpSpPr>
            <a:xfrm>
              <a:off x="393576" y="3568211"/>
              <a:ext cx="1327046" cy="1890033"/>
              <a:chOff x="393576" y="3568211"/>
              <a:chExt cx="1327046" cy="1890033"/>
            </a:xfrm>
          </p:grpSpPr>
          <p:sp>
            <p:nvSpPr>
              <p:cNvPr id="8" name="TextBox 7">
                <a:extLst>
                  <a:ext uri="{FF2B5EF4-FFF2-40B4-BE49-F238E27FC236}">
                    <a16:creationId xmlns:a16="http://schemas.microsoft.com/office/drawing/2014/main" id="{EC7596A9-F0E0-49FA-BB5A-4F98F4086E4C}"/>
                  </a:ext>
                </a:extLst>
              </p:cNvPr>
              <p:cNvSpPr txBox="1"/>
              <p:nvPr/>
            </p:nvSpPr>
            <p:spPr>
              <a:xfrm>
                <a:off x="393576" y="4350248"/>
                <a:ext cx="1327046" cy="1107996"/>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has a need to buy from a Preferred Vendor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9812" y="3568211"/>
                <a:ext cx="720000" cy="720000"/>
              </a:xfrm>
              <a:prstGeom prst="rect">
                <a:avLst/>
              </a:prstGeom>
            </p:spPr>
          </p:pic>
        </p:grpSp>
        <p:grpSp>
          <p:nvGrpSpPr>
            <p:cNvPr id="7" name="Group 6">
              <a:extLst>
                <a:ext uri="{FF2B5EF4-FFF2-40B4-BE49-F238E27FC236}">
                  <a16:creationId xmlns:a16="http://schemas.microsoft.com/office/drawing/2014/main" id="{3E396358-329E-4B25-A1AC-6BB3AD65B745}"/>
                </a:ext>
              </a:extLst>
            </p:cNvPr>
            <p:cNvGrpSpPr/>
            <p:nvPr/>
          </p:nvGrpSpPr>
          <p:grpSpPr>
            <a:xfrm>
              <a:off x="1553858" y="3147818"/>
              <a:ext cx="787042" cy="1563744"/>
              <a:chOff x="1445810" y="2709000"/>
              <a:chExt cx="787042" cy="1563744"/>
            </a:xfrm>
            <a:solidFill>
              <a:schemeClr val="accent3"/>
            </a:solidFill>
          </p:grpSpPr>
          <p:sp>
            <p:nvSpPr>
              <p:cNvPr id="3" name="Arrow: Bent 2">
                <a:extLst>
                  <a:ext uri="{FF2B5EF4-FFF2-40B4-BE49-F238E27FC236}">
                    <a16:creationId xmlns:a16="http://schemas.microsoft.com/office/drawing/2014/main" id="{7D75C705-A7D5-4BCE-A7C3-78942CA7F0F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Arrow: Bent 24">
                <a:extLst>
                  <a:ext uri="{FF2B5EF4-FFF2-40B4-BE49-F238E27FC236}">
                    <a16:creationId xmlns:a16="http://schemas.microsoft.com/office/drawing/2014/main" id="{E38C4E60-B0A7-481E-9D5D-71D846B633A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grpSp>
      <p:grpSp>
        <p:nvGrpSpPr>
          <p:cNvPr id="88" name="Group 87">
            <a:extLst>
              <a:ext uri="{FF2B5EF4-FFF2-40B4-BE49-F238E27FC236}">
                <a16:creationId xmlns:a16="http://schemas.microsoft.com/office/drawing/2014/main" id="{E89F11E3-4CE7-4766-8C28-CF7480238744}"/>
              </a:ext>
            </a:extLst>
          </p:cNvPr>
          <p:cNvGrpSpPr/>
          <p:nvPr/>
        </p:nvGrpSpPr>
        <p:grpSpPr>
          <a:xfrm>
            <a:off x="4916067" y="1400532"/>
            <a:ext cx="3165663" cy="1548648"/>
            <a:chOff x="4916067" y="1400532"/>
            <a:chExt cx="3165663" cy="1548648"/>
          </a:xfrm>
        </p:grpSpPr>
        <p:sp>
          <p:nvSpPr>
            <p:cNvPr id="5" name="Rectangle 4">
              <a:extLst>
                <a:ext uri="{FF2B5EF4-FFF2-40B4-BE49-F238E27FC236}">
                  <a16:creationId xmlns:a16="http://schemas.microsoft.com/office/drawing/2014/main" id="{7D4E42DA-FFBF-4AC7-99BF-12ABE444ADFB}"/>
                </a:ext>
              </a:extLst>
            </p:cNvPr>
            <p:cNvSpPr/>
            <p:nvPr/>
          </p:nvSpPr>
          <p:spPr>
            <a:xfrm>
              <a:off x="5859774" y="1400532"/>
              <a:ext cx="2221956"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After add the items to their cart they proceed to checkout and provide estimated quantities (e.g. number of days)</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123755" y="2229180"/>
              <a:ext cx="720000" cy="720000"/>
            </a:xfrm>
            <a:prstGeom prst="rect">
              <a:avLst/>
            </a:prstGeom>
          </p:spPr>
        </p:pic>
        <p:pic>
          <p:nvPicPr>
            <p:cNvPr id="39" name="Graphic 38">
              <a:extLst>
                <a:ext uri="{FF2B5EF4-FFF2-40B4-BE49-F238E27FC236}">
                  <a16:creationId xmlns:a16="http://schemas.microsoft.com/office/drawing/2014/main" id="{9BF23EDD-4785-4FCA-8462-E944621E7E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222551" y="2229180"/>
              <a:ext cx="720000" cy="720000"/>
            </a:xfrm>
            <a:prstGeom prst="rect">
              <a:avLst/>
            </a:prstGeom>
          </p:spPr>
        </p:pic>
        <p:sp>
          <p:nvSpPr>
            <p:cNvPr id="34" name="Arrow: Right 33">
              <a:extLst>
                <a:ext uri="{FF2B5EF4-FFF2-40B4-BE49-F238E27FC236}">
                  <a16:creationId xmlns:a16="http://schemas.microsoft.com/office/drawing/2014/main" id="{C9FE29B3-6A2C-4F80-83F3-A381115602B7}"/>
                </a:ext>
              </a:extLst>
            </p:cNvPr>
            <p:cNvSpPr/>
            <p:nvPr/>
          </p:nvSpPr>
          <p:spPr>
            <a:xfrm>
              <a:off x="4916067" y="237060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E77A06DF-6CD9-46B4-9D93-89345A431147}"/>
              </a:ext>
            </a:extLst>
          </p:cNvPr>
          <p:cNvGrpSpPr/>
          <p:nvPr/>
        </p:nvGrpSpPr>
        <p:grpSpPr>
          <a:xfrm>
            <a:off x="8490767" y="1357427"/>
            <a:ext cx="2833712" cy="1584484"/>
            <a:chOff x="7509940" y="1364534"/>
            <a:chExt cx="2833712" cy="1584484"/>
          </a:xfrm>
        </p:grpSpPr>
        <p:sp>
          <p:nvSpPr>
            <p:cNvPr id="10" name="Rectangle 9">
              <a:extLst>
                <a:ext uri="{FF2B5EF4-FFF2-40B4-BE49-F238E27FC236}">
                  <a16:creationId xmlns:a16="http://schemas.microsoft.com/office/drawing/2014/main" id="{CC8D412A-8249-413A-81AA-FE56485C4A71}"/>
                </a:ext>
              </a:extLst>
            </p:cNvPr>
            <p:cNvSpPr/>
            <p:nvPr/>
          </p:nvSpPr>
          <p:spPr>
            <a:xfrm>
              <a:off x="7747528" y="1364534"/>
              <a:ext cx="2596124" cy="767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 user submits purchase requisition for approval, procurement approval not required for </a:t>
              </a:r>
              <a:r>
                <a:rPr lang="en-GB" sz="1100" err="1">
                  <a:solidFill>
                    <a:schemeClr val="tx1"/>
                  </a:solidFill>
                  <a:latin typeface="Arial" panose="020B0604020202020204" pitchFamily="34" charset="0"/>
                  <a:cs typeface="Arial" panose="020B0604020202020204" pitchFamily="34" charset="0"/>
                </a:rPr>
                <a:t>catalog</a:t>
              </a:r>
              <a:r>
                <a:rPr lang="en-GB" sz="1100">
                  <a:solidFill>
                    <a:schemeClr val="tx1"/>
                  </a:solidFill>
                  <a:latin typeface="Arial" panose="020B0604020202020204" pitchFamily="34" charset="0"/>
                  <a:cs typeface="Arial" panose="020B0604020202020204" pitchFamily="34" charset="0"/>
                </a:rPr>
                <a:t> purchases</a:t>
              </a:r>
            </a:p>
          </p:txBody>
        </p:sp>
        <p:pic>
          <p:nvPicPr>
            <p:cNvPr id="33" name="Graphic 32">
              <a:extLst>
                <a:ext uri="{FF2B5EF4-FFF2-40B4-BE49-F238E27FC236}">
                  <a16:creationId xmlns:a16="http://schemas.microsoft.com/office/drawing/2014/main" id="{E3171362-CD6C-441F-9954-4E42EC1B55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716885" y="2229018"/>
              <a:ext cx="720000" cy="720000"/>
            </a:xfrm>
            <a:prstGeom prst="rect">
              <a:avLst/>
            </a:prstGeom>
          </p:spPr>
        </p:pic>
        <p:sp>
          <p:nvSpPr>
            <p:cNvPr id="43" name="Arrow: Right 42">
              <a:extLst>
                <a:ext uri="{FF2B5EF4-FFF2-40B4-BE49-F238E27FC236}">
                  <a16:creationId xmlns:a16="http://schemas.microsoft.com/office/drawing/2014/main" id="{F2D40A67-5BF1-4738-9753-60DAC3AEF746}"/>
                </a:ext>
              </a:extLst>
            </p:cNvPr>
            <p:cNvSpPr/>
            <p:nvPr/>
          </p:nvSpPr>
          <p:spPr>
            <a:xfrm>
              <a:off x="7509940" y="2319489"/>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73D7C21A-3806-4EFE-AED8-ED2B9E231DB3}"/>
              </a:ext>
            </a:extLst>
          </p:cNvPr>
          <p:cNvGrpSpPr/>
          <p:nvPr/>
        </p:nvGrpSpPr>
        <p:grpSpPr>
          <a:xfrm>
            <a:off x="7560555" y="4803416"/>
            <a:ext cx="2091302" cy="1623239"/>
            <a:chOff x="7560555" y="4803416"/>
            <a:chExt cx="2091302" cy="1623239"/>
          </a:xfrm>
        </p:grpSpPr>
        <p:sp>
          <p:nvSpPr>
            <p:cNvPr id="68" name="Arrow: Right 67">
              <a:extLst>
                <a:ext uri="{FF2B5EF4-FFF2-40B4-BE49-F238E27FC236}">
                  <a16:creationId xmlns:a16="http://schemas.microsoft.com/office/drawing/2014/main" id="{3EC80905-ACAC-4D28-BBC6-472F056107F4}"/>
                </a:ext>
              </a:extLst>
            </p:cNvPr>
            <p:cNvSpPr/>
            <p:nvPr/>
          </p:nvSpPr>
          <p:spPr>
            <a:xfrm>
              <a:off x="7560555"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6973101-F0AA-43A8-813D-3CE17945A82C}"/>
                </a:ext>
              </a:extLst>
            </p:cNvPr>
            <p:cNvSpPr/>
            <p:nvPr/>
          </p:nvSpPr>
          <p:spPr>
            <a:xfrm>
              <a:off x="7806684" y="5561417"/>
              <a:ext cx="1845173"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proceeds to checkout and sees that the MSA contract reference has been automatically populated</a:t>
              </a:r>
            </a:p>
          </p:txBody>
        </p:sp>
        <p:pic>
          <p:nvPicPr>
            <p:cNvPr id="70" name="Graphic 69">
              <a:extLst>
                <a:ext uri="{FF2B5EF4-FFF2-40B4-BE49-F238E27FC236}">
                  <a16:creationId xmlns:a16="http://schemas.microsoft.com/office/drawing/2014/main" id="{B84EB01D-FFFC-4D9F-B001-7B0E737089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247866" y="4803416"/>
              <a:ext cx="720000" cy="720000"/>
            </a:xfrm>
            <a:prstGeom prst="rect">
              <a:avLst/>
            </a:prstGeom>
          </p:spPr>
        </p:pic>
      </p:grpSp>
      <p:pic>
        <p:nvPicPr>
          <p:cNvPr id="45" name="Graphic 44">
            <a:extLst>
              <a:ext uri="{FF2B5EF4-FFF2-40B4-BE49-F238E27FC236}">
                <a16:creationId xmlns:a16="http://schemas.microsoft.com/office/drawing/2014/main" id="{5BBD7DC9-6DAF-42BC-AB90-44DF608B8E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1215371" y="3438367"/>
            <a:ext cx="720000" cy="720000"/>
          </a:xfrm>
          <a:prstGeom prst="rect">
            <a:avLst/>
          </a:prstGeom>
        </p:spPr>
      </p:pic>
      <p:grpSp>
        <p:nvGrpSpPr>
          <p:cNvPr id="93" name="Group 92">
            <a:extLst>
              <a:ext uri="{FF2B5EF4-FFF2-40B4-BE49-F238E27FC236}">
                <a16:creationId xmlns:a16="http://schemas.microsoft.com/office/drawing/2014/main" id="{64681B6A-74D7-4981-BDD4-70F58BBA50FE}"/>
              </a:ext>
            </a:extLst>
          </p:cNvPr>
          <p:cNvGrpSpPr/>
          <p:nvPr/>
        </p:nvGrpSpPr>
        <p:grpSpPr>
          <a:xfrm>
            <a:off x="9206828" y="4739745"/>
            <a:ext cx="2258587" cy="1686910"/>
            <a:chOff x="9206828" y="4739745"/>
            <a:chExt cx="2258587" cy="1686910"/>
          </a:xfrm>
        </p:grpSpPr>
        <p:sp>
          <p:nvSpPr>
            <p:cNvPr id="71" name="Arrow: Right 70">
              <a:extLst>
                <a:ext uri="{FF2B5EF4-FFF2-40B4-BE49-F238E27FC236}">
                  <a16:creationId xmlns:a16="http://schemas.microsoft.com/office/drawing/2014/main" id="{F892F9F9-8331-4C93-962F-4CBD31155E69}"/>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Graphic 79">
              <a:extLst>
                <a:ext uri="{FF2B5EF4-FFF2-40B4-BE49-F238E27FC236}">
                  <a16:creationId xmlns:a16="http://schemas.microsoft.com/office/drawing/2014/main" id="{765D51C2-6B03-48E0-B678-C712B5329A8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036" r="-22036"/>
            <a:stretch/>
          </p:blipFill>
          <p:spPr>
            <a:xfrm>
              <a:off x="9945359" y="4739745"/>
              <a:ext cx="1037312" cy="720000"/>
            </a:xfrm>
            <a:prstGeom prst="rect">
              <a:avLst/>
            </a:prstGeom>
          </p:spPr>
        </p:pic>
        <p:sp>
          <p:nvSpPr>
            <p:cNvPr id="81" name="Rectangle 80">
              <a:extLst>
                <a:ext uri="{FF2B5EF4-FFF2-40B4-BE49-F238E27FC236}">
                  <a16:creationId xmlns:a16="http://schemas.microsoft.com/office/drawing/2014/main" id="{57F9E7A5-E1D0-48E6-A002-6B98352A2971}"/>
                </a:ext>
              </a:extLst>
            </p:cNvPr>
            <p:cNvSpPr/>
            <p:nvPr/>
          </p:nvSpPr>
          <p:spPr>
            <a:xfrm>
              <a:off x="9597364" y="5561417"/>
              <a:ext cx="1868051"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submits purchase requisition for approval, procurement approval required to ensure pricing adheres to MSA</a:t>
              </a:r>
            </a:p>
          </p:txBody>
        </p:sp>
      </p:grpSp>
      <p:sp>
        <p:nvSpPr>
          <p:cNvPr id="104" name="Rectangle 103">
            <a:extLst>
              <a:ext uri="{FF2B5EF4-FFF2-40B4-BE49-F238E27FC236}">
                <a16:creationId xmlns:a16="http://schemas.microsoft.com/office/drawing/2014/main" id="{96544300-CD70-4893-9789-2D609F8114EB}"/>
              </a:ext>
            </a:extLst>
          </p:cNvPr>
          <p:cNvSpPr/>
          <p:nvPr/>
        </p:nvSpPr>
        <p:spPr>
          <a:xfrm>
            <a:off x="9560289" y="3620992"/>
            <a:ext cx="1717476" cy="587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Once fully approved, the PO is automatically sent to the supplier</a:t>
            </a:r>
          </a:p>
        </p:txBody>
      </p:sp>
      <p:sp>
        <p:nvSpPr>
          <p:cNvPr id="105" name="Arrow: Bent 104">
            <a:extLst>
              <a:ext uri="{FF2B5EF4-FFF2-40B4-BE49-F238E27FC236}">
                <a16:creationId xmlns:a16="http://schemas.microsoft.com/office/drawing/2014/main" id="{D11C3571-2156-42A6-A046-DABAC57BA956}"/>
              </a:ext>
            </a:extLst>
          </p:cNvPr>
          <p:cNvSpPr/>
          <p:nvPr/>
        </p:nvSpPr>
        <p:spPr>
          <a:xfrm rot="5400000">
            <a:off x="11040209" y="2368143"/>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07" name="Arrow: Bent 106">
            <a:extLst>
              <a:ext uri="{FF2B5EF4-FFF2-40B4-BE49-F238E27FC236}">
                <a16:creationId xmlns:a16="http://schemas.microsoft.com/office/drawing/2014/main" id="{F646AF0B-6D8C-4C14-95C2-BC413D039AA1}"/>
              </a:ext>
            </a:extLst>
          </p:cNvPr>
          <p:cNvSpPr/>
          <p:nvPr/>
        </p:nvSpPr>
        <p:spPr>
          <a:xfrm rot="16200000" flipV="1">
            <a:off x="11048100" y="456202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23" name="TextBox 122">
            <a:extLst>
              <a:ext uri="{FF2B5EF4-FFF2-40B4-BE49-F238E27FC236}">
                <a16:creationId xmlns:a16="http://schemas.microsoft.com/office/drawing/2014/main" id="{DE68338A-346D-437E-9EC7-7D2F87AF585B}"/>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1</a:t>
            </a:r>
          </a:p>
        </p:txBody>
      </p:sp>
      <p:sp>
        <p:nvSpPr>
          <p:cNvPr id="60" name="Rectangle 59">
            <a:extLst>
              <a:ext uri="{FF2B5EF4-FFF2-40B4-BE49-F238E27FC236}">
                <a16:creationId xmlns:a16="http://schemas.microsoft.com/office/drawing/2014/main" id="{7F9CCEBF-7DB1-4891-8755-D33166776FC9}"/>
              </a:ext>
            </a:extLst>
          </p:cNvPr>
          <p:cNvSpPr/>
          <p:nvPr/>
        </p:nvSpPr>
        <p:spPr>
          <a:xfrm>
            <a:off x="461696" y="1231641"/>
            <a:ext cx="3544122"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EE3BBEE7-E7FF-4E39-BCAF-2890E5B686D2}"/>
              </a:ext>
            </a:extLst>
          </p:cNvPr>
          <p:cNvSpPr/>
          <p:nvPr/>
        </p:nvSpPr>
        <p:spPr>
          <a:xfrm>
            <a:off x="4880053" y="903068"/>
            <a:ext cx="7128646" cy="3590801"/>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4008ACF-5E6B-4AD0-BA26-C351EE7A7184}"/>
              </a:ext>
            </a:extLst>
          </p:cNvPr>
          <p:cNvSpPr txBox="1"/>
          <p:nvPr/>
        </p:nvSpPr>
        <p:spPr>
          <a:xfrm>
            <a:off x="3599791" y="1229987"/>
            <a:ext cx="1681334" cy="938719"/>
          </a:xfrm>
          <a:prstGeom prst="rect">
            <a:avLst/>
          </a:prstGeom>
          <a:noFill/>
        </p:spPr>
        <p:txBody>
          <a:bodyPr wrap="square" rtlCol="0" anchor="b" anchorCtr="1">
            <a:spAutoFit/>
          </a:bodyPr>
          <a:lstStyle/>
          <a:p>
            <a:pPr algn="ctr"/>
            <a:r>
              <a:rPr lang="en-GB" sz="1100" b="1"/>
              <a:t>YES</a:t>
            </a:r>
          </a:p>
          <a:p>
            <a:pPr algn="ctr"/>
            <a:r>
              <a:rPr lang="en-GB" sz="1100"/>
              <a:t>They can select the appropriate item(s) and see they are linked to the MSA contract</a:t>
            </a:r>
          </a:p>
        </p:txBody>
      </p:sp>
      <p:grpSp>
        <p:nvGrpSpPr>
          <p:cNvPr id="50" name="Group 49">
            <a:extLst>
              <a:ext uri="{FF2B5EF4-FFF2-40B4-BE49-F238E27FC236}">
                <a16:creationId xmlns:a16="http://schemas.microsoft.com/office/drawing/2014/main" id="{04512935-C6D8-4BEA-8A19-1E1A8BC92D31}"/>
              </a:ext>
            </a:extLst>
          </p:cNvPr>
          <p:cNvGrpSpPr/>
          <p:nvPr/>
        </p:nvGrpSpPr>
        <p:grpSpPr>
          <a:xfrm>
            <a:off x="3855782" y="3121664"/>
            <a:ext cx="787042" cy="1563744"/>
            <a:chOff x="1445810" y="2709000"/>
            <a:chExt cx="787042" cy="1563744"/>
          </a:xfrm>
          <a:solidFill>
            <a:schemeClr val="accent3"/>
          </a:solidFill>
        </p:grpSpPr>
        <p:sp>
          <p:nvSpPr>
            <p:cNvPr id="51" name="Arrow: Bent 50">
              <a:extLst>
                <a:ext uri="{FF2B5EF4-FFF2-40B4-BE49-F238E27FC236}">
                  <a16:creationId xmlns:a16="http://schemas.microsoft.com/office/drawing/2014/main" id="{E27B0509-2255-4358-9BE5-2B91FB0BFC30}"/>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2" name="Arrow: Bent 51">
              <a:extLst>
                <a:ext uri="{FF2B5EF4-FFF2-40B4-BE49-F238E27FC236}">
                  <a16:creationId xmlns:a16="http://schemas.microsoft.com/office/drawing/2014/main" id="{76D97646-C31D-4D8E-821D-380FE6A4728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63" name="TextBox 62">
            <a:extLst>
              <a:ext uri="{FF2B5EF4-FFF2-40B4-BE49-F238E27FC236}">
                <a16:creationId xmlns:a16="http://schemas.microsoft.com/office/drawing/2014/main" id="{47F844C7-0259-4A05-B821-C2E032DD794C}"/>
              </a:ext>
            </a:extLst>
          </p:cNvPr>
          <p:cNvSpPr txBox="1"/>
          <p:nvPr/>
        </p:nvSpPr>
        <p:spPr>
          <a:xfrm>
            <a:off x="3673750" y="5561417"/>
            <a:ext cx="1548084" cy="600164"/>
          </a:xfrm>
          <a:prstGeom prst="rect">
            <a:avLst/>
          </a:prstGeom>
          <a:noFill/>
        </p:spPr>
        <p:txBody>
          <a:bodyPr wrap="square" rtlCol="0" anchor="t" anchorCtr="1">
            <a:spAutoFit/>
          </a:bodyPr>
          <a:lstStyle/>
          <a:p>
            <a:pPr algn="ctr"/>
            <a:r>
              <a:rPr lang="en-GB" sz="1100" b="1"/>
              <a:t>No</a:t>
            </a:r>
          </a:p>
          <a:p>
            <a:pPr algn="ctr"/>
            <a:r>
              <a:rPr lang="en-GB" sz="1100"/>
              <a:t>They complete a line item form </a:t>
            </a:r>
          </a:p>
        </p:txBody>
      </p:sp>
      <p:pic>
        <p:nvPicPr>
          <p:cNvPr id="74" name="Graphic 73">
            <a:extLst>
              <a:ext uri="{FF2B5EF4-FFF2-40B4-BE49-F238E27FC236}">
                <a16:creationId xmlns:a16="http://schemas.microsoft.com/office/drawing/2014/main" id="{D8E5D6F8-B1F7-4EB4-8456-EEB41509AB2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87060" y="4847624"/>
            <a:ext cx="720000" cy="720000"/>
          </a:xfrm>
          <a:prstGeom prst="rect">
            <a:avLst/>
          </a:prstGeom>
        </p:spPr>
      </p:pic>
      <p:pic>
        <p:nvPicPr>
          <p:cNvPr id="76" name="Graphic 75">
            <a:extLst>
              <a:ext uri="{FF2B5EF4-FFF2-40B4-BE49-F238E27FC236}">
                <a16:creationId xmlns:a16="http://schemas.microsoft.com/office/drawing/2014/main" id="{56A24AAB-0928-4216-9049-07D3295D07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87060" y="2229180"/>
            <a:ext cx="720000" cy="720000"/>
          </a:xfrm>
          <a:prstGeom prst="rect">
            <a:avLst/>
          </a:prstGeom>
        </p:spPr>
      </p:pic>
      <p:grpSp>
        <p:nvGrpSpPr>
          <p:cNvPr id="91" name="Group 90">
            <a:extLst>
              <a:ext uri="{FF2B5EF4-FFF2-40B4-BE49-F238E27FC236}">
                <a16:creationId xmlns:a16="http://schemas.microsoft.com/office/drawing/2014/main" id="{EEE349BB-4FB9-4D93-927A-0D2A9BB03B2E}"/>
              </a:ext>
            </a:extLst>
          </p:cNvPr>
          <p:cNvGrpSpPr/>
          <p:nvPr/>
        </p:nvGrpSpPr>
        <p:grpSpPr>
          <a:xfrm>
            <a:off x="4916067" y="4847624"/>
            <a:ext cx="2880601" cy="1433793"/>
            <a:chOff x="4916067" y="4847624"/>
            <a:chExt cx="2880601" cy="1433793"/>
          </a:xfrm>
        </p:grpSpPr>
        <p:pic>
          <p:nvPicPr>
            <p:cNvPr id="65" name="Graphic 64">
              <a:extLst>
                <a:ext uri="{FF2B5EF4-FFF2-40B4-BE49-F238E27FC236}">
                  <a16:creationId xmlns:a16="http://schemas.microsoft.com/office/drawing/2014/main" id="{36EC4D94-30B9-4707-9F8C-2BDFD757B7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50941" y="4847624"/>
              <a:ext cx="720000" cy="720000"/>
            </a:xfrm>
            <a:prstGeom prst="rect">
              <a:avLst/>
            </a:prstGeom>
          </p:spPr>
        </p:pic>
        <p:pic>
          <p:nvPicPr>
            <p:cNvPr id="67" name="Graphic 66">
              <a:extLst>
                <a:ext uri="{FF2B5EF4-FFF2-40B4-BE49-F238E27FC236}">
                  <a16:creationId xmlns:a16="http://schemas.microsoft.com/office/drawing/2014/main" id="{69939754-0834-4106-933C-1A643F8C1DA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694822" y="4859056"/>
              <a:ext cx="720000" cy="720000"/>
            </a:xfrm>
            <a:prstGeom prst="rect">
              <a:avLst/>
            </a:prstGeom>
          </p:spPr>
        </p:pic>
        <p:sp>
          <p:nvSpPr>
            <p:cNvPr id="72" name="Arrow: Right 71">
              <a:extLst>
                <a:ext uri="{FF2B5EF4-FFF2-40B4-BE49-F238E27FC236}">
                  <a16:creationId xmlns:a16="http://schemas.microsoft.com/office/drawing/2014/main" id="{D84A729D-5442-43C4-A726-D322E407B669}"/>
                </a:ext>
              </a:extLst>
            </p:cNvPr>
            <p:cNvSpPr/>
            <p:nvPr/>
          </p:nvSpPr>
          <p:spPr>
            <a:xfrm>
              <a:off x="4916067"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C55E1CDD-67D5-43E9-A43B-48DA0E09F6EE}"/>
                </a:ext>
              </a:extLst>
            </p:cNvPr>
            <p:cNvSpPr/>
            <p:nvPr/>
          </p:nvSpPr>
          <p:spPr>
            <a:xfrm>
              <a:off x="5392414" y="5561417"/>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in the form …</a:t>
              </a:r>
            </a:p>
          </p:txBody>
        </p:sp>
        <p:sp>
          <p:nvSpPr>
            <p:cNvPr id="78" name="Rectangle 77">
              <a:extLst>
                <a:ext uri="{FF2B5EF4-FFF2-40B4-BE49-F238E27FC236}">
                  <a16:creationId xmlns:a16="http://schemas.microsoft.com/office/drawing/2014/main" id="{2819D0F2-9751-4545-8711-EF1CA28A3178}"/>
                </a:ext>
              </a:extLst>
            </p:cNvPr>
            <p:cNvSpPr/>
            <p:nvPr/>
          </p:nvSpPr>
          <p:spPr>
            <a:xfrm>
              <a:off x="6579621" y="5561417"/>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grpSp>
      <p:grpSp>
        <p:nvGrpSpPr>
          <p:cNvPr id="11" name="Group 10">
            <a:extLst>
              <a:ext uri="{FF2B5EF4-FFF2-40B4-BE49-F238E27FC236}">
                <a16:creationId xmlns:a16="http://schemas.microsoft.com/office/drawing/2014/main" id="{992EB41B-DA38-4C95-BA75-961F51F861DE}"/>
              </a:ext>
            </a:extLst>
          </p:cNvPr>
          <p:cNvGrpSpPr/>
          <p:nvPr/>
        </p:nvGrpSpPr>
        <p:grpSpPr>
          <a:xfrm>
            <a:off x="6701574" y="2221912"/>
            <a:ext cx="4597694" cy="2167945"/>
            <a:chOff x="5781436" y="2692248"/>
            <a:chExt cx="6148019" cy="2167945"/>
          </a:xfrm>
        </p:grpSpPr>
        <p:sp>
          <p:nvSpPr>
            <p:cNvPr id="56" name="TextBox 55">
              <a:extLst>
                <a:ext uri="{FF2B5EF4-FFF2-40B4-BE49-F238E27FC236}">
                  <a16:creationId xmlns:a16="http://schemas.microsoft.com/office/drawing/2014/main" id="{A6A3B621-BB6E-40A0-8537-BD87FDD252F0}"/>
                </a:ext>
              </a:extLst>
            </p:cNvPr>
            <p:cNvSpPr txBox="1"/>
            <p:nvPr/>
          </p:nvSpPr>
          <p:spPr>
            <a:xfrm>
              <a:off x="5781436" y="2692248"/>
              <a:ext cx="6148019" cy="779282"/>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ensure that the cost of the service matches the commercial terms of the MSA?</a:t>
              </a:r>
              <a:endParaRPr lang="en-GB" sz="1600"/>
            </a:p>
          </p:txBody>
        </p:sp>
        <p:sp>
          <p:nvSpPr>
            <p:cNvPr id="57" name="Rectangle 56">
              <a:extLst>
                <a:ext uri="{FF2B5EF4-FFF2-40B4-BE49-F238E27FC236}">
                  <a16:creationId xmlns:a16="http://schemas.microsoft.com/office/drawing/2014/main" id="{2BF7CCE5-DD29-4993-9799-FBEA8F9E3394}"/>
                </a:ext>
              </a:extLst>
            </p:cNvPr>
            <p:cNvSpPr/>
            <p:nvPr/>
          </p:nvSpPr>
          <p:spPr>
            <a:xfrm>
              <a:off x="5865032" y="3744467"/>
              <a:ext cx="5871984" cy="111572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err="1">
                  <a:solidFill>
                    <a:schemeClr val="tx1"/>
                  </a:solidFill>
                </a:rPr>
                <a:t>Catalog</a:t>
              </a:r>
              <a:r>
                <a:rPr lang="en-GB" sz="1400">
                  <a:solidFill>
                    <a:schemeClr val="tx1"/>
                  </a:solidFill>
                </a:rPr>
                <a:t> items can be set up to match the contract and for non-</a:t>
              </a:r>
              <a:r>
                <a:rPr lang="en-GB" sz="1400" err="1">
                  <a:solidFill>
                    <a:schemeClr val="tx1"/>
                  </a:solidFill>
                </a:rPr>
                <a:t>catalog</a:t>
              </a:r>
              <a:r>
                <a:rPr lang="en-GB" sz="1400">
                  <a:solidFill>
                    <a:schemeClr val="tx1"/>
                  </a:solidFill>
                </a:rPr>
                <a:t> items, procurement can be automatically added as an approver to check the commercial terms</a:t>
              </a:r>
            </a:p>
          </p:txBody>
        </p:sp>
      </p:grpSp>
      <p:grpSp>
        <p:nvGrpSpPr>
          <p:cNvPr id="6" name="Group 5">
            <a:extLst>
              <a:ext uri="{FF2B5EF4-FFF2-40B4-BE49-F238E27FC236}">
                <a16:creationId xmlns:a16="http://schemas.microsoft.com/office/drawing/2014/main" id="{6A1EC9DA-30B7-4C79-AA83-CF53AF1435FD}"/>
              </a:ext>
            </a:extLst>
          </p:cNvPr>
          <p:cNvGrpSpPr/>
          <p:nvPr/>
        </p:nvGrpSpPr>
        <p:grpSpPr>
          <a:xfrm>
            <a:off x="807956" y="2172252"/>
            <a:ext cx="2779355" cy="2219709"/>
            <a:chOff x="5781436" y="1035838"/>
            <a:chExt cx="6148019" cy="1459855"/>
          </a:xfrm>
        </p:grpSpPr>
        <p:sp>
          <p:nvSpPr>
            <p:cNvPr id="58" name="TextBox 57">
              <a:extLst>
                <a:ext uri="{FF2B5EF4-FFF2-40B4-BE49-F238E27FC236}">
                  <a16:creationId xmlns:a16="http://schemas.microsoft.com/office/drawing/2014/main" id="{635B3D83-DD39-4AFB-A81A-7B72794174A8}"/>
                </a:ext>
              </a:extLst>
            </p:cNvPr>
            <p:cNvSpPr txBox="1"/>
            <p:nvPr/>
          </p:nvSpPr>
          <p:spPr>
            <a:xfrm>
              <a:off x="5781436" y="1035838"/>
              <a:ext cx="6148019" cy="55797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ensure the engagement is governed by the MSA?</a:t>
              </a:r>
              <a:endParaRPr lang="en-GB" sz="1600"/>
            </a:p>
          </p:txBody>
        </p:sp>
        <p:sp>
          <p:nvSpPr>
            <p:cNvPr id="59" name="Rectangle 58">
              <a:extLst>
                <a:ext uri="{FF2B5EF4-FFF2-40B4-BE49-F238E27FC236}">
                  <a16:creationId xmlns:a16="http://schemas.microsoft.com/office/drawing/2014/main" id="{A0AD0130-8DE5-4DF1-908C-5C4CE25FA3BC}"/>
                </a:ext>
              </a:extLst>
            </p:cNvPr>
            <p:cNvSpPr/>
            <p:nvPr/>
          </p:nvSpPr>
          <p:spPr>
            <a:xfrm>
              <a:off x="5859833" y="1766988"/>
              <a:ext cx="5871984" cy="7287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 MSA can be automatically linked for </a:t>
              </a:r>
              <a:r>
                <a:rPr lang="en-GB" sz="1400" err="1">
                  <a:solidFill>
                    <a:schemeClr val="tx1"/>
                  </a:solidFill>
                </a:rPr>
                <a:t>catalog</a:t>
              </a:r>
              <a:r>
                <a:rPr lang="en-GB" sz="1400">
                  <a:solidFill>
                    <a:schemeClr val="tx1"/>
                  </a:solidFill>
                </a:rPr>
                <a:t> items and non-</a:t>
              </a:r>
              <a:r>
                <a:rPr lang="en-GB" sz="1400" err="1">
                  <a:solidFill>
                    <a:schemeClr val="tx1"/>
                  </a:solidFill>
                </a:rPr>
                <a:t>catalog</a:t>
              </a:r>
              <a:r>
                <a:rPr lang="en-GB" sz="1400">
                  <a:solidFill>
                    <a:schemeClr val="tx1"/>
                  </a:solidFill>
                </a:rPr>
                <a:t> items using Contract Compliance </a:t>
              </a:r>
            </a:p>
          </p:txBody>
        </p:sp>
      </p:grpSp>
    </p:spTree>
    <p:extLst>
      <p:ext uri="{BB962C8B-B14F-4D97-AF65-F5344CB8AC3E}">
        <p14:creationId xmlns:p14="http://schemas.microsoft.com/office/powerpoint/2010/main" val="36098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F5F9-3183-4E15-89C2-2A5CC4AEF912}"/>
              </a:ext>
            </a:extLst>
          </p:cNvPr>
          <p:cNvSpPr>
            <a:spLocks noGrp="1"/>
          </p:cNvSpPr>
          <p:nvPr>
            <p:ph type="title"/>
          </p:nvPr>
        </p:nvSpPr>
        <p:spPr>
          <a:xfrm>
            <a:off x="2630671" y="428995"/>
            <a:ext cx="4124325" cy="3000005"/>
          </a:xfrm>
        </p:spPr>
        <p:txBody>
          <a:bodyPr/>
          <a:lstStyle/>
          <a:p>
            <a:r>
              <a:rPr lang="en-GB"/>
              <a:t>Case 2</a:t>
            </a:r>
          </a:p>
        </p:txBody>
      </p:sp>
      <p:sp>
        <p:nvSpPr>
          <p:cNvPr id="3" name="Text Placeholder 2">
            <a:extLst>
              <a:ext uri="{FF2B5EF4-FFF2-40B4-BE49-F238E27FC236}">
                <a16:creationId xmlns:a16="http://schemas.microsoft.com/office/drawing/2014/main" id="{5234992F-E9B0-48E9-96C3-4B0338F5C4C9}"/>
              </a:ext>
            </a:extLst>
          </p:cNvPr>
          <p:cNvSpPr>
            <a:spLocks noGrp="1"/>
          </p:cNvSpPr>
          <p:nvPr>
            <p:ph type="body" idx="1"/>
          </p:nvPr>
        </p:nvSpPr>
        <p:spPr>
          <a:xfrm>
            <a:off x="2630671" y="3699692"/>
            <a:ext cx="4124325" cy="1500187"/>
          </a:xfrm>
        </p:spPr>
        <p:txBody>
          <a:bodyPr/>
          <a:lstStyle/>
          <a:p>
            <a:r>
              <a:rPr lang="en-GB" sz="2000">
                <a:latin typeface="+mn-lt"/>
              </a:rPr>
              <a:t>Preferred vendor identified – purchase requires new GDPR Annex A</a:t>
            </a:r>
          </a:p>
        </p:txBody>
      </p:sp>
    </p:spTree>
    <p:extLst>
      <p:ext uri="{BB962C8B-B14F-4D97-AF65-F5344CB8AC3E}">
        <p14:creationId xmlns:p14="http://schemas.microsoft.com/office/powerpoint/2010/main" val="3296191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102747" y="326267"/>
            <a:ext cx="11112624" cy="673100"/>
          </a:xfrm>
        </p:spPr>
        <p:txBody>
          <a:bodyPr>
            <a:normAutofit fontScale="90000"/>
          </a:bodyPr>
          <a:lstStyle/>
          <a:p>
            <a:r>
              <a:rPr lang="en-GB" sz="2700">
                <a:solidFill>
                  <a:schemeClr val="tx1"/>
                </a:solidFill>
              </a:rPr>
              <a:t>Preferred vendor identified – purchase requires new GDPR Annex A</a:t>
            </a:r>
            <a:br>
              <a:rPr lang="en-GB"/>
            </a:br>
            <a:r>
              <a:rPr lang="en-GB" sz="1800">
                <a:solidFill>
                  <a:schemeClr val="tx1"/>
                </a:solidFill>
              </a:rPr>
              <a:t>The Requestor has identified a Preferred Market Research agency for a consultancy service. The service requires an individual DPA just as the information shared with the vendor is especially confidential.</a:t>
            </a:r>
            <a:endParaRPr lang="en-GB">
              <a:solidFill>
                <a:schemeClr val="tx1"/>
              </a:solidFill>
            </a:endParaRPr>
          </a:p>
        </p:txBody>
      </p:sp>
      <p:grpSp>
        <p:nvGrpSpPr>
          <p:cNvPr id="96" name="Group 95">
            <a:extLst>
              <a:ext uri="{FF2B5EF4-FFF2-40B4-BE49-F238E27FC236}">
                <a16:creationId xmlns:a16="http://schemas.microsoft.com/office/drawing/2014/main" id="{6BE08D31-3321-40BD-819B-F883E19EB368}"/>
              </a:ext>
            </a:extLst>
          </p:cNvPr>
          <p:cNvGrpSpPr/>
          <p:nvPr/>
        </p:nvGrpSpPr>
        <p:grpSpPr>
          <a:xfrm>
            <a:off x="393576" y="1666398"/>
            <a:ext cx="2697333" cy="4615018"/>
            <a:chOff x="393576" y="1666398"/>
            <a:chExt cx="2697333" cy="4615018"/>
          </a:xfrm>
        </p:grpSpPr>
        <p:sp>
          <p:nvSpPr>
            <p:cNvPr id="4" name="Rectangle 3">
              <a:extLst>
                <a:ext uri="{FF2B5EF4-FFF2-40B4-BE49-F238E27FC236}">
                  <a16:creationId xmlns:a16="http://schemas.microsoft.com/office/drawing/2014/main" id="{CC7E957C-E6DD-42EE-BAE0-231B030B3C8E}"/>
                </a:ext>
              </a:extLst>
            </p:cNvPr>
            <p:cNvSpPr/>
            <p:nvPr/>
          </p:nvSpPr>
          <p:spPr>
            <a:xfrm>
              <a:off x="1409574" y="1666398"/>
              <a:ext cx="1681335"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navigate to the service landing page…</a:t>
              </a:r>
            </a:p>
          </p:txBody>
        </p:sp>
        <p:sp>
          <p:nvSpPr>
            <p:cNvPr id="9" name="Rectangle 8">
              <a:extLst>
                <a:ext uri="{FF2B5EF4-FFF2-40B4-BE49-F238E27FC236}">
                  <a16:creationId xmlns:a16="http://schemas.microsoft.com/office/drawing/2014/main" id="{55931994-4017-4175-AEE6-B6657516C810}"/>
                </a:ext>
              </a:extLst>
            </p:cNvPr>
            <p:cNvSpPr/>
            <p:nvPr/>
          </p:nvSpPr>
          <p:spPr>
            <a:xfrm>
              <a:off x="1335930" y="5561417"/>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…or they search for the supplier and views the supplier profile</a:t>
              </a:r>
            </a:p>
          </p:txBody>
        </p:sp>
        <p:pic>
          <p:nvPicPr>
            <p:cNvPr id="17" name="Graphic 16">
              <a:extLst>
                <a:ext uri="{FF2B5EF4-FFF2-40B4-BE49-F238E27FC236}">
                  <a16:creationId xmlns:a16="http://schemas.microsoft.com/office/drawing/2014/main" id="{91FB56F9-9B4E-413E-822B-D5AA3C202A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8092" y="2229180"/>
              <a:ext cx="720000" cy="720000"/>
            </a:xfrm>
            <a:prstGeom prst="rect">
              <a:avLst/>
            </a:prstGeom>
          </p:spPr>
        </p:pic>
        <p:pic>
          <p:nvPicPr>
            <p:cNvPr id="19" name="Graphic 18">
              <a:extLst>
                <a:ext uri="{FF2B5EF4-FFF2-40B4-BE49-F238E27FC236}">
                  <a16:creationId xmlns:a16="http://schemas.microsoft.com/office/drawing/2014/main" id="{302E1F3E-F9C7-48A1-A0B8-E9579CCFC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0547" y="4847624"/>
              <a:ext cx="720000" cy="720000"/>
            </a:xfrm>
            <a:prstGeom prst="rect">
              <a:avLst/>
            </a:prstGeom>
          </p:spPr>
        </p:pic>
        <p:grpSp>
          <p:nvGrpSpPr>
            <p:cNvPr id="95" name="Group 94">
              <a:extLst>
                <a:ext uri="{FF2B5EF4-FFF2-40B4-BE49-F238E27FC236}">
                  <a16:creationId xmlns:a16="http://schemas.microsoft.com/office/drawing/2014/main" id="{18698FCC-DD5F-4BB5-99A3-43BD8190DF2D}"/>
                </a:ext>
              </a:extLst>
            </p:cNvPr>
            <p:cNvGrpSpPr/>
            <p:nvPr/>
          </p:nvGrpSpPr>
          <p:grpSpPr>
            <a:xfrm>
              <a:off x="393576" y="3568211"/>
              <a:ext cx="1327046" cy="1890033"/>
              <a:chOff x="393576" y="3568211"/>
              <a:chExt cx="1327046" cy="1890033"/>
            </a:xfrm>
          </p:grpSpPr>
          <p:sp>
            <p:nvSpPr>
              <p:cNvPr id="8" name="TextBox 7">
                <a:extLst>
                  <a:ext uri="{FF2B5EF4-FFF2-40B4-BE49-F238E27FC236}">
                    <a16:creationId xmlns:a16="http://schemas.microsoft.com/office/drawing/2014/main" id="{EC7596A9-F0E0-49FA-BB5A-4F98F4086E4C}"/>
                  </a:ext>
                </a:extLst>
              </p:cNvPr>
              <p:cNvSpPr txBox="1"/>
              <p:nvPr/>
            </p:nvSpPr>
            <p:spPr>
              <a:xfrm>
                <a:off x="393576" y="4350248"/>
                <a:ext cx="1327046" cy="1107996"/>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has a need to buy from a Preferred Vendor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812" y="3568211"/>
                <a:ext cx="720000" cy="720000"/>
              </a:xfrm>
              <a:prstGeom prst="rect">
                <a:avLst/>
              </a:prstGeom>
            </p:spPr>
          </p:pic>
        </p:grpSp>
        <p:grpSp>
          <p:nvGrpSpPr>
            <p:cNvPr id="7" name="Group 6">
              <a:extLst>
                <a:ext uri="{FF2B5EF4-FFF2-40B4-BE49-F238E27FC236}">
                  <a16:creationId xmlns:a16="http://schemas.microsoft.com/office/drawing/2014/main" id="{3E396358-329E-4B25-A1AC-6BB3AD65B745}"/>
                </a:ext>
              </a:extLst>
            </p:cNvPr>
            <p:cNvGrpSpPr/>
            <p:nvPr/>
          </p:nvGrpSpPr>
          <p:grpSpPr>
            <a:xfrm>
              <a:off x="1553858" y="3147818"/>
              <a:ext cx="787042" cy="1563744"/>
              <a:chOff x="1445810" y="2709000"/>
              <a:chExt cx="787042" cy="1563744"/>
            </a:xfrm>
            <a:solidFill>
              <a:schemeClr val="accent3"/>
            </a:solidFill>
          </p:grpSpPr>
          <p:sp>
            <p:nvSpPr>
              <p:cNvPr id="3" name="Arrow: Bent 2">
                <a:extLst>
                  <a:ext uri="{FF2B5EF4-FFF2-40B4-BE49-F238E27FC236}">
                    <a16:creationId xmlns:a16="http://schemas.microsoft.com/office/drawing/2014/main" id="{7D75C705-A7D5-4BCE-A7C3-78942CA7F0F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Arrow: Bent 24">
                <a:extLst>
                  <a:ext uri="{FF2B5EF4-FFF2-40B4-BE49-F238E27FC236}">
                    <a16:creationId xmlns:a16="http://schemas.microsoft.com/office/drawing/2014/main" id="{E38C4E60-B0A7-481E-9D5D-71D846B633A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grpSp>
      <p:grpSp>
        <p:nvGrpSpPr>
          <p:cNvPr id="88" name="Group 87">
            <a:extLst>
              <a:ext uri="{FF2B5EF4-FFF2-40B4-BE49-F238E27FC236}">
                <a16:creationId xmlns:a16="http://schemas.microsoft.com/office/drawing/2014/main" id="{E89F11E3-4CE7-4766-8C28-CF7480238744}"/>
              </a:ext>
            </a:extLst>
          </p:cNvPr>
          <p:cNvGrpSpPr/>
          <p:nvPr/>
        </p:nvGrpSpPr>
        <p:grpSpPr>
          <a:xfrm>
            <a:off x="4916067" y="1428965"/>
            <a:ext cx="2776171" cy="1520215"/>
            <a:chOff x="4916067" y="1428965"/>
            <a:chExt cx="2776171" cy="1520215"/>
          </a:xfrm>
        </p:grpSpPr>
        <p:sp>
          <p:nvSpPr>
            <p:cNvPr id="5" name="Rectangle 4">
              <a:extLst>
                <a:ext uri="{FF2B5EF4-FFF2-40B4-BE49-F238E27FC236}">
                  <a16:creationId xmlns:a16="http://schemas.microsoft.com/office/drawing/2014/main" id="{7D4E42DA-FFBF-4AC7-99BF-12ABE444ADFB}"/>
                </a:ext>
              </a:extLst>
            </p:cNvPr>
            <p:cNvSpPr/>
            <p:nvPr/>
          </p:nvSpPr>
          <p:spPr>
            <a:xfrm>
              <a:off x="5287984" y="1428965"/>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a:t>
              </a:r>
            </a:p>
          </p:txBody>
        </p:sp>
        <p:sp>
          <p:nvSpPr>
            <p:cNvPr id="15" name="Rectangle 14">
              <a:extLst>
                <a:ext uri="{FF2B5EF4-FFF2-40B4-BE49-F238E27FC236}">
                  <a16:creationId xmlns:a16="http://schemas.microsoft.com/office/drawing/2014/main" id="{F23B8D9E-E737-43F3-97C5-BB870F8DA4F6}"/>
                </a:ext>
              </a:extLst>
            </p:cNvPr>
            <p:cNvSpPr/>
            <p:nvPr/>
          </p:nvSpPr>
          <p:spPr>
            <a:xfrm>
              <a:off x="6475191" y="1584436"/>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6395" y="2229180"/>
              <a:ext cx="720000" cy="720000"/>
            </a:xfrm>
            <a:prstGeom prst="rect">
              <a:avLst/>
            </a:prstGeom>
          </p:spPr>
        </p:pic>
        <p:pic>
          <p:nvPicPr>
            <p:cNvPr id="39" name="Graphic 38">
              <a:extLst>
                <a:ext uri="{FF2B5EF4-FFF2-40B4-BE49-F238E27FC236}">
                  <a16:creationId xmlns:a16="http://schemas.microsoft.com/office/drawing/2014/main" id="{9BF23EDD-4785-4FCA-8462-E944621E7E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755191" y="2229180"/>
              <a:ext cx="720000" cy="720000"/>
            </a:xfrm>
            <a:prstGeom prst="rect">
              <a:avLst/>
            </a:prstGeom>
          </p:spPr>
        </p:pic>
        <p:sp>
          <p:nvSpPr>
            <p:cNvPr id="34" name="Arrow: Right 33">
              <a:extLst>
                <a:ext uri="{FF2B5EF4-FFF2-40B4-BE49-F238E27FC236}">
                  <a16:creationId xmlns:a16="http://schemas.microsoft.com/office/drawing/2014/main" id="{C9FE29B3-6A2C-4F80-83F3-A381115602B7}"/>
                </a:ext>
              </a:extLst>
            </p:cNvPr>
            <p:cNvSpPr/>
            <p:nvPr/>
          </p:nvSpPr>
          <p:spPr>
            <a:xfrm>
              <a:off x="4916067" y="237060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E77A06DF-6CD9-46B4-9D93-89345A431147}"/>
              </a:ext>
            </a:extLst>
          </p:cNvPr>
          <p:cNvGrpSpPr/>
          <p:nvPr/>
        </p:nvGrpSpPr>
        <p:grpSpPr>
          <a:xfrm>
            <a:off x="7509940" y="1362963"/>
            <a:ext cx="2162237" cy="1586217"/>
            <a:chOff x="7509940" y="1362963"/>
            <a:chExt cx="2162237" cy="1586217"/>
          </a:xfrm>
        </p:grpSpPr>
        <p:sp>
          <p:nvSpPr>
            <p:cNvPr id="10" name="Rectangle 9">
              <a:extLst>
                <a:ext uri="{FF2B5EF4-FFF2-40B4-BE49-F238E27FC236}">
                  <a16:creationId xmlns:a16="http://schemas.microsoft.com/office/drawing/2014/main" id="{CC8D412A-8249-413A-81AA-FE56485C4A71}"/>
                </a:ext>
              </a:extLst>
            </p:cNvPr>
            <p:cNvSpPr/>
            <p:nvPr/>
          </p:nvSpPr>
          <p:spPr>
            <a:xfrm>
              <a:off x="7768134" y="1362963"/>
              <a:ext cx="1904043" cy="767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 User sees Warning that DPA required &amp; guidance of how to request DPA</a:t>
              </a:r>
            </a:p>
          </p:txBody>
        </p:sp>
        <p:pic>
          <p:nvPicPr>
            <p:cNvPr id="33" name="Graphic 32">
              <a:extLst>
                <a:ext uri="{FF2B5EF4-FFF2-40B4-BE49-F238E27FC236}">
                  <a16:creationId xmlns:a16="http://schemas.microsoft.com/office/drawing/2014/main" id="{E3171362-CD6C-441F-9954-4E42EC1B55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58137" y="2229180"/>
              <a:ext cx="720000" cy="720000"/>
            </a:xfrm>
            <a:prstGeom prst="rect">
              <a:avLst/>
            </a:prstGeom>
          </p:spPr>
        </p:pic>
        <p:sp>
          <p:nvSpPr>
            <p:cNvPr id="43" name="Arrow: Right 42">
              <a:extLst>
                <a:ext uri="{FF2B5EF4-FFF2-40B4-BE49-F238E27FC236}">
                  <a16:creationId xmlns:a16="http://schemas.microsoft.com/office/drawing/2014/main" id="{F2D40A67-5BF1-4738-9753-60DAC3AEF746}"/>
                </a:ext>
              </a:extLst>
            </p:cNvPr>
            <p:cNvSpPr/>
            <p:nvPr/>
          </p:nvSpPr>
          <p:spPr>
            <a:xfrm>
              <a:off x="7509940" y="2319489"/>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73D7C21A-3806-4EFE-AED8-ED2B9E231DB3}"/>
              </a:ext>
            </a:extLst>
          </p:cNvPr>
          <p:cNvGrpSpPr/>
          <p:nvPr/>
        </p:nvGrpSpPr>
        <p:grpSpPr>
          <a:xfrm>
            <a:off x="7560555" y="4708614"/>
            <a:ext cx="2111622" cy="1718041"/>
            <a:chOff x="7560555" y="4708614"/>
            <a:chExt cx="2111622" cy="1718041"/>
          </a:xfrm>
        </p:grpSpPr>
        <p:sp>
          <p:nvSpPr>
            <p:cNvPr id="68" name="Arrow: Right 67">
              <a:extLst>
                <a:ext uri="{FF2B5EF4-FFF2-40B4-BE49-F238E27FC236}">
                  <a16:creationId xmlns:a16="http://schemas.microsoft.com/office/drawing/2014/main" id="{3EC80905-ACAC-4D28-BBC6-472F056107F4}"/>
                </a:ext>
              </a:extLst>
            </p:cNvPr>
            <p:cNvSpPr/>
            <p:nvPr/>
          </p:nvSpPr>
          <p:spPr>
            <a:xfrm>
              <a:off x="7560555"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6973101-F0AA-43A8-813D-3CE17945A82C}"/>
                </a:ext>
              </a:extLst>
            </p:cNvPr>
            <p:cNvSpPr/>
            <p:nvPr/>
          </p:nvSpPr>
          <p:spPr>
            <a:xfrm>
              <a:off x="7827004" y="5561417"/>
              <a:ext cx="1845173"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 User sees Warning that DPA required &amp; guidance of how to request DPA</a:t>
              </a:r>
            </a:p>
          </p:txBody>
        </p:sp>
        <p:pic>
          <p:nvPicPr>
            <p:cNvPr id="70" name="Graphic 69">
              <a:extLst>
                <a:ext uri="{FF2B5EF4-FFF2-40B4-BE49-F238E27FC236}">
                  <a16:creationId xmlns:a16="http://schemas.microsoft.com/office/drawing/2014/main" id="{B84EB01D-FFFC-4D9F-B001-7B0E737089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82760" y="4708614"/>
              <a:ext cx="720000" cy="720000"/>
            </a:xfrm>
            <a:prstGeom prst="rect">
              <a:avLst/>
            </a:prstGeom>
          </p:spPr>
        </p:pic>
      </p:grpSp>
      <p:pic>
        <p:nvPicPr>
          <p:cNvPr id="45" name="Graphic 44">
            <a:extLst>
              <a:ext uri="{FF2B5EF4-FFF2-40B4-BE49-F238E27FC236}">
                <a16:creationId xmlns:a16="http://schemas.microsoft.com/office/drawing/2014/main" id="{5BBD7DC9-6DAF-42BC-AB90-44DF608B8E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15371" y="3438367"/>
            <a:ext cx="720000" cy="720000"/>
          </a:xfrm>
          <a:prstGeom prst="rect">
            <a:avLst/>
          </a:prstGeom>
        </p:spPr>
      </p:pic>
      <p:grpSp>
        <p:nvGrpSpPr>
          <p:cNvPr id="94" name="Group 93">
            <a:extLst>
              <a:ext uri="{FF2B5EF4-FFF2-40B4-BE49-F238E27FC236}">
                <a16:creationId xmlns:a16="http://schemas.microsoft.com/office/drawing/2014/main" id="{08813D66-293C-4CA3-8A3F-04E168998811}"/>
              </a:ext>
            </a:extLst>
          </p:cNvPr>
          <p:cNvGrpSpPr/>
          <p:nvPr/>
        </p:nvGrpSpPr>
        <p:grpSpPr>
          <a:xfrm>
            <a:off x="2770822" y="1548801"/>
            <a:ext cx="2451012" cy="4612780"/>
            <a:chOff x="2770822" y="1548801"/>
            <a:chExt cx="2451012" cy="4612780"/>
          </a:xfrm>
        </p:grpSpPr>
        <p:sp>
          <p:nvSpPr>
            <p:cNvPr id="48" name="TextBox 47">
              <a:extLst>
                <a:ext uri="{FF2B5EF4-FFF2-40B4-BE49-F238E27FC236}">
                  <a16:creationId xmlns:a16="http://schemas.microsoft.com/office/drawing/2014/main" id="{A4008ACF-5E6B-4AD0-BA26-C351EE7A7184}"/>
                </a:ext>
              </a:extLst>
            </p:cNvPr>
            <p:cNvSpPr txBox="1"/>
            <p:nvPr/>
          </p:nvSpPr>
          <p:spPr>
            <a:xfrm>
              <a:off x="3855782" y="1548801"/>
              <a:ext cx="1241133" cy="600164"/>
            </a:xfrm>
            <a:prstGeom prst="rect">
              <a:avLst/>
            </a:prstGeom>
            <a:noFill/>
          </p:spPr>
          <p:txBody>
            <a:bodyPr wrap="square" rtlCol="0" anchor="b" anchorCtr="1">
              <a:spAutoFit/>
            </a:bodyPr>
            <a:lstStyle/>
            <a:p>
              <a:pPr algn="ctr"/>
              <a:r>
                <a:rPr lang="en-GB" sz="1100" b="1"/>
                <a:t>YES</a:t>
              </a:r>
            </a:p>
            <a:p>
              <a:pPr algn="ctr"/>
              <a:r>
                <a:rPr lang="en-GB" sz="1100"/>
                <a:t>They choose the Line Item form</a:t>
              </a:r>
            </a:p>
          </p:txBody>
        </p:sp>
        <p:grpSp>
          <p:nvGrpSpPr>
            <p:cNvPr id="87" name="Group 86">
              <a:extLst>
                <a:ext uri="{FF2B5EF4-FFF2-40B4-BE49-F238E27FC236}">
                  <a16:creationId xmlns:a16="http://schemas.microsoft.com/office/drawing/2014/main" id="{A2D29EC5-4CFA-4CD5-8F6F-A113B3B4C887}"/>
                </a:ext>
              </a:extLst>
            </p:cNvPr>
            <p:cNvGrpSpPr/>
            <p:nvPr/>
          </p:nvGrpSpPr>
          <p:grpSpPr>
            <a:xfrm>
              <a:off x="2770822" y="2229180"/>
              <a:ext cx="2451012" cy="3932401"/>
              <a:chOff x="2770822" y="2229180"/>
              <a:chExt cx="2451012" cy="3932401"/>
            </a:xfrm>
          </p:grpSpPr>
          <p:grpSp>
            <p:nvGrpSpPr>
              <p:cNvPr id="27" name="Group 26">
                <a:extLst>
                  <a:ext uri="{FF2B5EF4-FFF2-40B4-BE49-F238E27FC236}">
                    <a16:creationId xmlns:a16="http://schemas.microsoft.com/office/drawing/2014/main" id="{4797B328-D575-41B4-A022-296A645D4AB9}"/>
                  </a:ext>
                </a:extLst>
              </p:cNvPr>
              <p:cNvGrpSpPr/>
              <p:nvPr/>
            </p:nvGrpSpPr>
            <p:grpSpPr>
              <a:xfrm>
                <a:off x="2770822" y="2483565"/>
                <a:ext cx="787042" cy="2829675"/>
                <a:chOff x="1287341" y="2294099"/>
                <a:chExt cx="787042" cy="2829675"/>
              </a:xfrm>
              <a:solidFill>
                <a:schemeClr val="accent3"/>
              </a:solidFill>
            </p:grpSpPr>
            <p:sp>
              <p:nvSpPr>
                <p:cNvPr id="28" name="Arrow: Bent 27">
                  <a:extLst>
                    <a:ext uri="{FF2B5EF4-FFF2-40B4-BE49-F238E27FC236}">
                      <a16:creationId xmlns:a16="http://schemas.microsoft.com/office/drawing/2014/main" id="{0EDDF2B3-4DB9-4D09-A110-247A07606C0B}"/>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Arrow: Bent 29">
                  <a:extLst>
                    <a:ext uri="{FF2B5EF4-FFF2-40B4-BE49-F238E27FC236}">
                      <a16:creationId xmlns:a16="http://schemas.microsoft.com/office/drawing/2014/main" id="{A290B5BD-1931-4685-96AD-D7A9B2348878}"/>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47" name="Graphic 46">
                <a:extLst>
                  <a:ext uri="{FF2B5EF4-FFF2-40B4-BE49-F238E27FC236}">
                    <a16:creationId xmlns:a16="http://schemas.microsoft.com/office/drawing/2014/main" id="{0D14EB40-B7BA-416C-9634-FB768F0C1072}"/>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14583" b="18751"/>
              <a:stretch/>
            </p:blipFill>
            <p:spPr>
              <a:xfrm>
                <a:off x="2880654" y="3356347"/>
                <a:ext cx="1080000" cy="720000"/>
              </a:xfrm>
              <a:prstGeom prst="rect">
                <a:avLst/>
              </a:prstGeom>
            </p:spPr>
          </p:pic>
          <p:sp>
            <p:nvSpPr>
              <p:cNvPr id="49" name="TextBox 48">
                <a:extLst>
                  <a:ext uri="{FF2B5EF4-FFF2-40B4-BE49-F238E27FC236}">
                    <a16:creationId xmlns:a16="http://schemas.microsoft.com/office/drawing/2014/main" id="{A478ADFF-0B83-4D98-B131-9E9BF088BEB9}"/>
                  </a:ext>
                </a:extLst>
              </p:cNvPr>
              <p:cNvSpPr txBox="1"/>
              <p:nvPr/>
            </p:nvSpPr>
            <p:spPr>
              <a:xfrm>
                <a:off x="2898426" y="4090793"/>
                <a:ext cx="1080000" cy="430887"/>
              </a:xfrm>
              <a:prstGeom prst="rect">
                <a:avLst/>
              </a:prstGeom>
              <a:noFill/>
            </p:spPr>
            <p:txBody>
              <a:bodyPr wrap="square" rtlCol="0">
                <a:spAutoFit/>
              </a:bodyPr>
              <a:lstStyle/>
              <a:p>
                <a:pPr algn="ctr"/>
                <a:r>
                  <a:rPr lang="en-GB" sz="1100"/>
                  <a:t>Do they have a quote?</a:t>
                </a:r>
              </a:p>
            </p:txBody>
          </p:sp>
          <p:grpSp>
            <p:nvGrpSpPr>
              <p:cNvPr id="50" name="Group 49">
                <a:extLst>
                  <a:ext uri="{FF2B5EF4-FFF2-40B4-BE49-F238E27FC236}">
                    <a16:creationId xmlns:a16="http://schemas.microsoft.com/office/drawing/2014/main" id="{04512935-C6D8-4BEA-8A19-1E1A8BC92D31}"/>
                  </a:ext>
                </a:extLst>
              </p:cNvPr>
              <p:cNvGrpSpPr/>
              <p:nvPr/>
            </p:nvGrpSpPr>
            <p:grpSpPr>
              <a:xfrm>
                <a:off x="3855782" y="3121664"/>
                <a:ext cx="787042" cy="1563744"/>
                <a:chOff x="1445810" y="2709000"/>
                <a:chExt cx="787042" cy="1563744"/>
              </a:xfrm>
              <a:solidFill>
                <a:schemeClr val="accent3"/>
              </a:solidFill>
            </p:grpSpPr>
            <p:sp>
              <p:nvSpPr>
                <p:cNvPr id="51" name="Arrow: Bent 50">
                  <a:extLst>
                    <a:ext uri="{FF2B5EF4-FFF2-40B4-BE49-F238E27FC236}">
                      <a16:creationId xmlns:a16="http://schemas.microsoft.com/office/drawing/2014/main" id="{E27B0509-2255-4358-9BE5-2B91FB0BFC30}"/>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2" name="Arrow: Bent 51">
                  <a:extLst>
                    <a:ext uri="{FF2B5EF4-FFF2-40B4-BE49-F238E27FC236}">
                      <a16:creationId xmlns:a16="http://schemas.microsoft.com/office/drawing/2014/main" id="{76D97646-C31D-4D8E-821D-380FE6A4728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63" name="TextBox 62">
                <a:extLst>
                  <a:ext uri="{FF2B5EF4-FFF2-40B4-BE49-F238E27FC236}">
                    <a16:creationId xmlns:a16="http://schemas.microsoft.com/office/drawing/2014/main" id="{47F844C7-0259-4A05-B821-C2E032DD794C}"/>
                  </a:ext>
                </a:extLst>
              </p:cNvPr>
              <p:cNvSpPr txBox="1"/>
              <p:nvPr/>
            </p:nvSpPr>
            <p:spPr>
              <a:xfrm>
                <a:off x="3673750" y="5561417"/>
                <a:ext cx="1548084" cy="600164"/>
              </a:xfrm>
              <a:prstGeom prst="rect">
                <a:avLst/>
              </a:prstGeom>
              <a:noFill/>
            </p:spPr>
            <p:txBody>
              <a:bodyPr wrap="square" rtlCol="0" anchor="t" anchorCtr="1">
                <a:spAutoFit/>
              </a:bodyPr>
              <a:lstStyle/>
              <a:p>
                <a:pPr algn="ctr"/>
                <a:r>
                  <a:rPr lang="en-GB" sz="1100" b="1"/>
                  <a:t>No</a:t>
                </a:r>
              </a:p>
              <a:p>
                <a:pPr algn="ctr"/>
                <a:r>
                  <a:rPr lang="en-GB" sz="1100"/>
                  <a:t>They choose the Request form</a:t>
                </a:r>
              </a:p>
            </p:txBody>
          </p:sp>
          <p:pic>
            <p:nvPicPr>
              <p:cNvPr id="74" name="Graphic 73">
                <a:extLst>
                  <a:ext uri="{FF2B5EF4-FFF2-40B4-BE49-F238E27FC236}">
                    <a16:creationId xmlns:a16="http://schemas.microsoft.com/office/drawing/2014/main" id="{D8E5D6F8-B1F7-4EB4-8456-EEB41509AB2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87060" y="4847624"/>
                <a:ext cx="720000" cy="720000"/>
              </a:xfrm>
              <a:prstGeom prst="rect">
                <a:avLst/>
              </a:prstGeom>
            </p:spPr>
          </p:pic>
          <p:pic>
            <p:nvPicPr>
              <p:cNvPr id="76" name="Graphic 75">
                <a:extLst>
                  <a:ext uri="{FF2B5EF4-FFF2-40B4-BE49-F238E27FC236}">
                    <a16:creationId xmlns:a16="http://schemas.microsoft.com/office/drawing/2014/main" id="{56A24AAB-0928-4216-9049-07D3295D07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87060" y="2229180"/>
                <a:ext cx="720000" cy="720000"/>
              </a:xfrm>
              <a:prstGeom prst="rect">
                <a:avLst/>
              </a:prstGeom>
            </p:spPr>
          </p:pic>
        </p:grpSp>
      </p:grpSp>
      <p:grpSp>
        <p:nvGrpSpPr>
          <p:cNvPr id="91" name="Group 90">
            <a:extLst>
              <a:ext uri="{FF2B5EF4-FFF2-40B4-BE49-F238E27FC236}">
                <a16:creationId xmlns:a16="http://schemas.microsoft.com/office/drawing/2014/main" id="{EEE349BB-4FB9-4D93-927A-0D2A9BB03B2E}"/>
              </a:ext>
            </a:extLst>
          </p:cNvPr>
          <p:cNvGrpSpPr/>
          <p:nvPr/>
        </p:nvGrpSpPr>
        <p:grpSpPr>
          <a:xfrm>
            <a:off x="4916067" y="4847624"/>
            <a:ext cx="2880601" cy="1433793"/>
            <a:chOff x="4916067" y="4847624"/>
            <a:chExt cx="2880601" cy="1433793"/>
          </a:xfrm>
        </p:grpSpPr>
        <p:pic>
          <p:nvPicPr>
            <p:cNvPr id="65" name="Graphic 64">
              <a:extLst>
                <a:ext uri="{FF2B5EF4-FFF2-40B4-BE49-F238E27FC236}">
                  <a16:creationId xmlns:a16="http://schemas.microsoft.com/office/drawing/2014/main" id="{36EC4D94-30B9-4707-9F8C-2BDFD757B7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50941" y="4847624"/>
              <a:ext cx="720000" cy="720000"/>
            </a:xfrm>
            <a:prstGeom prst="rect">
              <a:avLst/>
            </a:prstGeom>
          </p:spPr>
        </p:pic>
        <p:pic>
          <p:nvPicPr>
            <p:cNvPr id="67" name="Graphic 66">
              <a:extLst>
                <a:ext uri="{FF2B5EF4-FFF2-40B4-BE49-F238E27FC236}">
                  <a16:creationId xmlns:a16="http://schemas.microsoft.com/office/drawing/2014/main" id="{69939754-0834-4106-933C-1A643F8C1D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94822" y="4859056"/>
              <a:ext cx="720000" cy="720000"/>
            </a:xfrm>
            <a:prstGeom prst="rect">
              <a:avLst/>
            </a:prstGeom>
          </p:spPr>
        </p:pic>
        <p:sp>
          <p:nvSpPr>
            <p:cNvPr id="72" name="Arrow: Right 71">
              <a:extLst>
                <a:ext uri="{FF2B5EF4-FFF2-40B4-BE49-F238E27FC236}">
                  <a16:creationId xmlns:a16="http://schemas.microsoft.com/office/drawing/2014/main" id="{D84A729D-5442-43C4-A726-D322E407B669}"/>
                </a:ext>
              </a:extLst>
            </p:cNvPr>
            <p:cNvSpPr/>
            <p:nvPr/>
          </p:nvSpPr>
          <p:spPr>
            <a:xfrm>
              <a:off x="4916067"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C55E1CDD-67D5-43E9-A43B-48DA0E09F6EE}"/>
                </a:ext>
              </a:extLst>
            </p:cNvPr>
            <p:cNvSpPr/>
            <p:nvPr/>
          </p:nvSpPr>
          <p:spPr>
            <a:xfrm>
              <a:off x="5392414" y="5561417"/>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a:t>
              </a:r>
            </a:p>
          </p:txBody>
        </p:sp>
        <p:sp>
          <p:nvSpPr>
            <p:cNvPr id="78" name="Rectangle 77">
              <a:extLst>
                <a:ext uri="{FF2B5EF4-FFF2-40B4-BE49-F238E27FC236}">
                  <a16:creationId xmlns:a16="http://schemas.microsoft.com/office/drawing/2014/main" id="{2819D0F2-9751-4545-8711-EF1CA28A3178}"/>
                </a:ext>
              </a:extLst>
            </p:cNvPr>
            <p:cNvSpPr/>
            <p:nvPr/>
          </p:nvSpPr>
          <p:spPr>
            <a:xfrm>
              <a:off x="6579621" y="5561417"/>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grpSp>
      <p:grpSp>
        <p:nvGrpSpPr>
          <p:cNvPr id="93" name="Group 92">
            <a:extLst>
              <a:ext uri="{FF2B5EF4-FFF2-40B4-BE49-F238E27FC236}">
                <a16:creationId xmlns:a16="http://schemas.microsoft.com/office/drawing/2014/main" id="{64681B6A-74D7-4981-BDD4-70F58BBA50FE}"/>
              </a:ext>
            </a:extLst>
          </p:cNvPr>
          <p:cNvGrpSpPr/>
          <p:nvPr/>
        </p:nvGrpSpPr>
        <p:grpSpPr>
          <a:xfrm>
            <a:off x="9206828" y="4708614"/>
            <a:ext cx="1913645" cy="1718733"/>
            <a:chOff x="9206828" y="4708614"/>
            <a:chExt cx="1913645" cy="1718733"/>
          </a:xfrm>
        </p:grpSpPr>
        <p:sp>
          <p:nvSpPr>
            <p:cNvPr id="71" name="Arrow: Right 70">
              <a:extLst>
                <a:ext uri="{FF2B5EF4-FFF2-40B4-BE49-F238E27FC236}">
                  <a16:creationId xmlns:a16="http://schemas.microsoft.com/office/drawing/2014/main" id="{F892F9F9-8331-4C93-962F-4CBD31155E69}"/>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Graphic 79">
              <a:extLst>
                <a:ext uri="{FF2B5EF4-FFF2-40B4-BE49-F238E27FC236}">
                  <a16:creationId xmlns:a16="http://schemas.microsoft.com/office/drawing/2014/main" id="{765D51C2-6B03-48E0-B678-C712B5329A87}"/>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16666" b="13923"/>
            <a:stretch/>
          </p:blipFill>
          <p:spPr>
            <a:xfrm>
              <a:off x="9935762" y="4708614"/>
              <a:ext cx="1080000" cy="749630"/>
            </a:xfrm>
            <a:prstGeom prst="rect">
              <a:avLst/>
            </a:prstGeom>
          </p:spPr>
        </p:pic>
        <p:sp>
          <p:nvSpPr>
            <p:cNvPr id="81" name="Rectangle 80">
              <a:extLst>
                <a:ext uri="{FF2B5EF4-FFF2-40B4-BE49-F238E27FC236}">
                  <a16:creationId xmlns:a16="http://schemas.microsoft.com/office/drawing/2014/main" id="{57F9E7A5-E1D0-48E6-A002-6B98352A2971}"/>
                </a:ext>
              </a:extLst>
            </p:cNvPr>
            <p:cNvSpPr/>
            <p:nvPr/>
          </p:nvSpPr>
          <p:spPr>
            <a:xfrm>
              <a:off x="9702513" y="5562109"/>
              <a:ext cx="1417960"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RFQ process is followed to request quote, and is awarded to supplier</a:t>
              </a:r>
            </a:p>
          </p:txBody>
        </p:sp>
      </p:grpSp>
      <p:grpSp>
        <p:nvGrpSpPr>
          <p:cNvPr id="122" name="Group 121">
            <a:extLst>
              <a:ext uri="{FF2B5EF4-FFF2-40B4-BE49-F238E27FC236}">
                <a16:creationId xmlns:a16="http://schemas.microsoft.com/office/drawing/2014/main" id="{4BDFAB2F-4C7F-4AB5-903D-1FA0C541762F}"/>
              </a:ext>
            </a:extLst>
          </p:cNvPr>
          <p:cNvGrpSpPr/>
          <p:nvPr/>
        </p:nvGrpSpPr>
        <p:grpSpPr>
          <a:xfrm>
            <a:off x="7159265" y="2963427"/>
            <a:ext cx="1993501" cy="1256212"/>
            <a:chOff x="7159265" y="2963427"/>
            <a:chExt cx="1993501" cy="1256212"/>
          </a:xfrm>
        </p:grpSpPr>
        <p:sp>
          <p:nvSpPr>
            <p:cNvPr id="98" name="Arrow: Right 97">
              <a:extLst>
                <a:ext uri="{FF2B5EF4-FFF2-40B4-BE49-F238E27FC236}">
                  <a16:creationId xmlns:a16="http://schemas.microsoft.com/office/drawing/2014/main" id="{C75555CA-56D0-4B10-A34B-7B552A2E3630}"/>
                </a:ext>
              </a:extLst>
            </p:cNvPr>
            <p:cNvSpPr/>
            <p:nvPr/>
          </p:nvSpPr>
          <p:spPr>
            <a:xfrm rot="5400000">
              <a:off x="8534308" y="2963427"/>
              <a:ext cx="430563"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9" name="Group 98">
              <a:extLst>
                <a:ext uri="{FF2B5EF4-FFF2-40B4-BE49-F238E27FC236}">
                  <a16:creationId xmlns:a16="http://schemas.microsoft.com/office/drawing/2014/main" id="{BBCBE99D-14DE-44C7-9F42-3DF3AD674289}"/>
                </a:ext>
              </a:extLst>
            </p:cNvPr>
            <p:cNvGrpSpPr/>
            <p:nvPr/>
          </p:nvGrpSpPr>
          <p:grpSpPr>
            <a:xfrm>
              <a:off x="7159265" y="3450198"/>
              <a:ext cx="1993501" cy="769441"/>
              <a:chOff x="6357865" y="2959001"/>
              <a:chExt cx="1993501" cy="769441"/>
            </a:xfrm>
          </p:grpSpPr>
          <p:sp>
            <p:nvSpPr>
              <p:cNvPr id="100" name="TextBox 99">
                <a:extLst>
                  <a:ext uri="{FF2B5EF4-FFF2-40B4-BE49-F238E27FC236}">
                    <a16:creationId xmlns:a16="http://schemas.microsoft.com/office/drawing/2014/main" id="{7C96C896-9EDE-462B-AB31-09DE5B938A91}"/>
                  </a:ext>
                </a:extLst>
              </p:cNvPr>
              <p:cNvSpPr txBox="1"/>
              <p:nvPr/>
            </p:nvSpPr>
            <p:spPr>
              <a:xfrm>
                <a:off x="6357865" y="2959001"/>
                <a:ext cx="1368411" cy="769441"/>
              </a:xfrm>
              <a:prstGeom prst="rect">
                <a:avLst/>
              </a:prstGeom>
              <a:noFill/>
            </p:spPr>
            <p:txBody>
              <a:bodyPr wrap="square" rtlCol="0" anchor="b">
                <a:spAutoFit/>
              </a:bodyPr>
              <a:lstStyle/>
              <a:p>
                <a:pPr algn="ctr"/>
                <a:r>
                  <a:rPr lang="en-GB" sz="1100">
                    <a:solidFill>
                      <a:schemeClr val="tx2"/>
                    </a:solidFill>
                  </a:rPr>
                  <a:t>User follows guidance link and submits contract request for DPA</a:t>
                </a:r>
              </a:p>
            </p:txBody>
          </p:sp>
          <p:pic>
            <p:nvPicPr>
              <p:cNvPr id="101" name="Graphic 100">
                <a:extLst>
                  <a:ext uri="{FF2B5EF4-FFF2-40B4-BE49-F238E27FC236}">
                    <a16:creationId xmlns:a16="http://schemas.microsoft.com/office/drawing/2014/main" id="{2E124859-7BBA-4536-8BDD-F98B9C7C9E8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631366" y="2987933"/>
                <a:ext cx="720000" cy="720000"/>
              </a:xfrm>
              <a:prstGeom prst="rect">
                <a:avLst/>
              </a:prstGeom>
            </p:spPr>
          </p:pic>
        </p:grpSp>
      </p:grpSp>
      <p:sp>
        <p:nvSpPr>
          <p:cNvPr id="102" name="Arrow: Right 101">
            <a:extLst>
              <a:ext uri="{FF2B5EF4-FFF2-40B4-BE49-F238E27FC236}">
                <a16:creationId xmlns:a16="http://schemas.microsoft.com/office/drawing/2014/main" id="{36590C23-0838-47F1-A1D7-8DB5447580F3}"/>
              </a:ext>
            </a:extLst>
          </p:cNvPr>
          <p:cNvSpPr/>
          <p:nvPr/>
        </p:nvSpPr>
        <p:spPr>
          <a:xfrm rot="16200000">
            <a:off x="8534308" y="4263804"/>
            <a:ext cx="430563"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96544300-CD70-4893-9789-2D609F8114EB}"/>
              </a:ext>
            </a:extLst>
          </p:cNvPr>
          <p:cNvSpPr/>
          <p:nvPr/>
        </p:nvSpPr>
        <p:spPr>
          <a:xfrm>
            <a:off x="9560289" y="3343322"/>
            <a:ext cx="1717476"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checks out shopping cart and submits for approval.  Procurement are an approver to ensure DPA is in place </a:t>
            </a:r>
          </a:p>
        </p:txBody>
      </p:sp>
      <p:sp>
        <p:nvSpPr>
          <p:cNvPr id="105" name="Arrow: Bent 104">
            <a:extLst>
              <a:ext uri="{FF2B5EF4-FFF2-40B4-BE49-F238E27FC236}">
                <a16:creationId xmlns:a16="http://schemas.microsoft.com/office/drawing/2014/main" id="{D11C3571-2156-42A6-A046-DABAC57BA956}"/>
              </a:ext>
            </a:extLst>
          </p:cNvPr>
          <p:cNvSpPr/>
          <p:nvPr/>
        </p:nvSpPr>
        <p:spPr>
          <a:xfrm rot="5400000">
            <a:off x="11040209" y="2368143"/>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07" name="Arrow: Bent 106">
            <a:extLst>
              <a:ext uri="{FF2B5EF4-FFF2-40B4-BE49-F238E27FC236}">
                <a16:creationId xmlns:a16="http://schemas.microsoft.com/office/drawing/2014/main" id="{F646AF0B-6D8C-4C14-95C2-BC413D039AA1}"/>
              </a:ext>
            </a:extLst>
          </p:cNvPr>
          <p:cNvSpPr/>
          <p:nvPr/>
        </p:nvSpPr>
        <p:spPr>
          <a:xfrm rot="16200000" flipV="1">
            <a:off x="11048100" y="456202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nvGrpSpPr>
          <p:cNvPr id="112" name="Group 111">
            <a:extLst>
              <a:ext uri="{FF2B5EF4-FFF2-40B4-BE49-F238E27FC236}">
                <a16:creationId xmlns:a16="http://schemas.microsoft.com/office/drawing/2014/main" id="{99CF5CCD-BD3E-4B1C-80B3-E95B136399DB}"/>
              </a:ext>
            </a:extLst>
          </p:cNvPr>
          <p:cNvGrpSpPr/>
          <p:nvPr/>
        </p:nvGrpSpPr>
        <p:grpSpPr>
          <a:xfrm>
            <a:off x="9206828" y="1362963"/>
            <a:ext cx="1913645" cy="1563823"/>
            <a:chOff x="9206828" y="1362963"/>
            <a:chExt cx="1913645" cy="1563823"/>
          </a:xfrm>
        </p:grpSpPr>
        <p:sp>
          <p:nvSpPr>
            <p:cNvPr id="44" name="Rectangle 43">
              <a:extLst>
                <a:ext uri="{FF2B5EF4-FFF2-40B4-BE49-F238E27FC236}">
                  <a16:creationId xmlns:a16="http://schemas.microsoft.com/office/drawing/2014/main" id="{049DB064-6117-4B25-8DA6-45D6B8F1894F}"/>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selects DPA justification and submits form</a:t>
              </a:r>
            </a:p>
          </p:txBody>
        </p:sp>
        <p:sp>
          <p:nvSpPr>
            <p:cNvPr id="46" name="Arrow: Right 45">
              <a:extLst>
                <a:ext uri="{FF2B5EF4-FFF2-40B4-BE49-F238E27FC236}">
                  <a16:creationId xmlns:a16="http://schemas.microsoft.com/office/drawing/2014/main" id="{2450B281-E7B3-4A05-8C9C-0EE97BA8A62A}"/>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Graphic 110">
              <a:extLst>
                <a:ext uri="{FF2B5EF4-FFF2-40B4-BE49-F238E27FC236}">
                  <a16:creationId xmlns:a16="http://schemas.microsoft.com/office/drawing/2014/main" id="{A2F1A218-50BE-4AE7-8A12-3324C5FAFE9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105484" y="2206786"/>
              <a:ext cx="720000" cy="720000"/>
            </a:xfrm>
            <a:prstGeom prst="rect">
              <a:avLst/>
            </a:prstGeom>
          </p:spPr>
        </p:pic>
      </p:grpSp>
      <p:sp>
        <p:nvSpPr>
          <p:cNvPr id="123" name="TextBox 122">
            <a:extLst>
              <a:ext uri="{FF2B5EF4-FFF2-40B4-BE49-F238E27FC236}">
                <a16:creationId xmlns:a16="http://schemas.microsoft.com/office/drawing/2014/main" id="{DE68338A-346D-437E-9EC7-7D2F87AF585B}"/>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2</a:t>
            </a:r>
          </a:p>
        </p:txBody>
      </p:sp>
    </p:spTree>
    <p:extLst>
      <p:ext uri="{BB962C8B-B14F-4D97-AF65-F5344CB8AC3E}">
        <p14:creationId xmlns:p14="http://schemas.microsoft.com/office/powerpoint/2010/main" val="34907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left)">
                                      <p:cBhvr>
                                        <p:cTn id="22" dur="5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wipe(up)">
                                      <p:cBhvr>
                                        <p:cTn id="27" dur="500"/>
                                        <p:tgtEl>
                                          <p:spTgt spid="1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wipe(left)">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up)">
                                      <p:cBhvr>
                                        <p:cTn id="37" dur="500"/>
                                        <p:tgtEl>
                                          <p:spTgt spid="105"/>
                                        </p:tgtEl>
                                      </p:cBhvr>
                                    </p:animEffect>
                                  </p:childTnLst>
                                </p:cTn>
                              </p:par>
                              <p:par>
                                <p:cTn id="38" presetID="22" presetClass="entr" presetSubtype="1"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500"/>
                                        <p:tgtEl>
                                          <p:spTgt spid="45"/>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wipe(up)">
                                      <p:cBhvr>
                                        <p:cTn id="43" dur="500"/>
                                        <p:tgtEl>
                                          <p:spTgt spid="10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wipe(left)">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wipe(left)">
                                      <p:cBhvr>
                                        <p:cTn id="53" dur="500"/>
                                        <p:tgtEl>
                                          <p:spTgt spid="9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wipe(down)">
                                      <p:cBhvr>
                                        <p:cTn id="58" dur="500"/>
                                        <p:tgtEl>
                                          <p:spTgt spid="10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wipe(left)">
                                      <p:cBhvr>
                                        <p:cTn id="63" dur="500"/>
                                        <p:tgtEl>
                                          <p:spTgt spid="9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wipe(down)">
                                      <p:cBhvr>
                                        <p:cTn id="6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4" grpId="0"/>
      <p:bldP spid="105" grpId="0" animBg="1"/>
      <p:bldP spid="10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Graphic 84">
            <a:extLst>
              <a:ext uri="{FF2B5EF4-FFF2-40B4-BE49-F238E27FC236}">
                <a16:creationId xmlns:a16="http://schemas.microsoft.com/office/drawing/2014/main" id="{97B4BE76-1E54-407C-9738-82B172A34D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5371" y="3438367"/>
            <a:ext cx="720000" cy="720000"/>
          </a:xfrm>
          <a:prstGeom prst="rect">
            <a:avLst/>
          </a:prstGeom>
        </p:spPr>
      </p:pic>
      <p:grpSp>
        <p:nvGrpSpPr>
          <p:cNvPr id="86" name="Group 85">
            <a:extLst>
              <a:ext uri="{FF2B5EF4-FFF2-40B4-BE49-F238E27FC236}">
                <a16:creationId xmlns:a16="http://schemas.microsoft.com/office/drawing/2014/main" id="{6126239E-DB5B-420F-BFFF-A074D4384408}"/>
              </a:ext>
            </a:extLst>
          </p:cNvPr>
          <p:cNvGrpSpPr/>
          <p:nvPr/>
        </p:nvGrpSpPr>
        <p:grpSpPr>
          <a:xfrm>
            <a:off x="9206828" y="4708614"/>
            <a:ext cx="1913645" cy="1718733"/>
            <a:chOff x="9206828" y="4708614"/>
            <a:chExt cx="1913645" cy="1718733"/>
          </a:xfrm>
        </p:grpSpPr>
        <p:sp>
          <p:nvSpPr>
            <p:cNvPr id="87" name="Arrow: Right 86">
              <a:extLst>
                <a:ext uri="{FF2B5EF4-FFF2-40B4-BE49-F238E27FC236}">
                  <a16:creationId xmlns:a16="http://schemas.microsoft.com/office/drawing/2014/main" id="{0C45A7E1-D83A-4706-AE0B-B44D6D79484C}"/>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Graphic 87">
              <a:extLst>
                <a:ext uri="{FF2B5EF4-FFF2-40B4-BE49-F238E27FC236}">
                  <a16:creationId xmlns:a16="http://schemas.microsoft.com/office/drawing/2014/main" id="{DE3EA8FD-ABCE-4F82-9315-1EA6C08E169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666" b="13923"/>
            <a:stretch/>
          </p:blipFill>
          <p:spPr>
            <a:xfrm>
              <a:off x="9935762" y="4708614"/>
              <a:ext cx="1080000" cy="749630"/>
            </a:xfrm>
            <a:prstGeom prst="rect">
              <a:avLst/>
            </a:prstGeom>
          </p:spPr>
        </p:pic>
        <p:sp>
          <p:nvSpPr>
            <p:cNvPr id="89" name="Rectangle 88">
              <a:extLst>
                <a:ext uri="{FF2B5EF4-FFF2-40B4-BE49-F238E27FC236}">
                  <a16:creationId xmlns:a16="http://schemas.microsoft.com/office/drawing/2014/main" id="{D644A163-679D-48E6-804B-5E34C7AD76EE}"/>
                </a:ext>
              </a:extLst>
            </p:cNvPr>
            <p:cNvSpPr/>
            <p:nvPr/>
          </p:nvSpPr>
          <p:spPr>
            <a:xfrm>
              <a:off x="9702513" y="5562109"/>
              <a:ext cx="1417960"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RFQ process is followed to request quote, and is awarded to supplier</a:t>
              </a:r>
            </a:p>
          </p:txBody>
        </p:sp>
      </p:grpSp>
      <p:sp>
        <p:nvSpPr>
          <p:cNvPr id="90" name="Rectangle 89">
            <a:extLst>
              <a:ext uri="{FF2B5EF4-FFF2-40B4-BE49-F238E27FC236}">
                <a16:creationId xmlns:a16="http://schemas.microsoft.com/office/drawing/2014/main" id="{C24B961D-F7CC-49F5-A3E3-41684EF37F9A}"/>
              </a:ext>
            </a:extLst>
          </p:cNvPr>
          <p:cNvSpPr/>
          <p:nvPr/>
        </p:nvSpPr>
        <p:spPr>
          <a:xfrm>
            <a:off x="9560289" y="3343322"/>
            <a:ext cx="1717476"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checks out shopping cart and submits for approval.  Procurement are an approver to ensure DPA is in place </a:t>
            </a:r>
          </a:p>
        </p:txBody>
      </p:sp>
      <p:sp>
        <p:nvSpPr>
          <p:cNvPr id="91" name="Arrow: Bent 90">
            <a:extLst>
              <a:ext uri="{FF2B5EF4-FFF2-40B4-BE49-F238E27FC236}">
                <a16:creationId xmlns:a16="http://schemas.microsoft.com/office/drawing/2014/main" id="{D045C8FB-D93B-42A2-9A63-1089D44B1A64}"/>
              </a:ext>
            </a:extLst>
          </p:cNvPr>
          <p:cNvSpPr/>
          <p:nvPr/>
        </p:nvSpPr>
        <p:spPr>
          <a:xfrm rot="5400000">
            <a:off x="11040209" y="2368143"/>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92" name="Arrow: Bent 91">
            <a:extLst>
              <a:ext uri="{FF2B5EF4-FFF2-40B4-BE49-F238E27FC236}">
                <a16:creationId xmlns:a16="http://schemas.microsoft.com/office/drawing/2014/main" id="{3B3594EA-AE56-4781-A067-397C3050DD7E}"/>
              </a:ext>
            </a:extLst>
          </p:cNvPr>
          <p:cNvSpPr/>
          <p:nvPr/>
        </p:nvSpPr>
        <p:spPr>
          <a:xfrm rot="16200000" flipV="1">
            <a:off x="11048100" y="456202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nvGrpSpPr>
          <p:cNvPr id="93" name="Group 92">
            <a:extLst>
              <a:ext uri="{FF2B5EF4-FFF2-40B4-BE49-F238E27FC236}">
                <a16:creationId xmlns:a16="http://schemas.microsoft.com/office/drawing/2014/main" id="{A43DB86F-027C-4BB9-B4C6-B31DAFDAAA16}"/>
              </a:ext>
            </a:extLst>
          </p:cNvPr>
          <p:cNvGrpSpPr/>
          <p:nvPr/>
        </p:nvGrpSpPr>
        <p:grpSpPr>
          <a:xfrm>
            <a:off x="9206828" y="1362963"/>
            <a:ext cx="1913645" cy="1563823"/>
            <a:chOff x="9206828" y="1362963"/>
            <a:chExt cx="1913645" cy="1563823"/>
          </a:xfrm>
        </p:grpSpPr>
        <p:sp>
          <p:nvSpPr>
            <p:cNvPr id="94" name="Rectangle 93">
              <a:extLst>
                <a:ext uri="{FF2B5EF4-FFF2-40B4-BE49-F238E27FC236}">
                  <a16:creationId xmlns:a16="http://schemas.microsoft.com/office/drawing/2014/main" id="{AB116B72-344E-4058-BCF4-4A731627364E}"/>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selects DPA justification and submits form</a:t>
              </a:r>
            </a:p>
          </p:txBody>
        </p:sp>
        <p:sp>
          <p:nvSpPr>
            <p:cNvPr id="95" name="Arrow: Right 94">
              <a:extLst>
                <a:ext uri="{FF2B5EF4-FFF2-40B4-BE49-F238E27FC236}">
                  <a16:creationId xmlns:a16="http://schemas.microsoft.com/office/drawing/2014/main" id="{5F02D313-B6D1-4ECE-BB10-2CB5C15188E3}"/>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Graphic 95">
              <a:extLst>
                <a:ext uri="{FF2B5EF4-FFF2-40B4-BE49-F238E27FC236}">
                  <a16:creationId xmlns:a16="http://schemas.microsoft.com/office/drawing/2014/main" id="{AA818465-4AF0-49D4-90D2-5484C96DD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05484" y="2206786"/>
              <a:ext cx="720000" cy="720000"/>
            </a:xfrm>
            <a:prstGeom prst="rect">
              <a:avLst/>
            </a:prstGeom>
          </p:spPr>
        </p:pic>
      </p:grpSp>
      <p:grpSp>
        <p:nvGrpSpPr>
          <p:cNvPr id="60" name="Group 59">
            <a:extLst>
              <a:ext uri="{FF2B5EF4-FFF2-40B4-BE49-F238E27FC236}">
                <a16:creationId xmlns:a16="http://schemas.microsoft.com/office/drawing/2014/main" id="{524523D0-768C-4D3C-A432-ED2F6D287066}"/>
              </a:ext>
            </a:extLst>
          </p:cNvPr>
          <p:cNvGrpSpPr/>
          <p:nvPr/>
        </p:nvGrpSpPr>
        <p:grpSpPr>
          <a:xfrm>
            <a:off x="7238459" y="2963427"/>
            <a:ext cx="1914307" cy="1730940"/>
            <a:chOff x="7238459" y="2963427"/>
            <a:chExt cx="1914307" cy="1730940"/>
          </a:xfrm>
        </p:grpSpPr>
        <p:sp>
          <p:nvSpPr>
            <p:cNvPr id="61" name="Arrow: Right 60">
              <a:extLst>
                <a:ext uri="{FF2B5EF4-FFF2-40B4-BE49-F238E27FC236}">
                  <a16:creationId xmlns:a16="http://schemas.microsoft.com/office/drawing/2014/main" id="{45585C1A-D347-4AD6-BCBE-32611E81A850}"/>
                </a:ext>
              </a:extLst>
            </p:cNvPr>
            <p:cNvSpPr/>
            <p:nvPr/>
          </p:nvSpPr>
          <p:spPr>
            <a:xfrm rot="5400000">
              <a:off x="8534308" y="2963427"/>
              <a:ext cx="430563"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oup 61">
              <a:extLst>
                <a:ext uri="{FF2B5EF4-FFF2-40B4-BE49-F238E27FC236}">
                  <a16:creationId xmlns:a16="http://schemas.microsoft.com/office/drawing/2014/main" id="{D1E11B49-D952-4011-89BE-26C0A69DF225}"/>
                </a:ext>
              </a:extLst>
            </p:cNvPr>
            <p:cNvGrpSpPr/>
            <p:nvPr/>
          </p:nvGrpSpPr>
          <p:grpSpPr>
            <a:xfrm>
              <a:off x="7238459" y="3438367"/>
              <a:ext cx="1914307" cy="769441"/>
              <a:chOff x="6437059" y="2947170"/>
              <a:chExt cx="1914307" cy="769441"/>
            </a:xfrm>
          </p:grpSpPr>
          <p:sp>
            <p:nvSpPr>
              <p:cNvPr id="66" name="TextBox 65">
                <a:extLst>
                  <a:ext uri="{FF2B5EF4-FFF2-40B4-BE49-F238E27FC236}">
                    <a16:creationId xmlns:a16="http://schemas.microsoft.com/office/drawing/2014/main" id="{3B99BC1E-3456-4B63-8E82-483D5AE42BED}"/>
                  </a:ext>
                </a:extLst>
              </p:cNvPr>
              <p:cNvSpPr txBox="1"/>
              <p:nvPr/>
            </p:nvSpPr>
            <p:spPr>
              <a:xfrm>
                <a:off x="6437059" y="2947170"/>
                <a:ext cx="1368411" cy="769441"/>
              </a:xfrm>
              <a:prstGeom prst="rect">
                <a:avLst/>
              </a:prstGeom>
              <a:noFill/>
            </p:spPr>
            <p:txBody>
              <a:bodyPr wrap="square" rtlCol="0" anchor="b">
                <a:spAutoFit/>
              </a:bodyPr>
              <a:lstStyle/>
              <a:p>
                <a:pPr algn="ctr"/>
                <a:r>
                  <a:rPr lang="en-GB" sz="1100">
                    <a:solidFill>
                      <a:schemeClr val="tx2"/>
                    </a:solidFill>
                  </a:rPr>
                  <a:t>User follows guidance link and submits contract request for DPA</a:t>
                </a:r>
              </a:p>
            </p:txBody>
          </p:sp>
          <p:pic>
            <p:nvPicPr>
              <p:cNvPr id="73" name="Graphic 72">
                <a:extLst>
                  <a:ext uri="{FF2B5EF4-FFF2-40B4-BE49-F238E27FC236}">
                    <a16:creationId xmlns:a16="http://schemas.microsoft.com/office/drawing/2014/main" id="{725F51E9-4CC2-4231-860F-7AE862237F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31366" y="2987933"/>
                <a:ext cx="720000" cy="720000"/>
              </a:xfrm>
              <a:prstGeom prst="rect">
                <a:avLst/>
              </a:prstGeom>
            </p:spPr>
          </p:pic>
        </p:grpSp>
        <p:sp>
          <p:nvSpPr>
            <p:cNvPr id="64" name="Arrow: Right 63">
              <a:extLst>
                <a:ext uri="{FF2B5EF4-FFF2-40B4-BE49-F238E27FC236}">
                  <a16:creationId xmlns:a16="http://schemas.microsoft.com/office/drawing/2014/main" id="{61716D37-2F5E-431C-BA75-3DB5332ECF84}"/>
                </a:ext>
              </a:extLst>
            </p:cNvPr>
            <p:cNvSpPr/>
            <p:nvPr/>
          </p:nvSpPr>
          <p:spPr>
            <a:xfrm rot="16200000">
              <a:off x="8534308" y="4263804"/>
              <a:ext cx="430563"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a:extLst>
              <a:ext uri="{FF2B5EF4-FFF2-40B4-BE49-F238E27FC236}">
                <a16:creationId xmlns:a16="http://schemas.microsoft.com/office/drawing/2014/main" id="{A4008ACF-5E6B-4AD0-BA26-C351EE7A7184}"/>
              </a:ext>
            </a:extLst>
          </p:cNvPr>
          <p:cNvSpPr txBox="1"/>
          <p:nvPr/>
        </p:nvSpPr>
        <p:spPr>
          <a:xfrm>
            <a:off x="3855782" y="1548801"/>
            <a:ext cx="1241133" cy="600164"/>
          </a:xfrm>
          <a:prstGeom prst="rect">
            <a:avLst/>
          </a:prstGeom>
          <a:noFill/>
        </p:spPr>
        <p:txBody>
          <a:bodyPr wrap="square" rtlCol="0" anchor="b" anchorCtr="1">
            <a:spAutoFit/>
          </a:bodyPr>
          <a:lstStyle/>
          <a:p>
            <a:pPr algn="ctr"/>
            <a:r>
              <a:rPr lang="en-GB" sz="1100" b="1"/>
              <a:t>YES</a:t>
            </a:r>
          </a:p>
          <a:p>
            <a:pPr algn="ctr"/>
            <a:r>
              <a:rPr lang="en-GB" sz="1100"/>
              <a:t>They choose the Line Item form</a:t>
            </a:r>
          </a:p>
        </p:txBody>
      </p:sp>
      <p:sp>
        <p:nvSpPr>
          <p:cNvPr id="4" name="Rectangle 3">
            <a:extLst>
              <a:ext uri="{FF2B5EF4-FFF2-40B4-BE49-F238E27FC236}">
                <a16:creationId xmlns:a16="http://schemas.microsoft.com/office/drawing/2014/main" id="{CC7E957C-E6DD-42EE-BAE0-231B030B3C8E}"/>
              </a:ext>
            </a:extLst>
          </p:cNvPr>
          <p:cNvSpPr/>
          <p:nvPr/>
        </p:nvSpPr>
        <p:spPr>
          <a:xfrm>
            <a:off x="1409574" y="1666398"/>
            <a:ext cx="1681335"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navigate to the service landing page…</a:t>
            </a:r>
          </a:p>
        </p:txBody>
      </p:sp>
      <p:sp>
        <p:nvSpPr>
          <p:cNvPr id="8" name="TextBox 7">
            <a:extLst>
              <a:ext uri="{FF2B5EF4-FFF2-40B4-BE49-F238E27FC236}">
                <a16:creationId xmlns:a16="http://schemas.microsoft.com/office/drawing/2014/main" id="{EC7596A9-F0E0-49FA-BB5A-4F98F4086E4C}"/>
              </a:ext>
            </a:extLst>
          </p:cNvPr>
          <p:cNvSpPr txBox="1"/>
          <p:nvPr/>
        </p:nvSpPr>
        <p:spPr>
          <a:xfrm>
            <a:off x="393576" y="4350248"/>
            <a:ext cx="1327046" cy="1107996"/>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has a need to buy from a Preferred Vendor and enters Guided Buying from intranet</a:t>
            </a:r>
          </a:p>
        </p:txBody>
      </p:sp>
      <p:sp>
        <p:nvSpPr>
          <p:cNvPr id="9" name="Rectangle 8">
            <a:extLst>
              <a:ext uri="{FF2B5EF4-FFF2-40B4-BE49-F238E27FC236}">
                <a16:creationId xmlns:a16="http://schemas.microsoft.com/office/drawing/2014/main" id="{55931994-4017-4175-AEE6-B6657516C810}"/>
              </a:ext>
            </a:extLst>
          </p:cNvPr>
          <p:cNvSpPr/>
          <p:nvPr/>
        </p:nvSpPr>
        <p:spPr>
          <a:xfrm>
            <a:off x="1335930" y="5561417"/>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…or they search for the supplier and views the supplier profile</a:t>
            </a:r>
          </a:p>
        </p:txBody>
      </p:sp>
      <p:sp>
        <p:nvSpPr>
          <p:cNvPr id="10" name="Rectangle 9">
            <a:extLst>
              <a:ext uri="{FF2B5EF4-FFF2-40B4-BE49-F238E27FC236}">
                <a16:creationId xmlns:a16="http://schemas.microsoft.com/office/drawing/2014/main" id="{CC8D412A-8249-413A-81AA-FE56485C4A71}"/>
              </a:ext>
            </a:extLst>
          </p:cNvPr>
          <p:cNvSpPr/>
          <p:nvPr/>
        </p:nvSpPr>
        <p:spPr>
          <a:xfrm>
            <a:off x="7768134" y="1362963"/>
            <a:ext cx="1904043" cy="767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 User sees Warning that DPA required &amp; guidance of who to contact to put in place a DPA</a:t>
            </a:r>
          </a:p>
        </p:txBody>
      </p:sp>
      <p:pic>
        <p:nvPicPr>
          <p:cNvPr id="17" name="Graphic 16">
            <a:extLst>
              <a:ext uri="{FF2B5EF4-FFF2-40B4-BE49-F238E27FC236}">
                <a16:creationId xmlns:a16="http://schemas.microsoft.com/office/drawing/2014/main" id="{91FB56F9-9B4E-413E-822B-D5AA3C202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8092" y="2229180"/>
            <a:ext cx="720000" cy="720000"/>
          </a:xfrm>
          <a:prstGeom prst="rect">
            <a:avLst/>
          </a:prstGeom>
        </p:spPr>
      </p:pic>
      <p:pic>
        <p:nvPicPr>
          <p:cNvPr id="19" name="Graphic 18">
            <a:extLst>
              <a:ext uri="{FF2B5EF4-FFF2-40B4-BE49-F238E27FC236}">
                <a16:creationId xmlns:a16="http://schemas.microsoft.com/office/drawing/2014/main" id="{302E1F3E-F9C7-48A1-A0B8-E9579CCFCE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40547" y="4847624"/>
            <a:ext cx="720000" cy="720000"/>
          </a:xfrm>
          <a:prstGeom prst="rect">
            <a:avLst/>
          </a:prstGeom>
        </p:spPr>
      </p:pic>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9812" y="3568211"/>
            <a:ext cx="720000" cy="720000"/>
          </a:xfrm>
          <a:prstGeom prst="rect">
            <a:avLst/>
          </a:prstGeom>
        </p:spPr>
      </p:pic>
      <p:pic>
        <p:nvPicPr>
          <p:cNvPr id="33" name="Graphic 32">
            <a:extLst>
              <a:ext uri="{FF2B5EF4-FFF2-40B4-BE49-F238E27FC236}">
                <a16:creationId xmlns:a16="http://schemas.microsoft.com/office/drawing/2014/main" id="{E3171362-CD6C-441F-9954-4E42EC1B55C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58137" y="2229180"/>
            <a:ext cx="720000" cy="720000"/>
          </a:xfrm>
          <a:prstGeom prst="rect">
            <a:avLst/>
          </a:prstGeom>
        </p:spPr>
      </p:pic>
      <p:pic>
        <p:nvPicPr>
          <p:cNvPr id="39" name="Graphic 38">
            <a:extLst>
              <a:ext uri="{FF2B5EF4-FFF2-40B4-BE49-F238E27FC236}">
                <a16:creationId xmlns:a16="http://schemas.microsoft.com/office/drawing/2014/main" id="{9BF23EDD-4785-4FCA-8462-E944621E7E9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55191" y="2229180"/>
            <a:ext cx="720000" cy="720000"/>
          </a:xfrm>
          <a:prstGeom prst="rect">
            <a:avLst/>
          </a:prstGeom>
        </p:spPr>
      </p:pic>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17299"/>
            <a:ext cx="9766005" cy="673100"/>
          </a:xfrm>
        </p:spPr>
        <p:txBody>
          <a:bodyPr>
            <a:normAutofit fontScale="90000"/>
          </a:bodyPr>
          <a:lstStyle/>
          <a:p>
            <a:r>
              <a:rPr lang="en-GB" sz="2700">
                <a:solidFill>
                  <a:schemeClr val="tx1"/>
                </a:solidFill>
              </a:rPr>
              <a:t>Preferred vendor identified – purchase requires new GDPR Annex A</a:t>
            </a:r>
            <a:br>
              <a:rPr lang="en-GB">
                <a:solidFill>
                  <a:schemeClr val="tx1"/>
                </a:solidFill>
              </a:rPr>
            </a:br>
            <a:endParaRPr lang="en-GB">
              <a:solidFill>
                <a:schemeClr val="tx1"/>
              </a:solidFill>
            </a:endParaRPr>
          </a:p>
        </p:txBody>
      </p:sp>
      <p:grpSp>
        <p:nvGrpSpPr>
          <p:cNvPr id="7" name="Group 6">
            <a:extLst>
              <a:ext uri="{FF2B5EF4-FFF2-40B4-BE49-F238E27FC236}">
                <a16:creationId xmlns:a16="http://schemas.microsoft.com/office/drawing/2014/main" id="{3E396358-329E-4B25-A1AC-6BB3AD65B745}"/>
              </a:ext>
            </a:extLst>
          </p:cNvPr>
          <p:cNvGrpSpPr/>
          <p:nvPr/>
        </p:nvGrpSpPr>
        <p:grpSpPr>
          <a:xfrm>
            <a:off x="1553858" y="3147818"/>
            <a:ext cx="787042" cy="1563744"/>
            <a:chOff x="1445810" y="2709000"/>
            <a:chExt cx="787042" cy="1563744"/>
          </a:xfrm>
          <a:solidFill>
            <a:schemeClr val="accent3"/>
          </a:solidFill>
        </p:grpSpPr>
        <p:sp>
          <p:nvSpPr>
            <p:cNvPr id="3" name="Arrow: Bent 2">
              <a:extLst>
                <a:ext uri="{FF2B5EF4-FFF2-40B4-BE49-F238E27FC236}">
                  <a16:creationId xmlns:a16="http://schemas.microsoft.com/office/drawing/2014/main" id="{7D75C705-A7D5-4BCE-A7C3-78942CA7F0F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Arrow: Bent 24">
              <a:extLst>
                <a:ext uri="{FF2B5EF4-FFF2-40B4-BE49-F238E27FC236}">
                  <a16:creationId xmlns:a16="http://schemas.microsoft.com/office/drawing/2014/main" id="{E38C4E60-B0A7-481E-9D5D-71D846B633A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grpSp>
        <p:nvGrpSpPr>
          <p:cNvPr id="27" name="Group 26">
            <a:extLst>
              <a:ext uri="{FF2B5EF4-FFF2-40B4-BE49-F238E27FC236}">
                <a16:creationId xmlns:a16="http://schemas.microsoft.com/office/drawing/2014/main" id="{4797B328-D575-41B4-A022-296A645D4AB9}"/>
              </a:ext>
            </a:extLst>
          </p:cNvPr>
          <p:cNvGrpSpPr/>
          <p:nvPr/>
        </p:nvGrpSpPr>
        <p:grpSpPr>
          <a:xfrm>
            <a:off x="2770822" y="2483565"/>
            <a:ext cx="787042" cy="2829675"/>
            <a:chOff x="1287341" y="2294099"/>
            <a:chExt cx="787042" cy="2829675"/>
          </a:xfrm>
          <a:solidFill>
            <a:schemeClr val="accent3"/>
          </a:solidFill>
        </p:grpSpPr>
        <p:sp>
          <p:nvSpPr>
            <p:cNvPr id="28" name="Arrow: Bent 27">
              <a:extLst>
                <a:ext uri="{FF2B5EF4-FFF2-40B4-BE49-F238E27FC236}">
                  <a16:creationId xmlns:a16="http://schemas.microsoft.com/office/drawing/2014/main" id="{0EDDF2B3-4DB9-4D09-A110-247A07606C0B}"/>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Arrow: Bent 29">
              <a:extLst>
                <a:ext uri="{FF2B5EF4-FFF2-40B4-BE49-F238E27FC236}">
                  <a16:creationId xmlns:a16="http://schemas.microsoft.com/office/drawing/2014/main" id="{A290B5BD-1931-4685-96AD-D7A9B2348878}"/>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4" name="Arrow: Right 33">
            <a:extLst>
              <a:ext uri="{FF2B5EF4-FFF2-40B4-BE49-F238E27FC236}">
                <a16:creationId xmlns:a16="http://schemas.microsoft.com/office/drawing/2014/main" id="{C9FE29B3-6A2C-4F80-83F3-A381115602B7}"/>
              </a:ext>
            </a:extLst>
          </p:cNvPr>
          <p:cNvSpPr/>
          <p:nvPr/>
        </p:nvSpPr>
        <p:spPr>
          <a:xfrm>
            <a:off x="4916067" y="237060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Right 42">
            <a:extLst>
              <a:ext uri="{FF2B5EF4-FFF2-40B4-BE49-F238E27FC236}">
                <a16:creationId xmlns:a16="http://schemas.microsoft.com/office/drawing/2014/main" id="{F2D40A67-5BF1-4738-9753-60DAC3AEF746}"/>
              </a:ext>
            </a:extLst>
          </p:cNvPr>
          <p:cNvSpPr/>
          <p:nvPr/>
        </p:nvSpPr>
        <p:spPr>
          <a:xfrm>
            <a:off x="7509940" y="2319489"/>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Right 45">
            <a:extLst>
              <a:ext uri="{FF2B5EF4-FFF2-40B4-BE49-F238E27FC236}">
                <a16:creationId xmlns:a16="http://schemas.microsoft.com/office/drawing/2014/main" id="{2450B281-E7B3-4A05-8C9C-0EE97BA8A62A}"/>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Graphic 46">
            <a:extLst>
              <a:ext uri="{FF2B5EF4-FFF2-40B4-BE49-F238E27FC236}">
                <a16:creationId xmlns:a16="http://schemas.microsoft.com/office/drawing/2014/main" id="{0D14EB40-B7BA-416C-9634-FB768F0C107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4583" b="18751"/>
          <a:stretch/>
        </p:blipFill>
        <p:spPr>
          <a:xfrm>
            <a:off x="2880654" y="3356347"/>
            <a:ext cx="1080000" cy="720000"/>
          </a:xfrm>
          <a:prstGeom prst="rect">
            <a:avLst/>
          </a:prstGeom>
        </p:spPr>
      </p:pic>
      <p:sp>
        <p:nvSpPr>
          <p:cNvPr id="49" name="TextBox 48">
            <a:extLst>
              <a:ext uri="{FF2B5EF4-FFF2-40B4-BE49-F238E27FC236}">
                <a16:creationId xmlns:a16="http://schemas.microsoft.com/office/drawing/2014/main" id="{A478ADFF-0B83-4D98-B131-9E9BF088BEB9}"/>
              </a:ext>
            </a:extLst>
          </p:cNvPr>
          <p:cNvSpPr txBox="1"/>
          <p:nvPr/>
        </p:nvSpPr>
        <p:spPr>
          <a:xfrm>
            <a:off x="2898426" y="4090793"/>
            <a:ext cx="1080000" cy="430887"/>
          </a:xfrm>
          <a:prstGeom prst="rect">
            <a:avLst/>
          </a:prstGeom>
          <a:noFill/>
        </p:spPr>
        <p:txBody>
          <a:bodyPr wrap="square" rtlCol="0">
            <a:spAutoFit/>
          </a:bodyPr>
          <a:lstStyle/>
          <a:p>
            <a:pPr algn="ctr"/>
            <a:r>
              <a:rPr lang="en-GB" sz="1100"/>
              <a:t>Do they have a quote?</a:t>
            </a:r>
          </a:p>
        </p:txBody>
      </p:sp>
      <p:grpSp>
        <p:nvGrpSpPr>
          <p:cNvPr id="50" name="Group 49">
            <a:extLst>
              <a:ext uri="{FF2B5EF4-FFF2-40B4-BE49-F238E27FC236}">
                <a16:creationId xmlns:a16="http://schemas.microsoft.com/office/drawing/2014/main" id="{04512935-C6D8-4BEA-8A19-1E1A8BC92D31}"/>
              </a:ext>
            </a:extLst>
          </p:cNvPr>
          <p:cNvGrpSpPr/>
          <p:nvPr/>
        </p:nvGrpSpPr>
        <p:grpSpPr>
          <a:xfrm>
            <a:off x="3855782" y="3121664"/>
            <a:ext cx="787042" cy="1563744"/>
            <a:chOff x="1445810" y="2709000"/>
            <a:chExt cx="787042" cy="1563744"/>
          </a:xfrm>
          <a:solidFill>
            <a:schemeClr val="accent3"/>
          </a:solidFill>
        </p:grpSpPr>
        <p:sp>
          <p:nvSpPr>
            <p:cNvPr id="51" name="Arrow: Bent 50">
              <a:extLst>
                <a:ext uri="{FF2B5EF4-FFF2-40B4-BE49-F238E27FC236}">
                  <a16:creationId xmlns:a16="http://schemas.microsoft.com/office/drawing/2014/main" id="{E27B0509-2255-4358-9BE5-2B91FB0BFC30}"/>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2" name="Arrow: Bent 51">
              <a:extLst>
                <a:ext uri="{FF2B5EF4-FFF2-40B4-BE49-F238E27FC236}">
                  <a16:creationId xmlns:a16="http://schemas.microsoft.com/office/drawing/2014/main" id="{76D97646-C31D-4D8E-821D-380FE6A4728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63" name="TextBox 62">
            <a:extLst>
              <a:ext uri="{FF2B5EF4-FFF2-40B4-BE49-F238E27FC236}">
                <a16:creationId xmlns:a16="http://schemas.microsoft.com/office/drawing/2014/main" id="{47F844C7-0259-4A05-B821-C2E032DD794C}"/>
              </a:ext>
            </a:extLst>
          </p:cNvPr>
          <p:cNvSpPr txBox="1"/>
          <p:nvPr/>
        </p:nvSpPr>
        <p:spPr>
          <a:xfrm>
            <a:off x="3555370" y="5561417"/>
            <a:ext cx="1831836" cy="600164"/>
          </a:xfrm>
          <a:prstGeom prst="rect">
            <a:avLst/>
          </a:prstGeom>
          <a:noFill/>
        </p:spPr>
        <p:txBody>
          <a:bodyPr wrap="square" rtlCol="0" anchor="t" anchorCtr="1">
            <a:spAutoFit/>
          </a:bodyPr>
          <a:lstStyle/>
          <a:p>
            <a:pPr algn="ctr"/>
            <a:r>
              <a:rPr lang="en-GB" sz="1100" b="1"/>
              <a:t>No</a:t>
            </a:r>
          </a:p>
          <a:p>
            <a:pPr algn="ctr"/>
            <a:r>
              <a:rPr lang="en-GB" sz="1100"/>
              <a:t>They choose the Request form</a:t>
            </a:r>
          </a:p>
        </p:txBody>
      </p:sp>
      <p:pic>
        <p:nvPicPr>
          <p:cNvPr id="65" name="Graphic 64">
            <a:extLst>
              <a:ext uri="{FF2B5EF4-FFF2-40B4-BE49-F238E27FC236}">
                <a16:creationId xmlns:a16="http://schemas.microsoft.com/office/drawing/2014/main" id="{36EC4D94-30B9-4707-9F8C-2BDFD757B7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50941" y="4847624"/>
            <a:ext cx="720000" cy="720000"/>
          </a:xfrm>
          <a:prstGeom prst="rect">
            <a:avLst/>
          </a:prstGeom>
        </p:spPr>
      </p:pic>
      <p:sp>
        <p:nvSpPr>
          <p:cNvPr id="68" name="Arrow: Right 67">
            <a:extLst>
              <a:ext uri="{FF2B5EF4-FFF2-40B4-BE49-F238E27FC236}">
                <a16:creationId xmlns:a16="http://schemas.microsoft.com/office/drawing/2014/main" id="{3EC80905-ACAC-4D28-BBC6-472F056107F4}"/>
              </a:ext>
            </a:extLst>
          </p:cNvPr>
          <p:cNvSpPr/>
          <p:nvPr/>
        </p:nvSpPr>
        <p:spPr>
          <a:xfrm>
            <a:off x="7560555"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6973101-F0AA-43A8-813D-3CE17945A82C}"/>
              </a:ext>
            </a:extLst>
          </p:cNvPr>
          <p:cNvSpPr/>
          <p:nvPr/>
        </p:nvSpPr>
        <p:spPr>
          <a:xfrm>
            <a:off x="7827004" y="5561417"/>
            <a:ext cx="1845173"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 User sees Warning that DPA required &amp; guidance of who to contact to put in place a DPA</a:t>
            </a:r>
          </a:p>
        </p:txBody>
      </p:sp>
      <p:pic>
        <p:nvPicPr>
          <p:cNvPr id="70" name="Graphic 69">
            <a:extLst>
              <a:ext uri="{FF2B5EF4-FFF2-40B4-BE49-F238E27FC236}">
                <a16:creationId xmlns:a16="http://schemas.microsoft.com/office/drawing/2014/main" id="{B84EB01D-FFFC-4D9F-B001-7B0E7370894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82760" y="4708614"/>
            <a:ext cx="720000" cy="720000"/>
          </a:xfrm>
          <a:prstGeom prst="rect">
            <a:avLst/>
          </a:prstGeom>
        </p:spPr>
      </p:pic>
      <p:sp>
        <p:nvSpPr>
          <p:cNvPr id="71" name="Arrow: Right 70">
            <a:extLst>
              <a:ext uri="{FF2B5EF4-FFF2-40B4-BE49-F238E27FC236}">
                <a16:creationId xmlns:a16="http://schemas.microsoft.com/office/drawing/2014/main" id="{F892F9F9-8331-4C93-962F-4CBD31155E69}"/>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Right 71">
            <a:extLst>
              <a:ext uri="{FF2B5EF4-FFF2-40B4-BE49-F238E27FC236}">
                <a16:creationId xmlns:a16="http://schemas.microsoft.com/office/drawing/2014/main" id="{D84A729D-5442-43C4-A726-D322E407B669}"/>
              </a:ext>
            </a:extLst>
          </p:cNvPr>
          <p:cNvSpPr/>
          <p:nvPr/>
        </p:nvSpPr>
        <p:spPr>
          <a:xfrm>
            <a:off x="4916067"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Graphic 73">
            <a:extLst>
              <a:ext uri="{FF2B5EF4-FFF2-40B4-BE49-F238E27FC236}">
                <a16:creationId xmlns:a16="http://schemas.microsoft.com/office/drawing/2014/main" id="{D8E5D6F8-B1F7-4EB4-8456-EEB41509AB2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087060" y="4847624"/>
            <a:ext cx="720000" cy="720000"/>
          </a:xfrm>
          <a:prstGeom prst="rect">
            <a:avLst/>
          </a:prstGeom>
        </p:spPr>
      </p:pic>
      <p:pic>
        <p:nvPicPr>
          <p:cNvPr id="76" name="Graphic 75">
            <a:extLst>
              <a:ext uri="{FF2B5EF4-FFF2-40B4-BE49-F238E27FC236}">
                <a16:creationId xmlns:a16="http://schemas.microsoft.com/office/drawing/2014/main" id="{56A24AAB-0928-4216-9049-07D3295D07F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87060" y="2229180"/>
            <a:ext cx="720000" cy="720000"/>
          </a:xfrm>
          <a:prstGeom prst="rect">
            <a:avLst/>
          </a:prstGeom>
        </p:spPr>
      </p:pic>
      <p:sp>
        <p:nvSpPr>
          <p:cNvPr id="6" name="Rectangle 5">
            <a:extLst>
              <a:ext uri="{FF2B5EF4-FFF2-40B4-BE49-F238E27FC236}">
                <a16:creationId xmlns:a16="http://schemas.microsoft.com/office/drawing/2014/main" id="{ED738B24-EBAF-4279-8EC2-0EE36CAEC0D4}"/>
              </a:ext>
            </a:extLst>
          </p:cNvPr>
          <p:cNvSpPr/>
          <p:nvPr/>
        </p:nvSpPr>
        <p:spPr>
          <a:xfrm>
            <a:off x="461695" y="1231641"/>
            <a:ext cx="5258909"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D4E42DA-FFBF-4AC7-99BF-12ABE444ADFB}"/>
              </a:ext>
            </a:extLst>
          </p:cNvPr>
          <p:cNvSpPr/>
          <p:nvPr/>
        </p:nvSpPr>
        <p:spPr>
          <a:xfrm>
            <a:off x="5287984" y="1428965"/>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a:t>
            </a:r>
          </a:p>
        </p:txBody>
      </p:sp>
      <p:sp>
        <p:nvSpPr>
          <p:cNvPr id="77" name="Rectangle 76">
            <a:extLst>
              <a:ext uri="{FF2B5EF4-FFF2-40B4-BE49-F238E27FC236}">
                <a16:creationId xmlns:a16="http://schemas.microsoft.com/office/drawing/2014/main" id="{C55E1CDD-67D5-43E9-A43B-48DA0E09F6EE}"/>
              </a:ext>
            </a:extLst>
          </p:cNvPr>
          <p:cNvSpPr/>
          <p:nvPr/>
        </p:nvSpPr>
        <p:spPr>
          <a:xfrm>
            <a:off x="5287984" y="5561417"/>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a:t>
            </a:r>
          </a:p>
        </p:txBody>
      </p:sp>
      <p:sp>
        <p:nvSpPr>
          <p:cNvPr id="11" name="TextBox 10">
            <a:extLst>
              <a:ext uri="{FF2B5EF4-FFF2-40B4-BE49-F238E27FC236}">
                <a16:creationId xmlns:a16="http://schemas.microsoft.com/office/drawing/2014/main" id="{307B41E7-B8EB-4D0C-BD0D-7D49115E82F0}"/>
              </a:ext>
            </a:extLst>
          </p:cNvPr>
          <p:cNvSpPr txBox="1"/>
          <p:nvPr/>
        </p:nvSpPr>
        <p:spPr>
          <a:xfrm>
            <a:off x="1633063" y="1870469"/>
            <a:ext cx="2880000" cy="1044000"/>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know that the service should be risk assessed?</a:t>
            </a:r>
            <a:endParaRPr lang="en-GB" sz="1600"/>
          </a:p>
        </p:txBody>
      </p:sp>
      <p:sp>
        <p:nvSpPr>
          <p:cNvPr id="53" name="Rectangle 52">
            <a:extLst>
              <a:ext uri="{FF2B5EF4-FFF2-40B4-BE49-F238E27FC236}">
                <a16:creationId xmlns:a16="http://schemas.microsoft.com/office/drawing/2014/main" id="{6A20D5B0-AC50-4126-AE2F-0AB4C38D4E8F}"/>
              </a:ext>
            </a:extLst>
          </p:cNvPr>
          <p:cNvSpPr/>
          <p:nvPr/>
        </p:nvSpPr>
        <p:spPr>
          <a:xfrm>
            <a:off x="7247117" y="1149648"/>
            <a:ext cx="4944883" cy="5277007"/>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71E1D15D-0B04-4189-AD6A-7E569F1AF0CA}"/>
              </a:ext>
            </a:extLst>
          </p:cNvPr>
          <p:cNvSpPr txBox="1"/>
          <p:nvPr/>
        </p:nvSpPr>
        <p:spPr>
          <a:xfrm>
            <a:off x="8287313" y="1870469"/>
            <a:ext cx="2880000" cy="1044000"/>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conduct the risk assessment?</a:t>
            </a:r>
            <a:endParaRPr lang="en-GB" sz="1600"/>
          </a:p>
        </p:txBody>
      </p:sp>
      <p:sp>
        <p:nvSpPr>
          <p:cNvPr id="12" name="Rectangle 11">
            <a:extLst>
              <a:ext uri="{FF2B5EF4-FFF2-40B4-BE49-F238E27FC236}">
                <a16:creationId xmlns:a16="http://schemas.microsoft.com/office/drawing/2014/main" id="{09BAAE42-800D-4619-B69C-638E03277149}"/>
              </a:ext>
            </a:extLst>
          </p:cNvPr>
          <p:cNvSpPr/>
          <p:nvPr/>
        </p:nvSpPr>
        <p:spPr>
          <a:xfrm>
            <a:off x="1720622" y="3170465"/>
            <a:ext cx="2750693" cy="103785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Risk assessment questions automatically appear in request and line item forms</a:t>
            </a:r>
          </a:p>
        </p:txBody>
      </p:sp>
      <p:sp>
        <p:nvSpPr>
          <p:cNvPr id="56" name="Rectangle 55">
            <a:extLst>
              <a:ext uri="{FF2B5EF4-FFF2-40B4-BE49-F238E27FC236}">
                <a16:creationId xmlns:a16="http://schemas.microsoft.com/office/drawing/2014/main" id="{BBA68D3D-0687-435C-B74B-CFA818B94721}"/>
              </a:ext>
            </a:extLst>
          </p:cNvPr>
          <p:cNvSpPr/>
          <p:nvPr/>
        </p:nvSpPr>
        <p:spPr>
          <a:xfrm>
            <a:off x="8375783" y="3171288"/>
            <a:ext cx="2750693" cy="103785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They answer the Risk Assessment questions – Best practice is mix of quantitative questions to calculate risk rating</a:t>
            </a:r>
          </a:p>
        </p:txBody>
      </p:sp>
      <p:sp>
        <p:nvSpPr>
          <p:cNvPr id="59" name="Rectangle 58">
            <a:extLst>
              <a:ext uri="{FF2B5EF4-FFF2-40B4-BE49-F238E27FC236}">
                <a16:creationId xmlns:a16="http://schemas.microsoft.com/office/drawing/2014/main" id="{5939411E-435E-42ED-A497-77E5DB8F6A6F}"/>
              </a:ext>
            </a:extLst>
          </p:cNvPr>
          <p:cNvSpPr/>
          <p:nvPr/>
        </p:nvSpPr>
        <p:spPr>
          <a:xfrm>
            <a:off x="8369780" y="4426806"/>
            <a:ext cx="2750693" cy="103785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Risk rating can determine user journey e.g. High, Medium Low</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656395" y="2229180"/>
            <a:ext cx="720000" cy="720000"/>
          </a:xfrm>
          <a:prstGeom prst="rect">
            <a:avLst/>
          </a:prstGeom>
        </p:spPr>
      </p:pic>
      <p:pic>
        <p:nvPicPr>
          <p:cNvPr id="67" name="Graphic 66">
            <a:extLst>
              <a:ext uri="{FF2B5EF4-FFF2-40B4-BE49-F238E27FC236}">
                <a16:creationId xmlns:a16="http://schemas.microsoft.com/office/drawing/2014/main" id="{69939754-0834-4106-933C-1A643F8C1DA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694822" y="4859056"/>
            <a:ext cx="720000" cy="720000"/>
          </a:xfrm>
          <a:prstGeom prst="rect">
            <a:avLst/>
          </a:prstGeom>
        </p:spPr>
      </p:pic>
      <p:sp>
        <p:nvSpPr>
          <p:cNvPr id="15" name="Rectangle 14">
            <a:extLst>
              <a:ext uri="{FF2B5EF4-FFF2-40B4-BE49-F238E27FC236}">
                <a16:creationId xmlns:a16="http://schemas.microsoft.com/office/drawing/2014/main" id="{F23B8D9E-E737-43F3-97C5-BB870F8DA4F6}"/>
              </a:ext>
            </a:extLst>
          </p:cNvPr>
          <p:cNvSpPr/>
          <p:nvPr/>
        </p:nvSpPr>
        <p:spPr>
          <a:xfrm>
            <a:off x="6475191" y="1584436"/>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sp>
        <p:nvSpPr>
          <p:cNvPr id="78" name="Rectangle 77">
            <a:extLst>
              <a:ext uri="{FF2B5EF4-FFF2-40B4-BE49-F238E27FC236}">
                <a16:creationId xmlns:a16="http://schemas.microsoft.com/office/drawing/2014/main" id="{2819D0F2-9751-4545-8711-EF1CA28A3178}"/>
              </a:ext>
            </a:extLst>
          </p:cNvPr>
          <p:cNvSpPr/>
          <p:nvPr/>
        </p:nvSpPr>
        <p:spPr>
          <a:xfrm>
            <a:off x="6475191" y="5561417"/>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sp>
        <p:nvSpPr>
          <p:cNvPr id="97" name="TextBox 96">
            <a:extLst>
              <a:ext uri="{FF2B5EF4-FFF2-40B4-BE49-F238E27FC236}">
                <a16:creationId xmlns:a16="http://schemas.microsoft.com/office/drawing/2014/main" id="{6CCA5779-FACB-4167-AE89-F10F4924E9B2}"/>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2</a:t>
            </a:r>
          </a:p>
        </p:txBody>
      </p:sp>
    </p:spTree>
    <p:extLst>
      <p:ext uri="{BB962C8B-B14F-4D97-AF65-F5344CB8AC3E}">
        <p14:creationId xmlns:p14="http://schemas.microsoft.com/office/powerpoint/2010/main" val="18501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5" grpId="0" animBg="1"/>
      <p:bldP spid="12" grpId="0" animBg="1"/>
      <p:bldP spid="56" grpId="0" animBg="1"/>
      <p:bldP spid="5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E42DA-FFBF-4AC7-99BF-12ABE444ADFB}"/>
              </a:ext>
            </a:extLst>
          </p:cNvPr>
          <p:cNvSpPr/>
          <p:nvPr/>
        </p:nvSpPr>
        <p:spPr>
          <a:xfrm>
            <a:off x="5287984" y="1428965"/>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a:t>
            </a:r>
          </a:p>
        </p:txBody>
      </p:sp>
      <p:sp>
        <p:nvSpPr>
          <p:cNvPr id="77" name="Rectangle 76">
            <a:extLst>
              <a:ext uri="{FF2B5EF4-FFF2-40B4-BE49-F238E27FC236}">
                <a16:creationId xmlns:a16="http://schemas.microsoft.com/office/drawing/2014/main" id="{C55E1CDD-67D5-43E9-A43B-48DA0E09F6EE}"/>
              </a:ext>
            </a:extLst>
          </p:cNvPr>
          <p:cNvSpPr/>
          <p:nvPr/>
        </p:nvSpPr>
        <p:spPr>
          <a:xfrm>
            <a:off x="5287984" y="5561417"/>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complete service details and risk assessment questions …</a:t>
            </a:r>
          </a:p>
        </p:txBody>
      </p:sp>
      <p:sp>
        <p:nvSpPr>
          <p:cNvPr id="15" name="Rectangle 14">
            <a:extLst>
              <a:ext uri="{FF2B5EF4-FFF2-40B4-BE49-F238E27FC236}">
                <a16:creationId xmlns:a16="http://schemas.microsoft.com/office/drawing/2014/main" id="{F23B8D9E-E737-43F3-97C5-BB870F8DA4F6}"/>
              </a:ext>
            </a:extLst>
          </p:cNvPr>
          <p:cNvSpPr/>
          <p:nvPr/>
        </p:nvSpPr>
        <p:spPr>
          <a:xfrm>
            <a:off x="6475191" y="1584436"/>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sp>
        <p:nvSpPr>
          <p:cNvPr id="78" name="Rectangle 77">
            <a:extLst>
              <a:ext uri="{FF2B5EF4-FFF2-40B4-BE49-F238E27FC236}">
                <a16:creationId xmlns:a16="http://schemas.microsoft.com/office/drawing/2014/main" id="{2819D0F2-9751-4545-8711-EF1CA28A3178}"/>
              </a:ext>
            </a:extLst>
          </p:cNvPr>
          <p:cNvSpPr/>
          <p:nvPr/>
        </p:nvSpPr>
        <p:spPr>
          <a:xfrm>
            <a:off x="6475191" y="5561417"/>
            <a:ext cx="1217047"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select their supplier from the Preferred list</a:t>
            </a:r>
          </a:p>
        </p:txBody>
      </p:sp>
      <p:sp>
        <p:nvSpPr>
          <p:cNvPr id="48" name="TextBox 47">
            <a:extLst>
              <a:ext uri="{FF2B5EF4-FFF2-40B4-BE49-F238E27FC236}">
                <a16:creationId xmlns:a16="http://schemas.microsoft.com/office/drawing/2014/main" id="{A4008ACF-5E6B-4AD0-BA26-C351EE7A7184}"/>
              </a:ext>
            </a:extLst>
          </p:cNvPr>
          <p:cNvSpPr txBox="1"/>
          <p:nvPr/>
        </p:nvSpPr>
        <p:spPr>
          <a:xfrm>
            <a:off x="3855782" y="1548801"/>
            <a:ext cx="1241133" cy="600164"/>
          </a:xfrm>
          <a:prstGeom prst="rect">
            <a:avLst/>
          </a:prstGeom>
          <a:noFill/>
        </p:spPr>
        <p:txBody>
          <a:bodyPr wrap="square" rtlCol="0" anchor="b" anchorCtr="1">
            <a:spAutoFit/>
          </a:bodyPr>
          <a:lstStyle/>
          <a:p>
            <a:pPr algn="ctr"/>
            <a:r>
              <a:rPr lang="en-GB" sz="1100" b="1"/>
              <a:t>YES</a:t>
            </a:r>
          </a:p>
          <a:p>
            <a:pPr algn="ctr"/>
            <a:r>
              <a:rPr lang="en-GB" sz="1100"/>
              <a:t>They choose the Line Item form</a:t>
            </a:r>
          </a:p>
        </p:txBody>
      </p:sp>
      <p:sp>
        <p:nvSpPr>
          <p:cNvPr id="4" name="Rectangle 3">
            <a:extLst>
              <a:ext uri="{FF2B5EF4-FFF2-40B4-BE49-F238E27FC236}">
                <a16:creationId xmlns:a16="http://schemas.microsoft.com/office/drawing/2014/main" id="{CC7E957C-E6DD-42EE-BAE0-231B030B3C8E}"/>
              </a:ext>
            </a:extLst>
          </p:cNvPr>
          <p:cNvSpPr/>
          <p:nvPr/>
        </p:nvSpPr>
        <p:spPr>
          <a:xfrm>
            <a:off x="1409574" y="1666398"/>
            <a:ext cx="1681335"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navigate to the service landing page…</a:t>
            </a:r>
          </a:p>
        </p:txBody>
      </p:sp>
      <p:sp>
        <p:nvSpPr>
          <p:cNvPr id="8" name="TextBox 7">
            <a:extLst>
              <a:ext uri="{FF2B5EF4-FFF2-40B4-BE49-F238E27FC236}">
                <a16:creationId xmlns:a16="http://schemas.microsoft.com/office/drawing/2014/main" id="{EC7596A9-F0E0-49FA-BB5A-4F98F4086E4C}"/>
              </a:ext>
            </a:extLst>
          </p:cNvPr>
          <p:cNvSpPr txBox="1"/>
          <p:nvPr/>
        </p:nvSpPr>
        <p:spPr>
          <a:xfrm>
            <a:off x="393576" y="4350248"/>
            <a:ext cx="1327046" cy="1107996"/>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has a need to buy from a Preferred Vendor and enters Guided Buying from intranet</a:t>
            </a:r>
          </a:p>
        </p:txBody>
      </p:sp>
      <p:sp>
        <p:nvSpPr>
          <p:cNvPr id="9" name="Rectangle 8">
            <a:extLst>
              <a:ext uri="{FF2B5EF4-FFF2-40B4-BE49-F238E27FC236}">
                <a16:creationId xmlns:a16="http://schemas.microsoft.com/office/drawing/2014/main" id="{55931994-4017-4175-AEE6-B6657516C810}"/>
              </a:ext>
            </a:extLst>
          </p:cNvPr>
          <p:cNvSpPr/>
          <p:nvPr/>
        </p:nvSpPr>
        <p:spPr>
          <a:xfrm>
            <a:off x="1335930" y="5561417"/>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…or they search for the supplier and views the supplier profile</a:t>
            </a:r>
          </a:p>
        </p:txBody>
      </p:sp>
      <p:pic>
        <p:nvPicPr>
          <p:cNvPr id="17" name="Graphic 16">
            <a:extLst>
              <a:ext uri="{FF2B5EF4-FFF2-40B4-BE49-F238E27FC236}">
                <a16:creationId xmlns:a16="http://schemas.microsoft.com/office/drawing/2014/main" id="{91FB56F9-9B4E-413E-822B-D5AA3C202A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8092" y="2229180"/>
            <a:ext cx="720000" cy="720000"/>
          </a:xfrm>
          <a:prstGeom prst="rect">
            <a:avLst/>
          </a:prstGeom>
        </p:spPr>
      </p:pic>
      <p:pic>
        <p:nvPicPr>
          <p:cNvPr id="19" name="Graphic 18">
            <a:extLst>
              <a:ext uri="{FF2B5EF4-FFF2-40B4-BE49-F238E27FC236}">
                <a16:creationId xmlns:a16="http://schemas.microsoft.com/office/drawing/2014/main" id="{302E1F3E-F9C7-48A1-A0B8-E9579CCFC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0547" y="4847624"/>
            <a:ext cx="720000" cy="720000"/>
          </a:xfrm>
          <a:prstGeom prst="rect">
            <a:avLst/>
          </a:prstGeom>
        </p:spPr>
      </p:pic>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812" y="3568211"/>
            <a:ext cx="720000" cy="720000"/>
          </a:xfrm>
          <a:prstGeom prst="rect">
            <a:avLst/>
          </a:prstGeom>
        </p:spPr>
      </p:pic>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6395" y="2229180"/>
            <a:ext cx="720000" cy="720000"/>
          </a:xfrm>
          <a:prstGeom prst="rect">
            <a:avLst/>
          </a:prstGeom>
        </p:spPr>
      </p:pic>
      <p:pic>
        <p:nvPicPr>
          <p:cNvPr id="39" name="Graphic 38">
            <a:extLst>
              <a:ext uri="{FF2B5EF4-FFF2-40B4-BE49-F238E27FC236}">
                <a16:creationId xmlns:a16="http://schemas.microsoft.com/office/drawing/2014/main" id="{9BF23EDD-4785-4FCA-8462-E944621E7E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55191" y="2229180"/>
            <a:ext cx="720000" cy="720000"/>
          </a:xfrm>
          <a:prstGeom prst="rect">
            <a:avLst/>
          </a:prstGeom>
        </p:spPr>
      </p:pic>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904228" cy="673100"/>
          </a:xfrm>
        </p:spPr>
        <p:txBody>
          <a:bodyPr>
            <a:normAutofit fontScale="90000"/>
          </a:bodyPr>
          <a:lstStyle/>
          <a:p>
            <a:r>
              <a:rPr lang="en-GB" sz="2700">
                <a:solidFill>
                  <a:schemeClr val="tx1"/>
                </a:solidFill>
              </a:rPr>
              <a:t>Preferred vendor identified – purchase requires new GDPR Annex A</a:t>
            </a:r>
            <a:br>
              <a:rPr lang="en-GB">
                <a:solidFill>
                  <a:schemeClr val="tx1"/>
                </a:solidFill>
              </a:rPr>
            </a:br>
            <a:endParaRPr lang="en-GB">
              <a:solidFill>
                <a:schemeClr val="tx1"/>
              </a:solidFill>
            </a:endParaRPr>
          </a:p>
        </p:txBody>
      </p:sp>
      <p:grpSp>
        <p:nvGrpSpPr>
          <p:cNvPr id="7" name="Group 6">
            <a:extLst>
              <a:ext uri="{FF2B5EF4-FFF2-40B4-BE49-F238E27FC236}">
                <a16:creationId xmlns:a16="http://schemas.microsoft.com/office/drawing/2014/main" id="{3E396358-329E-4B25-A1AC-6BB3AD65B745}"/>
              </a:ext>
            </a:extLst>
          </p:cNvPr>
          <p:cNvGrpSpPr/>
          <p:nvPr/>
        </p:nvGrpSpPr>
        <p:grpSpPr>
          <a:xfrm>
            <a:off x="1553858" y="3147818"/>
            <a:ext cx="787042" cy="1563744"/>
            <a:chOff x="1445810" y="2709000"/>
            <a:chExt cx="787042" cy="1563744"/>
          </a:xfrm>
          <a:solidFill>
            <a:schemeClr val="accent3"/>
          </a:solidFill>
        </p:grpSpPr>
        <p:sp>
          <p:nvSpPr>
            <p:cNvPr id="3" name="Arrow: Bent 2">
              <a:extLst>
                <a:ext uri="{FF2B5EF4-FFF2-40B4-BE49-F238E27FC236}">
                  <a16:creationId xmlns:a16="http://schemas.microsoft.com/office/drawing/2014/main" id="{7D75C705-A7D5-4BCE-A7C3-78942CA7F0F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5" name="Arrow: Bent 24">
              <a:extLst>
                <a:ext uri="{FF2B5EF4-FFF2-40B4-BE49-F238E27FC236}">
                  <a16:creationId xmlns:a16="http://schemas.microsoft.com/office/drawing/2014/main" id="{E38C4E60-B0A7-481E-9D5D-71D846B633A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grpSp>
        <p:nvGrpSpPr>
          <p:cNvPr id="27" name="Group 26">
            <a:extLst>
              <a:ext uri="{FF2B5EF4-FFF2-40B4-BE49-F238E27FC236}">
                <a16:creationId xmlns:a16="http://schemas.microsoft.com/office/drawing/2014/main" id="{4797B328-D575-41B4-A022-296A645D4AB9}"/>
              </a:ext>
            </a:extLst>
          </p:cNvPr>
          <p:cNvGrpSpPr/>
          <p:nvPr/>
        </p:nvGrpSpPr>
        <p:grpSpPr>
          <a:xfrm>
            <a:off x="2770822" y="2483565"/>
            <a:ext cx="787042" cy="2829675"/>
            <a:chOff x="1287341" y="2294099"/>
            <a:chExt cx="787042" cy="2829675"/>
          </a:xfrm>
          <a:solidFill>
            <a:schemeClr val="accent3"/>
          </a:solidFill>
        </p:grpSpPr>
        <p:sp>
          <p:nvSpPr>
            <p:cNvPr id="28" name="Arrow: Bent 27">
              <a:extLst>
                <a:ext uri="{FF2B5EF4-FFF2-40B4-BE49-F238E27FC236}">
                  <a16:creationId xmlns:a16="http://schemas.microsoft.com/office/drawing/2014/main" id="{0EDDF2B3-4DB9-4D09-A110-247A07606C0B}"/>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Arrow: Bent 29">
              <a:extLst>
                <a:ext uri="{FF2B5EF4-FFF2-40B4-BE49-F238E27FC236}">
                  <a16:creationId xmlns:a16="http://schemas.microsoft.com/office/drawing/2014/main" id="{A290B5BD-1931-4685-96AD-D7A9B2348878}"/>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34" name="Arrow: Right 33">
            <a:extLst>
              <a:ext uri="{FF2B5EF4-FFF2-40B4-BE49-F238E27FC236}">
                <a16:creationId xmlns:a16="http://schemas.microsoft.com/office/drawing/2014/main" id="{C9FE29B3-6A2C-4F80-83F3-A381115602B7}"/>
              </a:ext>
            </a:extLst>
          </p:cNvPr>
          <p:cNvSpPr/>
          <p:nvPr/>
        </p:nvSpPr>
        <p:spPr>
          <a:xfrm>
            <a:off x="4916067" y="237060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Arrow: Right 42">
            <a:extLst>
              <a:ext uri="{FF2B5EF4-FFF2-40B4-BE49-F238E27FC236}">
                <a16:creationId xmlns:a16="http://schemas.microsoft.com/office/drawing/2014/main" id="{F2D40A67-5BF1-4738-9753-60DAC3AEF746}"/>
              </a:ext>
            </a:extLst>
          </p:cNvPr>
          <p:cNvSpPr/>
          <p:nvPr/>
        </p:nvSpPr>
        <p:spPr>
          <a:xfrm>
            <a:off x="7509940" y="2319489"/>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Graphic 46">
            <a:extLst>
              <a:ext uri="{FF2B5EF4-FFF2-40B4-BE49-F238E27FC236}">
                <a16:creationId xmlns:a16="http://schemas.microsoft.com/office/drawing/2014/main" id="{0D14EB40-B7BA-416C-9634-FB768F0C107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4583" b="18751"/>
          <a:stretch/>
        </p:blipFill>
        <p:spPr>
          <a:xfrm>
            <a:off x="2880654" y="3356347"/>
            <a:ext cx="1080000" cy="720000"/>
          </a:xfrm>
          <a:prstGeom prst="rect">
            <a:avLst/>
          </a:prstGeom>
        </p:spPr>
      </p:pic>
      <p:sp>
        <p:nvSpPr>
          <p:cNvPr id="49" name="TextBox 48">
            <a:extLst>
              <a:ext uri="{FF2B5EF4-FFF2-40B4-BE49-F238E27FC236}">
                <a16:creationId xmlns:a16="http://schemas.microsoft.com/office/drawing/2014/main" id="{A478ADFF-0B83-4D98-B131-9E9BF088BEB9}"/>
              </a:ext>
            </a:extLst>
          </p:cNvPr>
          <p:cNvSpPr txBox="1"/>
          <p:nvPr/>
        </p:nvSpPr>
        <p:spPr>
          <a:xfrm>
            <a:off x="2898426" y="4090793"/>
            <a:ext cx="1080000" cy="430887"/>
          </a:xfrm>
          <a:prstGeom prst="rect">
            <a:avLst/>
          </a:prstGeom>
          <a:noFill/>
        </p:spPr>
        <p:txBody>
          <a:bodyPr wrap="square" rtlCol="0">
            <a:spAutoFit/>
          </a:bodyPr>
          <a:lstStyle/>
          <a:p>
            <a:pPr algn="ctr"/>
            <a:r>
              <a:rPr lang="en-GB" sz="1100"/>
              <a:t>Do they have a quote?</a:t>
            </a:r>
          </a:p>
        </p:txBody>
      </p:sp>
      <p:grpSp>
        <p:nvGrpSpPr>
          <p:cNvPr id="50" name="Group 49">
            <a:extLst>
              <a:ext uri="{FF2B5EF4-FFF2-40B4-BE49-F238E27FC236}">
                <a16:creationId xmlns:a16="http://schemas.microsoft.com/office/drawing/2014/main" id="{04512935-C6D8-4BEA-8A19-1E1A8BC92D31}"/>
              </a:ext>
            </a:extLst>
          </p:cNvPr>
          <p:cNvGrpSpPr/>
          <p:nvPr/>
        </p:nvGrpSpPr>
        <p:grpSpPr>
          <a:xfrm>
            <a:off x="3855782" y="3121664"/>
            <a:ext cx="787042" cy="1563744"/>
            <a:chOff x="1445810" y="2709000"/>
            <a:chExt cx="787042" cy="1563744"/>
          </a:xfrm>
          <a:solidFill>
            <a:schemeClr val="accent3"/>
          </a:solidFill>
        </p:grpSpPr>
        <p:sp>
          <p:nvSpPr>
            <p:cNvPr id="51" name="Arrow: Bent 50">
              <a:extLst>
                <a:ext uri="{FF2B5EF4-FFF2-40B4-BE49-F238E27FC236}">
                  <a16:creationId xmlns:a16="http://schemas.microsoft.com/office/drawing/2014/main" id="{E27B0509-2255-4358-9BE5-2B91FB0BFC30}"/>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2" name="Arrow: Bent 51">
              <a:extLst>
                <a:ext uri="{FF2B5EF4-FFF2-40B4-BE49-F238E27FC236}">
                  <a16:creationId xmlns:a16="http://schemas.microsoft.com/office/drawing/2014/main" id="{76D97646-C31D-4D8E-821D-380FE6A4728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63" name="TextBox 62">
            <a:extLst>
              <a:ext uri="{FF2B5EF4-FFF2-40B4-BE49-F238E27FC236}">
                <a16:creationId xmlns:a16="http://schemas.microsoft.com/office/drawing/2014/main" id="{47F844C7-0259-4A05-B821-C2E032DD794C}"/>
              </a:ext>
            </a:extLst>
          </p:cNvPr>
          <p:cNvSpPr txBox="1"/>
          <p:nvPr/>
        </p:nvSpPr>
        <p:spPr>
          <a:xfrm>
            <a:off x="3555370" y="5561417"/>
            <a:ext cx="1831836" cy="600164"/>
          </a:xfrm>
          <a:prstGeom prst="rect">
            <a:avLst/>
          </a:prstGeom>
          <a:noFill/>
        </p:spPr>
        <p:txBody>
          <a:bodyPr wrap="square" rtlCol="0" anchor="t" anchorCtr="1">
            <a:spAutoFit/>
          </a:bodyPr>
          <a:lstStyle/>
          <a:p>
            <a:pPr algn="ctr"/>
            <a:r>
              <a:rPr lang="en-GB" sz="1100" b="1"/>
              <a:t>No</a:t>
            </a:r>
          </a:p>
          <a:p>
            <a:pPr algn="ctr"/>
            <a:r>
              <a:rPr lang="en-GB" sz="1100"/>
              <a:t>They choose the Request form</a:t>
            </a:r>
          </a:p>
        </p:txBody>
      </p:sp>
      <p:pic>
        <p:nvPicPr>
          <p:cNvPr id="65" name="Graphic 64">
            <a:extLst>
              <a:ext uri="{FF2B5EF4-FFF2-40B4-BE49-F238E27FC236}">
                <a16:creationId xmlns:a16="http://schemas.microsoft.com/office/drawing/2014/main" id="{36EC4D94-30B9-4707-9F8C-2BDFD757B7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50941" y="4847624"/>
            <a:ext cx="720000" cy="720000"/>
          </a:xfrm>
          <a:prstGeom prst="rect">
            <a:avLst/>
          </a:prstGeom>
        </p:spPr>
      </p:pic>
      <p:pic>
        <p:nvPicPr>
          <p:cNvPr id="67" name="Graphic 66">
            <a:extLst>
              <a:ext uri="{FF2B5EF4-FFF2-40B4-BE49-F238E27FC236}">
                <a16:creationId xmlns:a16="http://schemas.microsoft.com/office/drawing/2014/main" id="{69939754-0834-4106-933C-1A643F8C1D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94822" y="4859056"/>
            <a:ext cx="720000" cy="720000"/>
          </a:xfrm>
          <a:prstGeom prst="rect">
            <a:avLst/>
          </a:prstGeom>
        </p:spPr>
      </p:pic>
      <p:sp>
        <p:nvSpPr>
          <p:cNvPr id="68" name="Arrow: Right 67">
            <a:extLst>
              <a:ext uri="{FF2B5EF4-FFF2-40B4-BE49-F238E27FC236}">
                <a16:creationId xmlns:a16="http://schemas.microsoft.com/office/drawing/2014/main" id="{3EC80905-ACAC-4D28-BBC6-472F056107F4}"/>
              </a:ext>
            </a:extLst>
          </p:cNvPr>
          <p:cNvSpPr/>
          <p:nvPr/>
        </p:nvSpPr>
        <p:spPr>
          <a:xfrm>
            <a:off x="7560555"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Arrow: Right 71">
            <a:extLst>
              <a:ext uri="{FF2B5EF4-FFF2-40B4-BE49-F238E27FC236}">
                <a16:creationId xmlns:a16="http://schemas.microsoft.com/office/drawing/2014/main" id="{D84A729D-5442-43C4-A726-D322E407B669}"/>
              </a:ext>
            </a:extLst>
          </p:cNvPr>
          <p:cNvSpPr/>
          <p:nvPr/>
        </p:nvSpPr>
        <p:spPr>
          <a:xfrm>
            <a:off x="4916067"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Graphic 73">
            <a:extLst>
              <a:ext uri="{FF2B5EF4-FFF2-40B4-BE49-F238E27FC236}">
                <a16:creationId xmlns:a16="http://schemas.microsoft.com/office/drawing/2014/main" id="{D8E5D6F8-B1F7-4EB4-8456-EEB41509AB2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87060" y="4847624"/>
            <a:ext cx="720000" cy="720000"/>
          </a:xfrm>
          <a:prstGeom prst="rect">
            <a:avLst/>
          </a:prstGeom>
        </p:spPr>
      </p:pic>
      <p:pic>
        <p:nvPicPr>
          <p:cNvPr id="76" name="Graphic 75">
            <a:extLst>
              <a:ext uri="{FF2B5EF4-FFF2-40B4-BE49-F238E27FC236}">
                <a16:creationId xmlns:a16="http://schemas.microsoft.com/office/drawing/2014/main" id="{56A24AAB-0928-4216-9049-07D3295D07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87060" y="2229180"/>
            <a:ext cx="720000" cy="720000"/>
          </a:xfrm>
          <a:prstGeom prst="rect">
            <a:avLst/>
          </a:prstGeom>
        </p:spPr>
      </p:pic>
      <p:sp>
        <p:nvSpPr>
          <p:cNvPr id="6" name="Rectangle 5">
            <a:extLst>
              <a:ext uri="{FF2B5EF4-FFF2-40B4-BE49-F238E27FC236}">
                <a16:creationId xmlns:a16="http://schemas.microsoft.com/office/drawing/2014/main" id="{ED738B24-EBAF-4279-8EC2-0EE36CAEC0D4}"/>
              </a:ext>
            </a:extLst>
          </p:cNvPr>
          <p:cNvSpPr/>
          <p:nvPr/>
        </p:nvSpPr>
        <p:spPr>
          <a:xfrm>
            <a:off x="459403" y="1222333"/>
            <a:ext cx="7878566"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53D88974-859D-4101-851B-824C280CE398}"/>
              </a:ext>
            </a:extLst>
          </p:cNvPr>
          <p:cNvGrpSpPr/>
          <p:nvPr/>
        </p:nvGrpSpPr>
        <p:grpSpPr>
          <a:xfrm>
            <a:off x="1495708" y="1848883"/>
            <a:ext cx="3851960" cy="3553096"/>
            <a:chOff x="3663857" y="1913540"/>
            <a:chExt cx="2880000" cy="3553096"/>
          </a:xfrm>
        </p:grpSpPr>
        <p:sp>
          <p:nvSpPr>
            <p:cNvPr id="11" name="TextBox 10">
              <a:extLst>
                <a:ext uri="{FF2B5EF4-FFF2-40B4-BE49-F238E27FC236}">
                  <a16:creationId xmlns:a16="http://schemas.microsoft.com/office/drawing/2014/main" id="{307B41E7-B8EB-4D0C-BD0D-7D49115E82F0}"/>
                </a:ext>
              </a:extLst>
            </p:cNvPr>
            <p:cNvSpPr txBox="1"/>
            <p:nvPr/>
          </p:nvSpPr>
          <p:spPr>
            <a:xfrm>
              <a:off x="3663857" y="1913540"/>
              <a:ext cx="2880000" cy="1044000"/>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involve Procurement in the DPA creation?</a:t>
              </a:r>
              <a:endParaRPr lang="en-GB" sz="1600"/>
            </a:p>
          </p:txBody>
        </p:sp>
        <p:sp>
          <p:nvSpPr>
            <p:cNvPr id="12" name="Rectangle 11">
              <a:extLst>
                <a:ext uri="{FF2B5EF4-FFF2-40B4-BE49-F238E27FC236}">
                  <a16:creationId xmlns:a16="http://schemas.microsoft.com/office/drawing/2014/main" id="{09BAAE42-800D-4619-B69C-638E03277149}"/>
                </a:ext>
              </a:extLst>
            </p:cNvPr>
            <p:cNvSpPr/>
            <p:nvPr/>
          </p:nvSpPr>
          <p:spPr>
            <a:xfrm>
              <a:off x="3751416" y="3213536"/>
              <a:ext cx="2750693" cy="103785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 guidance links the user to create a contract request for the DPA which procurement can then action</a:t>
              </a:r>
            </a:p>
          </p:txBody>
        </p:sp>
        <p:sp>
          <p:nvSpPr>
            <p:cNvPr id="58" name="Rectangle 57">
              <a:extLst>
                <a:ext uri="{FF2B5EF4-FFF2-40B4-BE49-F238E27FC236}">
                  <a16:creationId xmlns:a16="http://schemas.microsoft.com/office/drawing/2014/main" id="{7457DE9E-938E-4231-87A8-10A492A7A9CC}"/>
                </a:ext>
              </a:extLst>
            </p:cNvPr>
            <p:cNvSpPr/>
            <p:nvPr/>
          </p:nvSpPr>
          <p:spPr>
            <a:xfrm>
              <a:off x="3759787" y="4428780"/>
              <a:ext cx="2750693" cy="103785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They then have an approval on the Purchase Requisition to ensure the DPA has been actioned before the PO is sent to the supplier</a:t>
              </a:r>
            </a:p>
          </p:txBody>
        </p:sp>
      </p:grpSp>
      <p:grpSp>
        <p:nvGrpSpPr>
          <p:cNvPr id="85" name="Group 84">
            <a:extLst>
              <a:ext uri="{FF2B5EF4-FFF2-40B4-BE49-F238E27FC236}">
                <a16:creationId xmlns:a16="http://schemas.microsoft.com/office/drawing/2014/main" id="{2CDFCDE6-CF34-4C41-8D58-3C4020437B45}"/>
              </a:ext>
            </a:extLst>
          </p:cNvPr>
          <p:cNvGrpSpPr/>
          <p:nvPr/>
        </p:nvGrpSpPr>
        <p:grpSpPr>
          <a:xfrm>
            <a:off x="7768134" y="1362963"/>
            <a:ext cx="1904043" cy="1586217"/>
            <a:chOff x="7768134" y="1362963"/>
            <a:chExt cx="1904043" cy="1586217"/>
          </a:xfrm>
        </p:grpSpPr>
        <p:sp>
          <p:nvSpPr>
            <p:cNvPr id="86" name="Rectangle 85">
              <a:extLst>
                <a:ext uri="{FF2B5EF4-FFF2-40B4-BE49-F238E27FC236}">
                  <a16:creationId xmlns:a16="http://schemas.microsoft.com/office/drawing/2014/main" id="{CFCC4A61-D282-4CD9-ABD4-2C490111FE47}"/>
                </a:ext>
              </a:extLst>
            </p:cNvPr>
            <p:cNvSpPr/>
            <p:nvPr/>
          </p:nvSpPr>
          <p:spPr>
            <a:xfrm>
              <a:off x="7768134" y="1362963"/>
              <a:ext cx="1904043" cy="767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 User sees Warning that DPA required &amp; guidance of how to request DPA</a:t>
              </a:r>
            </a:p>
          </p:txBody>
        </p:sp>
        <p:pic>
          <p:nvPicPr>
            <p:cNvPr id="87" name="Graphic 86">
              <a:extLst>
                <a:ext uri="{FF2B5EF4-FFF2-40B4-BE49-F238E27FC236}">
                  <a16:creationId xmlns:a16="http://schemas.microsoft.com/office/drawing/2014/main" id="{3D3E48DD-409A-41B6-827B-85C820E32BB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58137" y="2229180"/>
              <a:ext cx="720000" cy="720000"/>
            </a:xfrm>
            <a:prstGeom prst="rect">
              <a:avLst/>
            </a:prstGeom>
          </p:spPr>
        </p:pic>
      </p:grpSp>
      <p:grpSp>
        <p:nvGrpSpPr>
          <p:cNvPr id="89" name="Group 88">
            <a:extLst>
              <a:ext uri="{FF2B5EF4-FFF2-40B4-BE49-F238E27FC236}">
                <a16:creationId xmlns:a16="http://schemas.microsoft.com/office/drawing/2014/main" id="{90B92A37-0CBD-4034-A9BE-7E42A545A982}"/>
              </a:ext>
            </a:extLst>
          </p:cNvPr>
          <p:cNvGrpSpPr/>
          <p:nvPr/>
        </p:nvGrpSpPr>
        <p:grpSpPr>
          <a:xfrm>
            <a:off x="7827004" y="4708614"/>
            <a:ext cx="1845173" cy="1718041"/>
            <a:chOff x="7827004" y="4708614"/>
            <a:chExt cx="1845173" cy="1718041"/>
          </a:xfrm>
        </p:grpSpPr>
        <p:sp>
          <p:nvSpPr>
            <p:cNvPr id="91" name="Rectangle 90">
              <a:extLst>
                <a:ext uri="{FF2B5EF4-FFF2-40B4-BE49-F238E27FC236}">
                  <a16:creationId xmlns:a16="http://schemas.microsoft.com/office/drawing/2014/main" id="{194BDCBD-C872-453B-A023-A98E268467F4}"/>
                </a:ext>
              </a:extLst>
            </p:cNvPr>
            <p:cNvSpPr/>
            <p:nvPr/>
          </p:nvSpPr>
          <p:spPr>
            <a:xfrm>
              <a:off x="7827004" y="5561417"/>
              <a:ext cx="1845173"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 User sees Warning that DPA required &amp; guidance of how to request DPA</a:t>
              </a:r>
            </a:p>
          </p:txBody>
        </p:sp>
        <p:pic>
          <p:nvPicPr>
            <p:cNvPr id="92" name="Graphic 91">
              <a:extLst>
                <a:ext uri="{FF2B5EF4-FFF2-40B4-BE49-F238E27FC236}">
                  <a16:creationId xmlns:a16="http://schemas.microsoft.com/office/drawing/2014/main" id="{99C43C9D-84B4-44D1-9A55-0C44786F718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82760" y="4708614"/>
              <a:ext cx="720000" cy="720000"/>
            </a:xfrm>
            <a:prstGeom prst="rect">
              <a:avLst/>
            </a:prstGeom>
          </p:spPr>
        </p:pic>
      </p:grpSp>
      <p:pic>
        <p:nvPicPr>
          <p:cNvPr id="93" name="Graphic 92">
            <a:extLst>
              <a:ext uri="{FF2B5EF4-FFF2-40B4-BE49-F238E27FC236}">
                <a16:creationId xmlns:a16="http://schemas.microsoft.com/office/drawing/2014/main" id="{59C27F0A-F048-4D0E-946E-7590ACCCDC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215371" y="3438367"/>
            <a:ext cx="720000" cy="720000"/>
          </a:xfrm>
          <a:prstGeom prst="rect">
            <a:avLst/>
          </a:prstGeom>
        </p:spPr>
      </p:pic>
      <p:grpSp>
        <p:nvGrpSpPr>
          <p:cNvPr id="94" name="Group 93">
            <a:extLst>
              <a:ext uri="{FF2B5EF4-FFF2-40B4-BE49-F238E27FC236}">
                <a16:creationId xmlns:a16="http://schemas.microsoft.com/office/drawing/2014/main" id="{697201AA-5C12-41C4-9FE7-C766AE236AF2}"/>
              </a:ext>
            </a:extLst>
          </p:cNvPr>
          <p:cNvGrpSpPr/>
          <p:nvPr/>
        </p:nvGrpSpPr>
        <p:grpSpPr>
          <a:xfrm>
            <a:off x="9206828" y="4708614"/>
            <a:ext cx="1913645" cy="1718733"/>
            <a:chOff x="9206828" y="4708614"/>
            <a:chExt cx="1913645" cy="1718733"/>
          </a:xfrm>
        </p:grpSpPr>
        <p:sp>
          <p:nvSpPr>
            <p:cNvPr id="95" name="Arrow: Right 94">
              <a:extLst>
                <a:ext uri="{FF2B5EF4-FFF2-40B4-BE49-F238E27FC236}">
                  <a16:creationId xmlns:a16="http://schemas.microsoft.com/office/drawing/2014/main" id="{3D8D6326-C591-4BC7-942F-5BD2A8836984}"/>
                </a:ext>
              </a:extLst>
            </p:cNvPr>
            <p:cNvSpPr/>
            <p:nvPr/>
          </p:nvSpPr>
          <p:spPr>
            <a:xfrm>
              <a:off x="9206828" y="492751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Graphic 95">
              <a:extLst>
                <a:ext uri="{FF2B5EF4-FFF2-40B4-BE49-F238E27FC236}">
                  <a16:creationId xmlns:a16="http://schemas.microsoft.com/office/drawing/2014/main" id="{7573DE40-27B4-4C01-939F-974E28C550E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6666" b="13923"/>
            <a:stretch/>
          </p:blipFill>
          <p:spPr>
            <a:xfrm>
              <a:off x="9935762" y="4708614"/>
              <a:ext cx="1080000" cy="749630"/>
            </a:xfrm>
            <a:prstGeom prst="rect">
              <a:avLst/>
            </a:prstGeom>
          </p:spPr>
        </p:pic>
        <p:sp>
          <p:nvSpPr>
            <p:cNvPr id="97" name="Rectangle 96">
              <a:extLst>
                <a:ext uri="{FF2B5EF4-FFF2-40B4-BE49-F238E27FC236}">
                  <a16:creationId xmlns:a16="http://schemas.microsoft.com/office/drawing/2014/main" id="{330DDCCA-37BC-4569-9254-839DC2551D7F}"/>
                </a:ext>
              </a:extLst>
            </p:cNvPr>
            <p:cNvSpPr/>
            <p:nvPr/>
          </p:nvSpPr>
          <p:spPr>
            <a:xfrm>
              <a:off x="9702513" y="5562109"/>
              <a:ext cx="1417960"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RFQ process is followed to request quote, and is awarded to supplier</a:t>
              </a:r>
            </a:p>
          </p:txBody>
        </p:sp>
      </p:grpSp>
      <p:grpSp>
        <p:nvGrpSpPr>
          <p:cNvPr id="98" name="Group 97">
            <a:extLst>
              <a:ext uri="{FF2B5EF4-FFF2-40B4-BE49-F238E27FC236}">
                <a16:creationId xmlns:a16="http://schemas.microsoft.com/office/drawing/2014/main" id="{A07F1A3A-CC63-4EF5-AA6A-32AAF1F46868}"/>
              </a:ext>
            </a:extLst>
          </p:cNvPr>
          <p:cNvGrpSpPr/>
          <p:nvPr/>
        </p:nvGrpSpPr>
        <p:grpSpPr>
          <a:xfrm>
            <a:off x="7159265" y="2963427"/>
            <a:ext cx="1993501" cy="1730940"/>
            <a:chOff x="7159265" y="2963427"/>
            <a:chExt cx="1993501" cy="1730940"/>
          </a:xfrm>
        </p:grpSpPr>
        <p:sp>
          <p:nvSpPr>
            <p:cNvPr id="99" name="Arrow: Right 98">
              <a:extLst>
                <a:ext uri="{FF2B5EF4-FFF2-40B4-BE49-F238E27FC236}">
                  <a16:creationId xmlns:a16="http://schemas.microsoft.com/office/drawing/2014/main" id="{26692C41-5515-4157-9CF3-4F5ADEA3F5E7}"/>
                </a:ext>
              </a:extLst>
            </p:cNvPr>
            <p:cNvSpPr/>
            <p:nvPr/>
          </p:nvSpPr>
          <p:spPr>
            <a:xfrm rot="5400000">
              <a:off x="8534308" y="2963427"/>
              <a:ext cx="430563"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0" name="Group 99">
              <a:extLst>
                <a:ext uri="{FF2B5EF4-FFF2-40B4-BE49-F238E27FC236}">
                  <a16:creationId xmlns:a16="http://schemas.microsoft.com/office/drawing/2014/main" id="{527C4168-07C9-4691-9ACA-AAD4DDA7F38F}"/>
                </a:ext>
              </a:extLst>
            </p:cNvPr>
            <p:cNvGrpSpPr/>
            <p:nvPr/>
          </p:nvGrpSpPr>
          <p:grpSpPr>
            <a:xfrm>
              <a:off x="7159265" y="3450198"/>
              <a:ext cx="1993501" cy="769441"/>
              <a:chOff x="6357865" y="2959001"/>
              <a:chExt cx="1993501" cy="769441"/>
            </a:xfrm>
          </p:grpSpPr>
          <p:sp>
            <p:nvSpPr>
              <p:cNvPr id="102" name="TextBox 101">
                <a:extLst>
                  <a:ext uri="{FF2B5EF4-FFF2-40B4-BE49-F238E27FC236}">
                    <a16:creationId xmlns:a16="http://schemas.microsoft.com/office/drawing/2014/main" id="{C0003710-9A93-4244-9E75-5FFEB02F0CF0}"/>
                  </a:ext>
                </a:extLst>
              </p:cNvPr>
              <p:cNvSpPr txBox="1"/>
              <p:nvPr/>
            </p:nvSpPr>
            <p:spPr>
              <a:xfrm>
                <a:off x="6357865" y="2959001"/>
                <a:ext cx="1368411" cy="769441"/>
              </a:xfrm>
              <a:prstGeom prst="rect">
                <a:avLst/>
              </a:prstGeom>
              <a:noFill/>
            </p:spPr>
            <p:txBody>
              <a:bodyPr wrap="square" rtlCol="0" anchor="b">
                <a:spAutoFit/>
              </a:bodyPr>
              <a:lstStyle/>
              <a:p>
                <a:pPr algn="ctr"/>
                <a:r>
                  <a:rPr lang="en-GB" sz="1100">
                    <a:solidFill>
                      <a:schemeClr val="tx2"/>
                    </a:solidFill>
                  </a:rPr>
                  <a:t>User follows guidance link and submits contract request for DPA</a:t>
                </a:r>
              </a:p>
            </p:txBody>
          </p:sp>
          <p:pic>
            <p:nvPicPr>
              <p:cNvPr id="103" name="Graphic 102">
                <a:extLst>
                  <a:ext uri="{FF2B5EF4-FFF2-40B4-BE49-F238E27FC236}">
                    <a16:creationId xmlns:a16="http://schemas.microsoft.com/office/drawing/2014/main" id="{A57FD771-1C5E-4669-A7D4-F4C5C6518EE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631366" y="2987933"/>
                <a:ext cx="720000" cy="720000"/>
              </a:xfrm>
              <a:prstGeom prst="rect">
                <a:avLst/>
              </a:prstGeom>
            </p:spPr>
          </p:pic>
        </p:grpSp>
        <p:sp>
          <p:nvSpPr>
            <p:cNvPr id="101" name="Arrow: Right 100">
              <a:extLst>
                <a:ext uri="{FF2B5EF4-FFF2-40B4-BE49-F238E27FC236}">
                  <a16:creationId xmlns:a16="http://schemas.microsoft.com/office/drawing/2014/main" id="{9CE64C74-2093-4503-8AE9-D39E5918BC2A}"/>
                </a:ext>
              </a:extLst>
            </p:cNvPr>
            <p:cNvSpPr/>
            <p:nvPr/>
          </p:nvSpPr>
          <p:spPr>
            <a:xfrm rot="16200000">
              <a:off x="8534308" y="4263804"/>
              <a:ext cx="430563"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4" name="Rectangle 103">
            <a:extLst>
              <a:ext uri="{FF2B5EF4-FFF2-40B4-BE49-F238E27FC236}">
                <a16:creationId xmlns:a16="http://schemas.microsoft.com/office/drawing/2014/main" id="{99884CB6-8524-4FD8-A632-7F45222BC444}"/>
              </a:ext>
            </a:extLst>
          </p:cNvPr>
          <p:cNvSpPr/>
          <p:nvPr/>
        </p:nvSpPr>
        <p:spPr>
          <a:xfrm>
            <a:off x="9560289" y="3343322"/>
            <a:ext cx="1717476" cy="865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User checks out shopping cart and submits for approval.  Procurement are an approver to ensure DPA is in place </a:t>
            </a:r>
          </a:p>
        </p:txBody>
      </p:sp>
      <p:sp>
        <p:nvSpPr>
          <p:cNvPr id="105" name="Arrow: Bent 104">
            <a:extLst>
              <a:ext uri="{FF2B5EF4-FFF2-40B4-BE49-F238E27FC236}">
                <a16:creationId xmlns:a16="http://schemas.microsoft.com/office/drawing/2014/main" id="{F7CA62D5-C286-4C19-91FE-D25DBBAFAB0A}"/>
              </a:ext>
            </a:extLst>
          </p:cNvPr>
          <p:cNvSpPr/>
          <p:nvPr/>
        </p:nvSpPr>
        <p:spPr>
          <a:xfrm rot="5400000">
            <a:off x="11040209" y="2368143"/>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06" name="Arrow: Bent 105">
            <a:extLst>
              <a:ext uri="{FF2B5EF4-FFF2-40B4-BE49-F238E27FC236}">
                <a16:creationId xmlns:a16="http://schemas.microsoft.com/office/drawing/2014/main" id="{88667DCA-61C6-4630-AD59-462DB9EBFF24}"/>
              </a:ext>
            </a:extLst>
          </p:cNvPr>
          <p:cNvSpPr/>
          <p:nvPr/>
        </p:nvSpPr>
        <p:spPr>
          <a:xfrm rot="16200000" flipV="1">
            <a:off x="11048100" y="456202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nvGrpSpPr>
          <p:cNvPr id="107" name="Group 106">
            <a:extLst>
              <a:ext uri="{FF2B5EF4-FFF2-40B4-BE49-F238E27FC236}">
                <a16:creationId xmlns:a16="http://schemas.microsoft.com/office/drawing/2014/main" id="{E9EDA8A9-B85A-4F04-982B-809B387D4407}"/>
              </a:ext>
            </a:extLst>
          </p:cNvPr>
          <p:cNvGrpSpPr/>
          <p:nvPr/>
        </p:nvGrpSpPr>
        <p:grpSpPr>
          <a:xfrm>
            <a:off x="9206828" y="1362963"/>
            <a:ext cx="1913645" cy="1563823"/>
            <a:chOff x="9206828" y="1362963"/>
            <a:chExt cx="1913645" cy="1563823"/>
          </a:xfrm>
        </p:grpSpPr>
        <p:sp>
          <p:nvSpPr>
            <p:cNvPr id="108" name="Rectangle 107">
              <a:extLst>
                <a:ext uri="{FF2B5EF4-FFF2-40B4-BE49-F238E27FC236}">
                  <a16:creationId xmlns:a16="http://schemas.microsoft.com/office/drawing/2014/main" id="{C10EA56F-6E34-440D-B068-307E94DBBA14}"/>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selects DPA justification and submits form</a:t>
              </a:r>
            </a:p>
          </p:txBody>
        </p:sp>
        <p:sp>
          <p:nvSpPr>
            <p:cNvPr id="109" name="Arrow: Right 108">
              <a:extLst>
                <a:ext uri="{FF2B5EF4-FFF2-40B4-BE49-F238E27FC236}">
                  <a16:creationId xmlns:a16="http://schemas.microsoft.com/office/drawing/2014/main" id="{C514FDDD-6C36-4FA7-A84E-EB1D82455B75}"/>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Graphic 109">
              <a:extLst>
                <a:ext uri="{FF2B5EF4-FFF2-40B4-BE49-F238E27FC236}">
                  <a16:creationId xmlns:a16="http://schemas.microsoft.com/office/drawing/2014/main" id="{66FCF3B8-1DB5-4E7E-9074-EE62096FA04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105484" y="2206786"/>
              <a:ext cx="720000" cy="720000"/>
            </a:xfrm>
            <a:prstGeom prst="rect">
              <a:avLst/>
            </a:prstGeom>
          </p:spPr>
        </p:pic>
      </p:grpSp>
      <p:sp>
        <p:nvSpPr>
          <p:cNvPr id="111" name="TextBox 110">
            <a:extLst>
              <a:ext uri="{FF2B5EF4-FFF2-40B4-BE49-F238E27FC236}">
                <a16:creationId xmlns:a16="http://schemas.microsoft.com/office/drawing/2014/main" id="{43FE7C42-C28C-4CE2-B898-92F0DAE39E1C}"/>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2</a:t>
            </a:r>
          </a:p>
        </p:txBody>
      </p:sp>
    </p:spTree>
    <p:extLst>
      <p:ext uri="{BB962C8B-B14F-4D97-AF65-F5344CB8AC3E}">
        <p14:creationId xmlns:p14="http://schemas.microsoft.com/office/powerpoint/2010/main" val="3982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2C1F71B-D984-7449-BE7B-99854030B3BD}"/>
              </a:ext>
            </a:extLst>
          </p:cNvPr>
          <p:cNvGrpSpPr/>
          <p:nvPr/>
        </p:nvGrpSpPr>
        <p:grpSpPr>
          <a:xfrm>
            <a:off x="639038" y="1637298"/>
            <a:ext cx="11230225" cy="4380089"/>
            <a:chOff x="481013" y="1691660"/>
            <a:chExt cx="11233150" cy="4381226"/>
          </a:xfrm>
        </p:grpSpPr>
        <p:sp>
          <p:nvSpPr>
            <p:cNvPr id="10" name="Rectangle 9">
              <a:extLst>
                <a:ext uri="{FF2B5EF4-FFF2-40B4-BE49-F238E27FC236}">
                  <a16:creationId xmlns:a16="http://schemas.microsoft.com/office/drawing/2014/main" id="{4243607E-DBCC-AD47-AA07-6CDBED840E18}"/>
                </a:ext>
              </a:extLst>
            </p:cNvPr>
            <p:cNvSpPr/>
            <p:nvPr/>
          </p:nvSpPr>
          <p:spPr bwMode="gray">
            <a:xfrm>
              <a:off x="481015" y="1691660"/>
              <a:ext cx="11233148" cy="242117"/>
            </a:xfrm>
            <a:prstGeom prst="rect">
              <a:avLst/>
            </a:prstGeom>
            <a:solidFill>
              <a:schemeClr val="tx1"/>
            </a:solidFill>
            <a:ln w="6350" algn="ctr">
              <a:noFill/>
              <a:miter lim="800000"/>
              <a:headEnd/>
              <a:tailEnd/>
            </a:ln>
          </p:spPr>
          <p:txBody>
            <a:bodyPr lIns="89956" tIns="71964" rIns="89956" bIns="71964"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1088231" rtl="0" eaLnBrk="1" fontAlgn="base" latinLnBrk="0" hangingPunct="1">
                <a:lnSpc>
                  <a:spcPct val="100000"/>
                </a:lnSpc>
                <a:spcBef>
                  <a:spcPts val="6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FFFFFF"/>
                  </a:solidFill>
                  <a:effectLst/>
                  <a:uLnTx/>
                  <a:uFillTx/>
                  <a:latin typeface="Arial"/>
                  <a:ea typeface="Arial Unicode MS" pitchFamily="34" charset="-128"/>
                  <a:cs typeface="Arial" panose="020B0604020202020204" pitchFamily="34" charset="0"/>
                </a:rPr>
                <a:t>SUPPLIERS | SELL TO SETTLE</a:t>
              </a:r>
            </a:p>
          </p:txBody>
        </p:sp>
        <p:sp>
          <p:nvSpPr>
            <p:cNvPr id="11" name="Rectangle: Rounded Corners 47">
              <a:extLst>
                <a:ext uri="{FF2B5EF4-FFF2-40B4-BE49-F238E27FC236}">
                  <a16:creationId xmlns:a16="http://schemas.microsoft.com/office/drawing/2014/main" id="{2E5ACB28-2AE6-C245-BD88-D8DF288D1322}"/>
                </a:ext>
              </a:extLst>
            </p:cNvPr>
            <p:cNvSpPr/>
            <p:nvPr/>
          </p:nvSpPr>
          <p:spPr bwMode="gray">
            <a:xfrm>
              <a:off x="2175294" y="1975911"/>
              <a:ext cx="7804786" cy="562912"/>
            </a:xfrm>
            <a:prstGeom prst="roundRect">
              <a:avLst/>
            </a:prstGeom>
            <a:solidFill>
              <a:schemeClr val="accent3">
                <a:lumMod val="75000"/>
              </a:schemeClr>
            </a:solidFill>
            <a:ln w="6350" algn="ctr">
              <a:solidFill>
                <a:schemeClr val="accent3"/>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1600" b="1" i="0" u="none" strike="noStrike" kern="0" cap="none" spc="0" normalizeH="0" baseline="0" noProof="0">
                  <a:ln>
                    <a:noFill/>
                  </a:ln>
                  <a:solidFill>
                    <a:srgbClr val="FFFFFF"/>
                  </a:solidFill>
                  <a:effectLst/>
                  <a:uLnTx/>
                  <a:uFillTx/>
                  <a:latin typeface="Arial"/>
                  <a:ea typeface="Arial Unicode MS" pitchFamily="34" charset="-128"/>
                  <a:cs typeface="Arial" panose="020B0604020202020204" pitchFamily="34" charset="0"/>
                </a:rPr>
                <a:t>Ariba Network</a:t>
              </a:r>
            </a:p>
          </p:txBody>
        </p:sp>
        <p:sp>
          <p:nvSpPr>
            <p:cNvPr id="12" name="Rectangle 11">
              <a:extLst>
                <a:ext uri="{FF2B5EF4-FFF2-40B4-BE49-F238E27FC236}">
                  <a16:creationId xmlns:a16="http://schemas.microsoft.com/office/drawing/2014/main" id="{1AE78CD0-45D6-164F-B455-6E3ABDA709F5}"/>
                </a:ext>
              </a:extLst>
            </p:cNvPr>
            <p:cNvSpPr/>
            <p:nvPr/>
          </p:nvSpPr>
          <p:spPr bwMode="gray">
            <a:xfrm>
              <a:off x="481013" y="3403530"/>
              <a:ext cx="11233148" cy="242118"/>
            </a:xfrm>
            <a:prstGeom prst="rect">
              <a:avLst/>
            </a:prstGeom>
            <a:solidFill>
              <a:schemeClr val="tx1"/>
            </a:solidFill>
            <a:ln w="6350" algn="ctr">
              <a:noFill/>
              <a:miter lim="800000"/>
              <a:headEnd/>
              <a:tailEnd/>
            </a:ln>
          </p:spPr>
          <p:txBody>
            <a:bodyPr lIns="89956" tIns="71964" rIns="89956" bIns="71964"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marR="0" lvl="0" indent="0" algn="ctr" defTabSz="1088231" rtl="0" eaLnBrk="1" fontAlgn="base" latinLnBrk="0" hangingPunct="1">
                <a:lnSpc>
                  <a:spcPct val="100000"/>
                </a:lnSpc>
                <a:spcBef>
                  <a:spcPts val="600"/>
                </a:spcBef>
                <a:spcAft>
                  <a:spcPct val="0"/>
                </a:spcAft>
                <a:buClr>
                  <a:srgbClr val="F0AB00"/>
                </a:buClr>
                <a:buSzPct val="80000"/>
                <a:buFontTx/>
                <a:buNone/>
                <a:tabLst/>
                <a:defRPr/>
              </a:pPr>
              <a:r>
                <a:rPr kumimoji="0" lang="en-US" sz="1100" b="1" i="0" u="none" strike="noStrike" kern="0" cap="none" spc="0" normalizeH="0" baseline="0" noProof="0">
                  <a:ln>
                    <a:noFill/>
                  </a:ln>
                  <a:solidFill>
                    <a:srgbClr val="FFFFFF"/>
                  </a:solidFill>
                  <a:effectLst/>
                  <a:uLnTx/>
                  <a:uFillTx/>
                  <a:latin typeface="Arial"/>
                  <a:ea typeface="Arial Unicode MS" pitchFamily="34" charset="-128"/>
                  <a:cs typeface="Arial" panose="020B0604020202020204" pitchFamily="34" charset="0"/>
                </a:rPr>
                <a:t>BUYERS | SOURCE TO SETTLE</a:t>
              </a:r>
            </a:p>
          </p:txBody>
        </p:sp>
        <p:sp>
          <p:nvSpPr>
            <p:cNvPr id="13" name="Rectangle: Rounded Corners 54">
              <a:extLst>
                <a:ext uri="{FF2B5EF4-FFF2-40B4-BE49-F238E27FC236}">
                  <a16:creationId xmlns:a16="http://schemas.microsoft.com/office/drawing/2014/main" id="{D5ACC6EC-615D-B042-A398-CAC12338D684}"/>
                </a:ext>
              </a:extLst>
            </p:cNvPr>
            <p:cNvSpPr/>
            <p:nvPr/>
          </p:nvSpPr>
          <p:spPr bwMode="gray">
            <a:xfrm>
              <a:off x="481015" y="1984774"/>
              <a:ext cx="1588398" cy="1371600"/>
            </a:xfrm>
            <a:prstGeom prst="roundRect">
              <a:avLst>
                <a:gd name="adj" fmla="val 11947"/>
              </a:avLst>
            </a:prstGeom>
            <a:solidFill>
              <a:schemeClr val="bg1"/>
            </a:solidFill>
            <a:ln w="19050" algn="ctr">
              <a:solidFill>
                <a:srgbClr val="0F46A7"/>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CLOUD </a:t>
              </a:r>
              <a:b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b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PLATFORM</a:t>
              </a:r>
            </a:p>
          </p:txBody>
        </p:sp>
        <p:sp>
          <p:nvSpPr>
            <p:cNvPr id="14" name="Rectangle: Rounded Corners 55">
              <a:extLst>
                <a:ext uri="{FF2B5EF4-FFF2-40B4-BE49-F238E27FC236}">
                  <a16:creationId xmlns:a16="http://schemas.microsoft.com/office/drawing/2014/main" id="{DF844F3E-E9CD-384B-BDE0-BCB8823141F1}"/>
                </a:ext>
              </a:extLst>
            </p:cNvPr>
            <p:cNvSpPr/>
            <p:nvPr/>
          </p:nvSpPr>
          <p:spPr bwMode="gray">
            <a:xfrm>
              <a:off x="10076345" y="1960494"/>
              <a:ext cx="1633540" cy="1399956"/>
            </a:xfrm>
            <a:prstGeom prst="roundRect">
              <a:avLst>
                <a:gd name="adj" fmla="val 10785"/>
              </a:avLst>
            </a:prstGeom>
            <a:solidFill>
              <a:schemeClr val="bg1"/>
            </a:solidFill>
            <a:ln w="28575" algn="ctr">
              <a:solidFill>
                <a:schemeClr val="accent1">
                  <a:lumMod val="60000"/>
                  <a:lumOff val="40000"/>
                </a:schemeClr>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CUSTOMER VALUE </a:t>
              </a:r>
              <a:b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b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SERVICES</a:t>
              </a:r>
            </a:p>
          </p:txBody>
        </p:sp>
        <p:sp>
          <p:nvSpPr>
            <p:cNvPr id="21" name="Rectangle 20">
              <a:extLst>
                <a:ext uri="{FF2B5EF4-FFF2-40B4-BE49-F238E27FC236}">
                  <a16:creationId xmlns:a16="http://schemas.microsoft.com/office/drawing/2014/main" id="{27E158B3-B4E7-0C44-97A0-801EF516197F}"/>
                </a:ext>
              </a:extLst>
            </p:cNvPr>
            <p:cNvSpPr/>
            <p:nvPr/>
          </p:nvSpPr>
          <p:spPr bwMode="gray">
            <a:xfrm>
              <a:off x="487817" y="5965164"/>
              <a:ext cx="2867042" cy="107722"/>
            </a:xfrm>
            <a:prstGeom prst="rect">
              <a:avLst/>
            </a:prstGeom>
          </p:spPr>
          <p:txBody>
            <a:bodyPr wrap="square" lIns="0" tIns="0" rIns="0" bIns="0">
              <a:spAutoFit/>
            </a:bodyPr>
            <a:lstStyle/>
            <a:p>
              <a:pPr marL="0" marR="0" lvl="0" indent="0" algn="l" defTabSz="913943" rtl="0" eaLnBrk="1" fontAlgn="base" latinLnBrk="0" hangingPunct="1">
                <a:lnSpc>
                  <a:spcPct val="100000"/>
                </a:lnSpc>
                <a:spcBef>
                  <a:spcPts val="600"/>
                </a:spcBef>
                <a:spcAft>
                  <a:spcPct val="0"/>
                </a:spcAft>
                <a:buClr>
                  <a:srgbClr val="F0AB00"/>
                </a:buClr>
                <a:buSzPct val="80000"/>
                <a:buFontTx/>
                <a:buNone/>
                <a:tabLst/>
                <a:defRPr/>
              </a:pPr>
              <a:r>
                <a:rPr kumimoji="0" lang="en-US" sz="700" b="1"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Note: </a:t>
              </a:r>
              <a:r>
                <a:rPr kumimoji="0" lang="en-US" sz="7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Procurement Analytics included in all solutions</a:t>
              </a:r>
            </a:p>
          </p:txBody>
        </p:sp>
        <p:grpSp>
          <p:nvGrpSpPr>
            <p:cNvPr id="22" name="Group 21">
              <a:extLst>
                <a:ext uri="{FF2B5EF4-FFF2-40B4-BE49-F238E27FC236}">
                  <a16:creationId xmlns:a16="http://schemas.microsoft.com/office/drawing/2014/main" id="{1A3EE73B-5979-6F42-A234-B3E57D463E42}"/>
                </a:ext>
              </a:extLst>
            </p:cNvPr>
            <p:cNvGrpSpPr/>
            <p:nvPr/>
          </p:nvGrpSpPr>
          <p:grpSpPr>
            <a:xfrm>
              <a:off x="10073499" y="3674330"/>
              <a:ext cx="794151" cy="1874318"/>
              <a:chOff x="10073499" y="3674330"/>
              <a:chExt cx="794151" cy="1874318"/>
            </a:xfrm>
          </p:grpSpPr>
          <p:sp>
            <p:nvSpPr>
              <p:cNvPr id="53" name="Rectangle: Rounded Corners 71">
                <a:extLst>
                  <a:ext uri="{FF2B5EF4-FFF2-40B4-BE49-F238E27FC236}">
                    <a16:creationId xmlns:a16="http://schemas.microsoft.com/office/drawing/2014/main" id="{93F6FF0D-1907-C74A-8D1D-329DAE15F232}"/>
                  </a:ext>
                </a:extLst>
              </p:cNvPr>
              <p:cNvSpPr/>
              <p:nvPr/>
            </p:nvSpPr>
            <p:spPr bwMode="gray">
              <a:xfrm>
                <a:off x="10073499" y="3674330"/>
                <a:ext cx="794151" cy="589740"/>
              </a:xfrm>
              <a:prstGeom prst="roundRect">
                <a:avLst/>
              </a:prstGeom>
              <a:solidFill>
                <a:schemeClr val="bg1"/>
              </a:solidFill>
              <a:ln w="28575" algn="ctr">
                <a:solidFill>
                  <a:schemeClr val="accent1">
                    <a:lumMod val="60000"/>
                    <a:lumOff val="4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Indirect access to SAP ERP </a:t>
                </a:r>
              </a:p>
            </p:txBody>
          </p:sp>
          <p:sp>
            <p:nvSpPr>
              <p:cNvPr id="54" name="Rectangle: Rounded Corners 72">
                <a:extLst>
                  <a:ext uri="{FF2B5EF4-FFF2-40B4-BE49-F238E27FC236}">
                    <a16:creationId xmlns:a16="http://schemas.microsoft.com/office/drawing/2014/main" id="{1D9A377B-C43D-F947-BF5D-41663AFB70AD}"/>
                  </a:ext>
                </a:extLst>
              </p:cNvPr>
              <p:cNvSpPr/>
              <p:nvPr/>
            </p:nvSpPr>
            <p:spPr bwMode="gray">
              <a:xfrm>
                <a:off x="10073499" y="4319103"/>
                <a:ext cx="794151" cy="589740"/>
              </a:xfrm>
              <a:prstGeom prst="roundRect">
                <a:avLst/>
              </a:prstGeom>
              <a:solidFill>
                <a:schemeClr val="bg1"/>
              </a:solidFill>
              <a:ln w="28575" algn="ctr">
                <a:solidFill>
                  <a:schemeClr val="accent1">
                    <a:lumMod val="60000"/>
                    <a:lumOff val="4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Catalog Enablement</a:t>
                </a:r>
              </a:p>
            </p:txBody>
          </p:sp>
          <p:sp>
            <p:nvSpPr>
              <p:cNvPr id="55" name="Rectangle: Rounded Corners 75">
                <a:extLst>
                  <a:ext uri="{FF2B5EF4-FFF2-40B4-BE49-F238E27FC236}">
                    <a16:creationId xmlns:a16="http://schemas.microsoft.com/office/drawing/2014/main" id="{092A4F3F-2201-A548-8C4C-DAE8A4CEDA8A}"/>
                  </a:ext>
                </a:extLst>
              </p:cNvPr>
              <p:cNvSpPr/>
              <p:nvPr/>
            </p:nvSpPr>
            <p:spPr bwMode="gray">
              <a:xfrm>
                <a:off x="10073499" y="4958908"/>
                <a:ext cx="794151" cy="589740"/>
              </a:xfrm>
              <a:prstGeom prst="roundRect">
                <a:avLst/>
              </a:prstGeom>
              <a:solidFill>
                <a:schemeClr val="bg1"/>
              </a:solidFill>
              <a:ln w="28575" algn="ctr">
                <a:solidFill>
                  <a:schemeClr val="accent1">
                    <a:lumMod val="60000"/>
                    <a:lumOff val="4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Sourcing Support Desk</a:t>
                </a:r>
              </a:p>
            </p:txBody>
          </p:sp>
        </p:grpSp>
        <p:grpSp>
          <p:nvGrpSpPr>
            <p:cNvPr id="23" name="Group 22">
              <a:extLst>
                <a:ext uri="{FF2B5EF4-FFF2-40B4-BE49-F238E27FC236}">
                  <a16:creationId xmlns:a16="http://schemas.microsoft.com/office/drawing/2014/main" id="{7CCA7D0D-F319-2F44-9785-4E8A0852C373}"/>
                </a:ext>
              </a:extLst>
            </p:cNvPr>
            <p:cNvGrpSpPr/>
            <p:nvPr/>
          </p:nvGrpSpPr>
          <p:grpSpPr>
            <a:xfrm>
              <a:off x="10920012" y="3674330"/>
              <a:ext cx="794151" cy="1874318"/>
              <a:chOff x="10920012" y="3674330"/>
              <a:chExt cx="794151" cy="1874318"/>
            </a:xfrm>
          </p:grpSpPr>
          <p:sp>
            <p:nvSpPr>
              <p:cNvPr id="50" name="Rectangle: Rounded Corners 73">
                <a:extLst>
                  <a:ext uri="{FF2B5EF4-FFF2-40B4-BE49-F238E27FC236}">
                    <a16:creationId xmlns:a16="http://schemas.microsoft.com/office/drawing/2014/main" id="{A0489A7D-149B-A44E-8FCC-3FA2627F6C0A}"/>
                  </a:ext>
                </a:extLst>
              </p:cNvPr>
              <p:cNvSpPr/>
              <p:nvPr/>
            </p:nvSpPr>
            <p:spPr bwMode="gray">
              <a:xfrm>
                <a:off x="10920012" y="3674330"/>
                <a:ext cx="794151" cy="589740"/>
              </a:xfrm>
              <a:prstGeom prst="roundRect">
                <a:avLst/>
              </a:prstGeom>
              <a:solidFill>
                <a:schemeClr val="bg1"/>
              </a:solidFill>
              <a:ln w="28575" algn="ctr">
                <a:solidFill>
                  <a:schemeClr val="accent1">
                    <a:lumMod val="60000"/>
                    <a:lumOff val="4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Supplier Enablement</a:t>
                </a:r>
              </a:p>
            </p:txBody>
          </p:sp>
          <p:sp>
            <p:nvSpPr>
              <p:cNvPr id="51" name="Rectangle: Rounded Corners 74">
                <a:extLst>
                  <a:ext uri="{FF2B5EF4-FFF2-40B4-BE49-F238E27FC236}">
                    <a16:creationId xmlns:a16="http://schemas.microsoft.com/office/drawing/2014/main" id="{35A04CD6-478D-B94B-B559-792018F9DCA9}"/>
                  </a:ext>
                </a:extLst>
              </p:cNvPr>
              <p:cNvSpPr/>
              <p:nvPr/>
            </p:nvSpPr>
            <p:spPr bwMode="gray">
              <a:xfrm>
                <a:off x="10920012" y="4319103"/>
                <a:ext cx="794151" cy="589740"/>
              </a:xfrm>
              <a:prstGeom prst="roundRect">
                <a:avLst/>
              </a:prstGeom>
              <a:solidFill>
                <a:schemeClr val="bg1"/>
              </a:solidFill>
              <a:ln w="28575" algn="ctr">
                <a:solidFill>
                  <a:schemeClr val="accent1">
                    <a:lumMod val="60000"/>
                    <a:lumOff val="4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End User/ Supplier Support</a:t>
                </a:r>
              </a:p>
            </p:txBody>
          </p:sp>
          <p:sp>
            <p:nvSpPr>
              <p:cNvPr id="52" name="Rectangle: Rounded Corners 76">
                <a:extLst>
                  <a:ext uri="{FF2B5EF4-FFF2-40B4-BE49-F238E27FC236}">
                    <a16:creationId xmlns:a16="http://schemas.microsoft.com/office/drawing/2014/main" id="{75077584-14AE-B149-81FF-B1CAB80497EE}"/>
                  </a:ext>
                </a:extLst>
              </p:cNvPr>
              <p:cNvSpPr/>
              <p:nvPr/>
            </p:nvSpPr>
            <p:spPr bwMode="gray">
              <a:xfrm>
                <a:off x="10920012" y="4958908"/>
                <a:ext cx="794151" cy="589740"/>
              </a:xfrm>
              <a:prstGeom prst="roundRect">
                <a:avLst/>
              </a:prstGeom>
              <a:solidFill>
                <a:schemeClr val="bg1"/>
              </a:solidFill>
              <a:ln w="28575" algn="ctr">
                <a:solidFill>
                  <a:schemeClr val="accent1">
                    <a:lumMod val="60000"/>
                    <a:lumOff val="4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eAuction Support</a:t>
                </a:r>
              </a:p>
            </p:txBody>
          </p:sp>
        </p:grpSp>
        <p:pic>
          <p:nvPicPr>
            <p:cNvPr id="24" name="Picture 23">
              <a:extLst>
                <a:ext uri="{FF2B5EF4-FFF2-40B4-BE49-F238E27FC236}">
                  <a16:creationId xmlns:a16="http://schemas.microsoft.com/office/drawing/2014/main" id="{C6FBE6E0-910B-EB4A-8DF9-351E7AE559CA}"/>
                </a:ext>
              </a:extLst>
            </p:cNvPr>
            <p:cNvPicPr>
              <a:picLocks noChangeAspect="1"/>
            </p:cNvPicPr>
            <p:nvPr/>
          </p:nvPicPr>
          <p:blipFill>
            <a:blip r:embed="rId2"/>
            <a:stretch>
              <a:fillRect/>
            </a:stretch>
          </p:blipFill>
          <p:spPr bwMode="gray">
            <a:xfrm>
              <a:off x="897404" y="2214073"/>
              <a:ext cx="755619" cy="755619"/>
            </a:xfrm>
            <a:prstGeom prst="rect">
              <a:avLst/>
            </a:prstGeom>
          </p:spPr>
        </p:pic>
        <p:sp>
          <p:nvSpPr>
            <p:cNvPr id="25" name="Rectangle: Rounded Corners 51">
              <a:extLst>
                <a:ext uri="{FF2B5EF4-FFF2-40B4-BE49-F238E27FC236}">
                  <a16:creationId xmlns:a16="http://schemas.microsoft.com/office/drawing/2014/main" id="{24FD473A-C512-2B4C-A0A0-E0D6901EDD52}"/>
                </a:ext>
              </a:extLst>
            </p:cNvPr>
            <p:cNvSpPr/>
            <p:nvPr/>
          </p:nvSpPr>
          <p:spPr bwMode="gray">
            <a:xfrm>
              <a:off x="2175292" y="2611404"/>
              <a:ext cx="1483944" cy="753083"/>
            </a:xfrm>
            <a:prstGeom prst="roundRect">
              <a:avLst/>
            </a:prstGeom>
            <a:solidFill>
              <a:schemeClr val="bg1"/>
            </a:solidFill>
            <a:ln w="19050" algn="ctr">
              <a:solidFill>
                <a:srgbClr val="92D050"/>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1"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SUPPLIER MANAGEMENT</a:t>
              </a:r>
            </a:p>
          </p:txBody>
        </p:sp>
        <p:sp>
          <p:nvSpPr>
            <p:cNvPr id="26" name="Rectangle: Rounded Corners 63">
              <a:extLst>
                <a:ext uri="{FF2B5EF4-FFF2-40B4-BE49-F238E27FC236}">
                  <a16:creationId xmlns:a16="http://schemas.microsoft.com/office/drawing/2014/main" id="{2BE8D1C7-B7D0-1B42-97B5-F1EB8AB155F3}"/>
                </a:ext>
              </a:extLst>
            </p:cNvPr>
            <p:cNvSpPr/>
            <p:nvPr/>
          </p:nvSpPr>
          <p:spPr bwMode="gray">
            <a:xfrm>
              <a:off x="2175294" y="3674648"/>
              <a:ext cx="1483940" cy="589740"/>
            </a:xfrm>
            <a:prstGeom prst="roundRect">
              <a:avLst/>
            </a:prstGeom>
            <a:solidFill>
              <a:schemeClr val="bg1"/>
            </a:solidFill>
            <a:ln w="19050" algn="ctr">
              <a:solidFill>
                <a:srgbClr val="92D050"/>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Supplier Lifecycle &amp; Performance</a:t>
              </a:r>
            </a:p>
          </p:txBody>
        </p:sp>
        <p:sp>
          <p:nvSpPr>
            <p:cNvPr id="27" name="Rectangle: Rounded Corners 64">
              <a:extLst>
                <a:ext uri="{FF2B5EF4-FFF2-40B4-BE49-F238E27FC236}">
                  <a16:creationId xmlns:a16="http://schemas.microsoft.com/office/drawing/2014/main" id="{2276D793-E5DA-AC40-A14E-52AAFE74F5FC}"/>
                </a:ext>
              </a:extLst>
            </p:cNvPr>
            <p:cNvSpPr/>
            <p:nvPr/>
          </p:nvSpPr>
          <p:spPr bwMode="gray">
            <a:xfrm>
              <a:off x="2175294" y="4319103"/>
              <a:ext cx="1483940" cy="589740"/>
            </a:xfrm>
            <a:prstGeom prst="roundRect">
              <a:avLst/>
            </a:prstGeom>
            <a:solidFill>
              <a:schemeClr val="bg1"/>
            </a:solidFill>
            <a:ln w="19050" algn="ctr">
              <a:solidFill>
                <a:srgbClr val="92D050"/>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Supplier Risk</a:t>
              </a:r>
            </a:p>
          </p:txBody>
        </p:sp>
        <p:pic>
          <p:nvPicPr>
            <p:cNvPr id="28" name="Picture 27">
              <a:extLst>
                <a:ext uri="{FF2B5EF4-FFF2-40B4-BE49-F238E27FC236}">
                  <a16:creationId xmlns:a16="http://schemas.microsoft.com/office/drawing/2014/main" id="{128A05E0-843B-5B4E-9815-2DCBA33FFBEC}"/>
                </a:ext>
              </a:extLst>
            </p:cNvPr>
            <p:cNvPicPr>
              <a:picLocks noChangeAspect="1"/>
            </p:cNvPicPr>
            <p:nvPr/>
          </p:nvPicPr>
          <p:blipFill rotWithShape="1">
            <a:blip r:embed="rId3"/>
            <a:srcRect t="19319" b="19319"/>
            <a:stretch/>
          </p:blipFill>
          <p:spPr bwMode="gray">
            <a:xfrm>
              <a:off x="2664656" y="2780953"/>
              <a:ext cx="505217" cy="310015"/>
            </a:xfrm>
            <a:prstGeom prst="rect">
              <a:avLst/>
            </a:prstGeom>
          </p:spPr>
        </p:pic>
        <p:grpSp>
          <p:nvGrpSpPr>
            <p:cNvPr id="29" name="Group 28">
              <a:extLst>
                <a:ext uri="{FF2B5EF4-FFF2-40B4-BE49-F238E27FC236}">
                  <a16:creationId xmlns:a16="http://schemas.microsoft.com/office/drawing/2014/main" id="{36BBF0EB-48B5-C440-B6B7-0A69BAE1C910}"/>
                </a:ext>
              </a:extLst>
            </p:cNvPr>
            <p:cNvGrpSpPr/>
            <p:nvPr/>
          </p:nvGrpSpPr>
          <p:grpSpPr>
            <a:xfrm>
              <a:off x="6915928" y="2611404"/>
              <a:ext cx="1481328" cy="1653039"/>
              <a:chOff x="6915925" y="2611404"/>
              <a:chExt cx="1481328" cy="1653039"/>
            </a:xfrm>
          </p:grpSpPr>
          <p:sp>
            <p:nvSpPr>
              <p:cNvPr id="46" name="Rectangle: Rounded Corners 48">
                <a:extLst>
                  <a:ext uri="{FF2B5EF4-FFF2-40B4-BE49-F238E27FC236}">
                    <a16:creationId xmlns:a16="http://schemas.microsoft.com/office/drawing/2014/main" id="{98557624-F376-8641-994C-28530C065E29}"/>
                  </a:ext>
                </a:extLst>
              </p:cNvPr>
              <p:cNvSpPr/>
              <p:nvPr/>
            </p:nvSpPr>
            <p:spPr bwMode="gray">
              <a:xfrm>
                <a:off x="6915925" y="2611404"/>
                <a:ext cx="1481328" cy="753083"/>
              </a:xfrm>
              <a:prstGeom prst="roundRect">
                <a:avLst/>
              </a:prstGeom>
              <a:solidFill>
                <a:schemeClr val="accent2">
                  <a:lumMod val="40000"/>
                  <a:lumOff val="60000"/>
                </a:schemeClr>
              </a:solidFill>
              <a:ln w="19050" algn="ctr">
                <a:solidFill>
                  <a:srgbClr val="0F46A7"/>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1"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PROCUREMENT</a:t>
                </a:r>
              </a:p>
            </p:txBody>
          </p:sp>
          <p:sp>
            <p:nvSpPr>
              <p:cNvPr id="47" name="Rectangle: Rounded Corners 68">
                <a:extLst>
                  <a:ext uri="{FF2B5EF4-FFF2-40B4-BE49-F238E27FC236}">
                    <a16:creationId xmlns:a16="http://schemas.microsoft.com/office/drawing/2014/main" id="{EC7A9AFD-640C-A048-AC29-167525C228C9}"/>
                  </a:ext>
                </a:extLst>
              </p:cNvPr>
              <p:cNvSpPr/>
              <p:nvPr/>
            </p:nvSpPr>
            <p:spPr bwMode="gray">
              <a:xfrm>
                <a:off x="6915925" y="3674703"/>
                <a:ext cx="1481328" cy="589740"/>
              </a:xfrm>
              <a:prstGeom prst="roundRect">
                <a:avLst/>
              </a:prstGeom>
              <a:solidFill>
                <a:schemeClr val="accent2">
                  <a:lumMod val="40000"/>
                  <a:lumOff val="60000"/>
                </a:schemeClr>
              </a:solidFill>
              <a:ln w="19050" algn="ctr">
                <a:solidFill>
                  <a:srgbClr val="0F46A7"/>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1"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Buying</a:t>
                </a:r>
              </a:p>
            </p:txBody>
          </p:sp>
          <p:pic>
            <p:nvPicPr>
              <p:cNvPr id="49" name="Picture 48">
                <a:extLst>
                  <a:ext uri="{FF2B5EF4-FFF2-40B4-BE49-F238E27FC236}">
                    <a16:creationId xmlns:a16="http://schemas.microsoft.com/office/drawing/2014/main" id="{14DFE252-A538-7E4E-B14B-64EDAB808BCA}"/>
                  </a:ext>
                </a:extLst>
              </p:cNvPr>
              <p:cNvPicPr>
                <a:picLocks noChangeAspect="1"/>
              </p:cNvPicPr>
              <p:nvPr/>
            </p:nvPicPr>
            <p:blipFill>
              <a:blip r:embed="rId4"/>
              <a:stretch>
                <a:fillRect/>
              </a:stretch>
            </p:blipFill>
            <p:spPr bwMode="gray">
              <a:xfrm>
                <a:off x="7442783" y="2715116"/>
                <a:ext cx="393022" cy="393022"/>
              </a:xfrm>
              <a:prstGeom prst="rect">
                <a:avLst/>
              </a:prstGeom>
              <a:noFill/>
              <a:ln w="19050" algn="ctr">
                <a:solidFill>
                  <a:srgbClr val="0F46A7"/>
                </a:solidFill>
                <a:miter lim="800000"/>
                <a:headEnd/>
                <a:tailEnd/>
              </a:ln>
            </p:spPr>
          </p:pic>
        </p:grpSp>
        <p:grpSp>
          <p:nvGrpSpPr>
            <p:cNvPr id="30" name="Group 29">
              <a:extLst>
                <a:ext uri="{FF2B5EF4-FFF2-40B4-BE49-F238E27FC236}">
                  <a16:creationId xmlns:a16="http://schemas.microsoft.com/office/drawing/2014/main" id="{C63FDE98-ACB5-0748-A1BD-CF2D9BE35255}"/>
                </a:ext>
              </a:extLst>
            </p:cNvPr>
            <p:cNvGrpSpPr/>
            <p:nvPr/>
          </p:nvGrpSpPr>
          <p:grpSpPr>
            <a:xfrm>
              <a:off x="6915928" y="2611404"/>
              <a:ext cx="3055980" cy="2296254"/>
              <a:chOff x="6915928" y="2611404"/>
              <a:chExt cx="3055980" cy="2296254"/>
            </a:xfrm>
          </p:grpSpPr>
          <p:sp>
            <p:nvSpPr>
              <p:cNvPr id="42" name="Rectangle: Rounded Corners 50">
                <a:extLst>
                  <a:ext uri="{FF2B5EF4-FFF2-40B4-BE49-F238E27FC236}">
                    <a16:creationId xmlns:a16="http://schemas.microsoft.com/office/drawing/2014/main" id="{286D704F-3526-9147-97DC-7B2AC32881BC}"/>
                  </a:ext>
                </a:extLst>
              </p:cNvPr>
              <p:cNvSpPr/>
              <p:nvPr/>
            </p:nvSpPr>
            <p:spPr bwMode="gray">
              <a:xfrm>
                <a:off x="8490580" y="2611404"/>
                <a:ext cx="1481328" cy="753083"/>
              </a:xfrm>
              <a:prstGeom prst="roundRect">
                <a:avLst/>
              </a:prstGeom>
              <a:noFill/>
              <a:ln w="19050" algn="ctr">
                <a:solidFill>
                  <a:schemeClr val="accent3"/>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chemeClr val="tx1">
                        <a:lumMod val="50000"/>
                        <a:lumOff val="50000"/>
                      </a:schemeClr>
                    </a:solidFill>
                    <a:effectLst/>
                    <a:uLnTx/>
                    <a:uFillTx/>
                    <a:latin typeface="Arial"/>
                    <a:ea typeface="Arial Unicode MS" pitchFamily="34" charset="-128"/>
                    <a:cs typeface="Arial" panose="020B0604020202020204" pitchFamily="34" charset="0"/>
                  </a:rPr>
                  <a:t>FINANCIAL SUPPLY CHAIN</a:t>
                </a:r>
              </a:p>
            </p:txBody>
          </p:sp>
          <p:sp>
            <p:nvSpPr>
              <p:cNvPr id="43" name="Rectangle: Rounded Corners 77">
                <a:extLst>
                  <a:ext uri="{FF2B5EF4-FFF2-40B4-BE49-F238E27FC236}">
                    <a16:creationId xmlns:a16="http://schemas.microsoft.com/office/drawing/2014/main" id="{CA8C2110-286A-9548-8A11-1E7566F3AD3C}"/>
                  </a:ext>
                </a:extLst>
              </p:cNvPr>
              <p:cNvSpPr/>
              <p:nvPr/>
            </p:nvSpPr>
            <p:spPr bwMode="gray">
              <a:xfrm>
                <a:off x="8490580" y="3673466"/>
                <a:ext cx="1481328" cy="589587"/>
              </a:xfrm>
              <a:prstGeom prst="roundRect">
                <a:avLst/>
              </a:prstGeom>
              <a:solidFill>
                <a:schemeClr val="bg1"/>
              </a:solidFill>
              <a:ln w="19050" algn="ctr">
                <a:solidFill>
                  <a:schemeClr val="accent3">
                    <a:lumMod val="9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chemeClr val="tx1">
                        <a:lumMod val="50000"/>
                        <a:lumOff val="50000"/>
                      </a:schemeClr>
                    </a:solidFill>
                    <a:effectLst/>
                    <a:uLnTx/>
                    <a:uFillTx/>
                    <a:latin typeface="Arial"/>
                    <a:ea typeface="Arial Unicode MS" pitchFamily="34" charset="-128"/>
                    <a:cs typeface="Arial" panose="020B0604020202020204" pitchFamily="34" charset="0"/>
                  </a:rPr>
                  <a:t>SAP Ariba Payables</a:t>
                </a:r>
              </a:p>
            </p:txBody>
          </p:sp>
          <p:sp>
            <p:nvSpPr>
              <p:cNvPr id="44" name="Rectangle: Rounded Corners 82">
                <a:extLst>
                  <a:ext uri="{FF2B5EF4-FFF2-40B4-BE49-F238E27FC236}">
                    <a16:creationId xmlns:a16="http://schemas.microsoft.com/office/drawing/2014/main" id="{A6D5119D-9E19-A748-8E3F-253B804FE292}"/>
                  </a:ext>
                </a:extLst>
              </p:cNvPr>
              <p:cNvSpPr/>
              <p:nvPr/>
            </p:nvSpPr>
            <p:spPr bwMode="gray">
              <a:xfrm>
                <a:off x="6915928" y="4318071"/>
                <a:ext cx="3055980" cy="589587"/>
              </a:xfrm>
              <a:prstGeom prst="roundRect">
                <a:avLst/>
              </a:prstGeom>
              <a:noFill/>
              <a:ln w="19050" algn="ctr">
                <a:solidFill>
                  <a:schemeClr val="accent3">
                    <a:lumMod val="90000"/>
                  </a:schemeClr>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chemeClr val="tx1">
                        <a:lumMod val="50000"/>
                        <a:lumOff val="50000"/>
                      </a:schemeClr>
                    </a:solidFill>
                    <a:effectLst/>
                    <a:uLnTx/>
                    <a:uFillTx/>
                    <a:latin typeface="Arial"/>
                    <a:ea typeface="Arial Unicode MS" pitchFamily="34" charset="-128"/>
                    <a:cs typeface="Arial" panose="020B0604020202020204" pitchFamily="34" charset="0"/>
                  </a:rPr>
                  <a:t>SAP Digital Supplier Network </a:t>
                </a:r>
              </a:p>
            </p:txBody>
          </p:sp>
          <p:pic>
            <p:nvPicPr>
              <p:cNvPr id="45" name="Picture 44">
                <a:extLst>
                  <a:ext uri="{FF2B5EF4-FFF2-40B4-BE49-F238E27FC236}">
                    <a16:creationId xmlns:a16="http://schemas.microsoft.com/office/drawing/2014/main" id="{00339521-035F-C744-9DCE-42FC6F0D7EFD}"/>
                  </a:ext>
                </a:extLst>
              </p:cNvPr>
              <p:cNvPicPr>
                <a:picLocks noChangeAspect="1"/>
              </p:cNvPicPr>
              <p:nvPr/>
            </p:nvPicPr>
            <p:blipFill>
              <a:blip r:embed="rId5"/>
              <a:stretch>
                <a:fillRect/>
              </a:stretch>
            </p:blipFill>
            <p:spPr bwMode="gray">
              <a:xfrm>
                <a:off x="9003163" y="2698598"/>
                <a:ext cx="456162" cy="456162"/>
              </a:xfrm>
              <a:prstGeom prst="rect">
                <a:avLst/>
              </a:prstGeom>
            </p:spPr>
          </p:pic>
        </p:grpSp>
        <p:pic>
          <p:nvPicPr>
            <p:cNvPr id="31" name="Picture 30">
              <a:extLst>
                <a:ext uri="{FF2B5EF4-FFF2-40B4-BE49-F238E27FC236}">
                  <a16:creationId xmlns:a16="http://schemas.microsoft.com/office/drawing/2014/main" id="{56CD5340-821F-F442-B15B-C32B73DADDAA}"/>
                </a:ext>
              </a:extLst>
            </p:cNvPr>
            <p:cNvPicPr>
              <a:picLocks noChangeAspect="1"/>
            </p:cNvPicPr>
            <p:nvPr/>
          </p:nvPicPr>
          <p:blipFill>
            <a:blip r:embed="rId6"/>
            <a:stretch>
              <a:fillRect/>
            </a:stretch>
          </p:blipFill>
          <p:spPr bwMode="gray">
            <a:xfrm>
              <a:off x="10667615" y="2333175"/>
              <a:ext cx="517415" cy="517415"/>
            </a:xfrm>
            <a:prstGeom prst="rect">
              <a:avLst/>
            </a:prstGeom>
          </p:spPr>
        </p:pic>
        <p:grpSp>
          <p:nvGrpSpPr>
            <p:cNvPr id="32" name="Group 31">
              <a:extLst>
                <a:ext uri="{FF2B5EF4-FFF2-40B4-BE49-F238E27FC236}">
                  <a16:creationId xmlns:a16="http://schemas.microsoft.com/office/drawing/2014/main" id="{3930F76D-3594-8846-B798-C93AC7FDDC75}"/>
                </a:ext>
              </a:extLst>
            </p:cNvPr>
            <p:cNvGrpSpPr/>
            <p:nvPr/>
          </p:nvGrpSpPr>
          <p:grpSpPr>
            <a:xfrm>
              <a:off x="5338659" y="2611404"/>
              <a:ext cx="1483944" cy="1652666"/>
              <a:chOff x="5334646" y="2611404"/>
              <a:chExt cx="1483944" cy="1652666"/>
            </a:xfrm>
          </p:grpSpPr>
          <p:sp>
            <p:nvSpPr>
              <p:cNvPr id="39" name="Rectangle: Rounded Corners 49">
                <a:extLst>
                  <a:ext uri="{FF2B5EF4-FFF2-40B4-BE49-F238E27FC236}">
                    <a16:creationId xmlns:a16="http://schemas.microsoft.com/office/drawing/2014/main" id="{8ABF3BE9-B849-784E-B25D-2B3C34E49A83}"/>
                  </a:ext>
                </a:extLst>
              </p:cNvPr>
              <p:cNvSpPr/>
              <p:nvPr/>
            </p:nvSpPr>
            <p:spPr bwMode="gray">
              <a:xfrm>
                <a:off x="5334646" y="2611404"/>
                <a:ext cx="1483944" cy="753083"/>
              </a:xfrm>
              <a:prstGeom prst="roundRect">
                <a:avLst/>
              </a:prstGeom>
              <a:solidFill>
                <a:schemeClr val="bg1"/>
              </a:solidFill>
              <a:ln w="19050" algn="ctr">
                <a:solidFill>
                  <a:srgbClr val="92D050"/>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SUPPLY CHAIN</a:t>
                </a:r>
              </a:p>
            </p:txBody>
          </p:sp>
          <p:sp>
            <p:nvSpPr>
              <p:cNvPr id="40" name="Rectangle: Rounded Corners 67">
                <a:extLst>
                  <a:ext uri="{FF2B5EF4-FFF2-40B4-BE49-F238E27FC236}">
                    <a16:creationId xmlns:a16="http://schemas.microsoft.com/office/drawing/2014/main" id="{DC27F75E-90B1-A84A-828B-3E60A4776B7E}"/>
                  </a:ext>
                </a:extLst>
              </p:cNvPr>
              <p:cNvSpPr/>
              <p:nvPr/>
            </p:nvSpPr>
            <p:spPr bwMode="gray">
              <a:xfrm>
                <a:off x="5335857" y="3674330"/>
                <a:ext cx="1481523" cy="589740"/>
              </a:xfrm>
              <a:prstGeom prst="roundRect">
                <a:avLst/>
              </a:prstGeom>
              <a:solidFill>
                <a:schemeClr val="bg1"/>
              </a:solidFill>
              <a:ln w="19050" algn="ctr">
                <a:solidFill>
                  <a:srgbClr val="92D050"/>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Supply Chain Collaboration</a:t>
                </a:r>
              </a:p>
            </p:txBody>
          </p:sp>
          <p:pic>
            <p:nvPicPr>
              <p:cNvPr id="41" name="Picture 40">
                <a:extLst>
                  <a:ext uri="{FF2B5EF4-FFF2-40B4-BE49-F238E27FC236}">
                    <a16:creationId xmlns:a16="http://schemas.microsoft.com/office/drawing/2014/main" id="{331B4381-7CBE-9D4C-BB88-1C0898982CB9}"/>
                  </a:ext>
                </a:extLst>
              </p:cNvPr>
              <p:cNvPicPr>
                <a:picLocks noChangeAspect="1"/>
              </p:cNvPicPr>
              <p:nvPr/>
            </p:nvPicPr>
            <p:blipFill>
              <a:blip r:embed="rId7"/>
              <a:stretch>
                <a:fillRect/>
              </a:stretch>
            </p:blipFill>
            <p:spPr>
              <a:xfrm>
                <a:off x="5816014" y="2729237"/>
                <a:ext cx="521208" cy="521208"/>
              </a:xfrm>
              <a:prstGeom prst="rect">
                <a:avLst/>
              </a:prstGeom>
            </p:spPr>
          </p:pic>
        </p:grpSp>
        <p:grpSp>
          <p:nvGrpSpPr>
            <p:cNvPr id="33" name="Group 32">
              <a:extLst>
                <a:ext uri="{FF2B5EF4-FFF2-40B4-BE49-F238E27FC236}">
                  <a16:creationId xmlns:a16="http://schemas.microsoft.com/office/drawing/2014/main" id="{96561C68-5253-BA48-8C39-04C6BB3D9681}"/>
                </a:ext>
              </a:extLst>
            </p:cNvPr>
            <p:cNvGrpSpPr/>
            <p:nvPr/>
          </p:nvGrpSpPr>
          <p:grpSpPr>
            <a:xfrm>
              <a:off x="3752561" y="2611404"/>
              <a:ext cx="1492773" cy="2945558"/>
              <a:chOff x="3755502" y="2611404"/>
              <a:chExt cx="1492773" cy="2945558"/>
            </a:xfrm>
          </p:grpSpPr>
          <p:sp>
            <p:nvSpPr>
              <p:cNvPr id="34" name="Rectangle: Rounded Corners 52">
                <a:extLst>
                  <a:ext uri="{FF2B5EF4-FFF2-40B4-BE49-F238E27FC236}">
                    <a16:creationId xmlns:a16="http://schemas.microsoft.com/office/drawing/2014/main" id="{0CED9D7A-CDB5-494F-ACC0-27133A82350A}"/>
                  </a:ext>
                </a:extLst>
              </p:cNvPr>
              <p:cNvSpPr/>
              <p:nvPr/>
            </p:nvSpPr>
            <p:spPr bwMode="gray">
              <a:xfrm>
                <a:off x="3759916" y="2611404"/>
                <a:ext cx="1483944" cy="753083"/>
              </a:xfrm>
              <a:prstGeom prst="roundRect">
                <a:avLst/>
              </a:prstGeom>
              <a:solidFill>
                <a:schemeClr val="bg1"/>
              </a:solidFill>
              <a:ln w="19050" algn="ctr">
                <a:solidFill>
                  <a:srgbClr val="92D050"/>
                </a:solidFill>
                <a:miter lim="800000"/>
                <a:headEnd/>
                <a:tailEnd/>
              </a:ln>
            </p:spPr>
            <p:txBody>
              <a:bodyPr lIns="18283" tIns="45708" rIns="18283" bIns="45708" rtlCol="0" anchor="b"/>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STRATEGIC SOURCING</a:t>
                </a:r>
              </a:p>
            </p:txBody>
          </p:sp>
          <p:sp>
            <p:nvSpPr>
              <p:cNvPr id="35" name="Rectangle: Rounded Corners 65">
                <a:extLst>
                  <a:ext uri="{FF2B5EF4-FFF2-40B4-BE49-F238E27FC236}">
                    <a16:creationId xmlns:a16="http://schemas.microsoft.com/office/drawing/2014/main" id="{8FCF7EF5-9D98-074B-92E4-BABFA8BA35DE}"/>
                  </a:ext>
                </a:extLst>
              </p:cNvPr>
              <p:cNvSpPr/>
              <p:nvPr/>
            </p:nvSpPr>
            <p:spPr bwMode="gray">
              <a:xfrm>
                <a:off x="3762194" y="3676810"/>
                <a:ext cx="1479388" cy="589740"/>
              </a:xfrm>
              <a:prstGeom prst="roundRect">
                <a:avLst/>
              </a:prstGeom>
              <a:solidFill>
                <a:schemeClr val="bg1"/>
              </a:solidFill>
              <a:ln w="19050" algn="ctr">
                <a:solidFill>
                  <a:srgbClr val="92D050"/>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Sourcing</a:t>
                </a:r>
              </a:p>
            </p:txBody>
          </p:sp>
          <p:sp>
            <p:nvSpPr>
              <p:cNvPr id="36" name="Rectangle: Rounded Corners 66">
                <a:extLst>
                  <a:ext uri="{FF2B5EF4-FFF2-40B4-BE49-F238E27FC236}">
                    <a16:creationId xmlns:a16="http://schemas.microsoft.com/office/drawing/2014/main" id="{1F0272B9-8204-2A4E-83F3-559EA79DBF58}"/>
                  </a:ext>
                </a:extLst>
              </p:cNvPr>
              <p:cNvSpPr/>
              <p:nvPr/>
            </p:nvSpPr>
            <p:spPr bwMode="gray">
              <a:xfrm>
                <a:off x="3755502" y="4319103"/>
                <a:ext cx="1492773" cy="589740"/>
              </a:xfrm>
              <a:prstGeom prst="roundRect">
                <a:avLst/>
              </a:prstGeom>
              <a:solidFill>
                <a:schemeClr val="bg1"/>
              </a:solidFill>
              <a:ln w="19050" algn="ctr">
                <a:solidFill>
                  <a:srgbClr val="92D050"/>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Contracts</a:t>
                </a:r>
              </a:p>
            </p:txBody>
          </p:sp>
          <p:sp>
            <p:nvSpPr>
              <p:cNvPr id="37" name="Rectangle: Rounded Corners 70">
                <a:extLst>
                  <a:ext uri="{FF2B5EF4-FFF2-40B4-BE49-F238E27FC236}">
                    <a16:creationId xmlns:a16="http://schemas.microsoft.com/office/drawing/2014/main" id="{A65AA453-7EA1-074F-A097-C7B78E9F0973}"/>
                  </a:ext>
                </a:extLst>
              </p:cNvPr>
              <p:cNvSpPr/>
              <p:nvPr/>
            </p:nvSpPr>
            <p:spPr bwMode="gray">
              <a:xfrm>
                <a:off x="3759916" y="4967222"/>
                <a:ext cx="1483945" cy="589740"/>
              </a:xfrm>
              <a:prstGeom prst="roundRect">
                <a:avLst/>
              </a:prstGeom>
              <a:solidFill>
                <a:schemeClr val="bg1"/>
              </a:solidFill>
              <a:ln w="19050" algn="ctr">
                <a:solidFill>
                  <a:srgbClr val="92D050"/>
                </a:solidFill>
                <a:miter lim="800000"/>
                <a:headEnd/>
                <a:tailEnd/>
              </a:ln>
            </p:spPr>
            <p:txBody>
              <a:bodyPr lIns="45697" tIns="71964" rIns="45697" bIns="71964" rtlCol="0" anchor="ctr"/>
              <a:lstStyle/>
              <a:p>
                <a:pPr marL="0" marR="0" lvl="0" indent="0" algn="ctr" defTabSz="913943" rtl="0" eaLnBrk="1" fontAlgn="base" latinLnBrk="0" hangingPunct="1">
                  <a:lnSpc>
                    <a:spcPct val="100000"/>
                  </a:lnSpc>
                  <a:spcBef>
                    <a:spcPct val="50000"/>
                  </a:spcBef>
                  <a:spcAft>
                    <a:spcPct val="0"/>
                  </a:spcAft>
                  <a:buClr>
                    <a:srgbClr val="F0AB00"/>
                  </a:buClr>
                  <a:buSzPct val="80000"/>
                  <a:buFontTx/>
                  <a:buNone/>
                  <a:tabLst/>
                  <a:defRPr/>
                </a:pPr>
                <a:r>
                  <a:rPr kumimoji="0" lang="en-US" sz="800" b="0" i="0" u="none" strike="noStrike" kern="0" cap="none" spc="0" normalizeH="0" baseline="0" noProof="0">
                    <a:ln>
                      <a:noFill/>
                    </a:ln>
                    <a:solidFill>
                      <a:srgbClr val="000000"/>
                    </a:solidFill>
                    <a:effectLst/>
                    <a:uLnTx/>
                    <a:uFillTx/>
                    <a:latin typeface="Arial"/>
                    <a:ea typeface="Arial Unicode MS" pitchFamily="34" charset="-128"/>
                    <a:cs typeface="Arial" panose="020B0604020202020204" pitchFamily="34" charset="0"/>
                  </a:rPr>
                  <a:t>SAP Ariba Spend Analysis</a:t>
                </a:r>
              </a:p>
            </p:txBody>
          </p:sp>
          <p:pic>
            <p:nvPicPr>
              <p:cNvPr id="38" name="Picture 37">
                <a:extLst>
                  <a:ext uri="{FF2B5EF4-FFF2-40B4-BE49-F238E27FC236}">
                    <a16:creationId xmlns:a16="http://schemas.microsoft.com/office/drawing/2014/main" id="{0B9599DA-8AC1-364A-B50C-82A937FF0CAE}"/>
                  </a:ext>
                </a:extLst>
              </p:cNvPr>
              <p:cNvPicPr>
                <a:picLocks noChangeAspect="1"/>
              </p:cNvPicPr>
              <p:nvPr/>
            </p:nvPicPr>
            <p:blipFill>
              <a:blip r:embed="rId8"/>
              <a:stretch>
                <a:fillRect/>
              </a:stretch>
            </p:blipFill>
            <p:spPr>
              <a:xfrm>
                <a:off x="4277860" y="2684988"/>
                <a:ext cx="448056" cy="448056"/>
              </a:xfrm>
              <a:prstGeom prst="rect">
                <a:avLst/>
              </a:prstGeom>
            </p:spPr>
          </p:pic>
        </p:grpSp>
      </p:grpSp>
      <p:sp>
        <p:nvSpPr>
          <p:cNvPr id="48" name="Title 3">
            <a:extLst>
              <a:ext uri="{FF2B5EF4-FFF2-40B4-BE49-F238E27FC236}">
                <a16:creationId xmlns:a16="http://schemas.microsoft.com/office/drawing/2014/main" id="{067CE05E-2AA0-480F-AB0C-48B631ABA700}"/>
              </a:ext>
            </a:extLst>
          </p:cNvPr>
          <p:cNvSpPr txBox="1">
            <a:spLocks/>
          </p:cNvSpPr>
          <p:nvPr/>
        </p:nvSpPr>
        <p:spPr>
          <a:xfrm>
            <a:off x="487689" y="465224"/>
            <a:ext cx="8228217" cy="690365"/>
          </a:xfrm>
          <a:prstGeom prst="rect">
            <a:avLst/>
          </a:prstGeom>
        </p:spPr>
        <p:txBody>
          <a:bodyPr vert="horz" lIns="91440" tIns="45720" rIns="91440" bIns="45720" rtlCol="0" anchor="b" anchorCtr="0">
            <a:noAutofit/>
          </a:bodyPr>
          <a:lstStyle>
            <a:lvl1pPr>
              <a:lnSpc>
                <a:spcPct val="90000"/>
              </a:lnSpc>
              <a:spcBef>
                <a:spcPct val="0"/>
              </a:spcBef>
              <a:buNone/>
              <a:defRPr sz="4400" b="0" i="0">
                <a:latin typeface="+mj-lt"/>
                <a:ea typeface="+mj-ea"/>
                <a:cs typeface="+mj-cs"/>
              </a:defRPr>
            </a:lvl1pPr>
          </a:lstStyle>
          <a:p>
            <a:r>
              <a:rPr lang="en-GB" sz="3200"/>
              <a:t>The SAP Source to Pay (S2P) Ecosystem</a:t>
            </a:r>
            <a:endParaRPr lang="en-US" sz="3200" b="1"/>
          </a:p>
        </p:txBody>
      </p:sp>
      <p:pic>
        <p:nvPicPr>
          <p:cNvPr id="3" name="Graphic 2" descr="Bar graph with upward trend with solid fill">
            <a:extLst>
              <a:ext uri="{FF2B5EF4-FFF2-40B4-BE49-F238E27FC236}">
                <a16:creationId xmlns:a16="http://schemas.microsoft.com/office/drawing/2014/main" id="{EA61A920-0263-B597-C9AB-6C0E210656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76662" y="5220702"/>
            <a:ext cx="914400" cy="914400"/>
          </a:xfrm>
          <a:prstGeom prst="rect">
            <a:avLst/>
          </a:prstGeom>
        </p:spPr>
      </p:pic>
    </p:spTree>
    <p:extLst>
      <p:ext uri="{BB962C8B-B14F-4D97-AF65-F5344CB8AC3E}">
        <p14:creationId xmlns:p14="http://schemas.microsoft.com/office/powerpoint/2010/main" val="308489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5565-796C-4712-AFB1-3163243A4197}"/>
              </a:ext>
            </a:extLst>
          </p:cNvPr>
          <p:cNvSpPr>
            <a:spLocks noGrp="1"/>
          </p:cNvSpPr>
          <p:nvPr>
            <p:ph type="title"/>
          </p:nvPr>
        </p:nvSpPr>
        <p:spPr>
          <a:xfrm>
            <a:off x="1897023" y="608861"/>
            <a:ext cx="4124325" cy="3000005"/>
          </a:xfrm>
        </p:spPr>
        <p:txBody>
          <a:bodyPr/>
          <a:lstStyle/>
          <a:p>
            <a:r>
              <a:rPr lang="en-GB"/>
              <a:t>Case 3</a:t>
            </a:r>
          </a:p>
        </p:txBody>
      </p:sp>
      <p:sp>
        <p:nvSpPr>
          <p:cNvPr id="3" name="Text Placeholder 2">
            <a:extLst>
              <a:ext uri="{FF2B5EF4-FFF2-40B4-BE49-F238E27FC236}">
                <a16:creationId xmlns:a16="http://schemas.microsoft.com/office/drawing/2014/main" id="{9220BF1F-009B-4222-BB45-7128BA869876}"/>
              </a:ext>
            </a:extLst>
          </p:cNvPr>
          <p:cNvSpPr>
            <a:spLocks noGrp="1"/>
          </p:cNvSpPr>
          <p:nvPr>
            <p:ph type="body" idx="1"/>
          </p:nvPr>
        </p:nvSpPr>
        <p:spPr>
          <a:xfrm>
            <a:off x="1897023" y="3879558"/>
            <a:ext cx="4124325" cy="1500187"/>
          </a:xfrm>
        </p:spPr>
        <p:txBody>
          <a:bodyPr/>
          <a:lstStyle/>
          <a:p>
            <a:r>
              <a:rPr lang="en-GB" sz="2000">
                <a:latin typeface="+mn-lt"/>
              </a:rPr>
              <a:t>No preferred vendor available – need to engage ad hoc low risk vendor</a:t>
            </a:r>
          </a:p>
        </p:txBody>
      </p:sp>
    </p:spTree>
    <p:extLst>
      <p:ext uri="{BB962C8B-B14F-4D97-AF65-F5344CB8AC3E}">
        <p14:creationId xmlns:p14="http://schemas.microsoft.com/office/powerpoint/2010/main" val="2400545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887259" cy="673100"/>
          </a:xfrm>
        </p:spPr>
        <p:txBody>
          <a:bodyPr>
            <a:normAutofit fontScale="90000"/>
          </a:bodyPr>
          <a:lstStyle/>
          <a:p>
            <a:r>
              <a:rPr lang="en-GB" sz="2700">
                <a:solidFill>
                  <a:schemeClr val="tx1"/>
                </a:solidFill>
              </a:rPr>
              <a:t>No preferred vendor available – need to engage ad hoc low risk vendor</a:t>
            </a:r>
            <a:r>
              <a:rPr lang="en-GB" sz="2700"/>
              <a:t> </a:t>
            </a:r>
            <a:r>
              <a:rPr lang="en-GB" sz="1800">
                <a:solidFill>
                  <a:schemeClr val="tx1"/>
                </a:solidFill>
              </a:rPr>
              <a:t>The Requestor is searching for entertainment for his department event and does not find a preferred or qualified vendor within this space. The estimated cost is DKK 100,000 and he has (based on a Google search and conversation with the vendor) identified Social events as the right vendor </a:t>
            </a:r>
            <a:endParaRPr lang="en-GB">
              <a:solidFill>
                <a:schemeClr val="tx1"/>
              </a:solidFill>
            </a:endParaRPr>
          </a:p>
        </p:txBody>
      </p:sp>
      <p:grpSp>
        <p:nvGrpSpPr>
          <p:cNvPr id="24" name="Group 23">
            <a:extLst>
              <a:ext uri="{FF2B5EF4-FFF2-40B4-BE49-F238E27FC236}">
                <a16:creationId xmlns:a16="http://schemas.microsoft.com/office/drawing/2014/main" id="{60F95EC6-FD49-4A6B-A240-E9FD8F5AEABC}"/>
              </a:ext>
            </a:extLst>
          </p:cNvPr>
          <p:cNvGrpSpPr/>
          <p:nvPr/>
        </p:nvGrpSpPr>
        <p:grpSpPr>
          <a:xfrm>
            <a:off x="407273" y="3633974"/>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82" name="Group 81">
            <a:extLst>
              <a:ext uri="{FF2B5EF4-FFF2-40B4-BE49-F238E27FC236}">
                <a16:creationId xmlns:a16="http://schemas.microsoft.com/office/drawing/2014/main" id="{CF0A9857-ADE4-4D5D-83D4-01AA883A26FE}"/>
              </a:ext>
            </a:extLst>
          </p:cNvPr>
          <p:cNvGrpSpPr/>
          <p:nvPr/>
        </p:nvGrpSpPr>
        <p:grpSpPr>
          <a:xfrm>
            <a:off x="5786597" y="1372082"/>
            <a:ext cx="1831836" cy="4782057"/>
            <a:chOff x="3555370" y="1379524"/>
            <a:chExt cx="1831836" cy="4782057"/>
          </a:xfrm>
        </p:grpSpPr>
        <p:sp>
          <p:nvSpPr>
            <p:cNvPr id="83" name="TextBox 82">
              <a:extLst>
                <a:ext uri="{FF2B5EF4-FFF2-40B4-BE49-F238E27FC236}">
                  <a16:creationId xmlns:a16="http://schemas.microsoft.com/office/drawing/2014/main" id="{1221BA94-FA0C-42F9-A560-4BA863C48502}"/>
                </a:ext>
              </a:extLst>
            </p:cNvPr>
            <p:cNvSpPr txBox="1"/>
            <p:nvPr/>
          </p:nvSpPr>
          <p:spPr>
            <a:xfrm>
              <a:off x="3855782" y="1379524"/>
              <a:ext cx="1241133" cy="769441"/>
            </a:xfrm>
            <a:prstGeom prst="rect">
              <a:avLst/>
            </a:prstGeom>
            <a:noFill/>
          </p:spPr>
          <p:txBody>
            <a:bodyPr wrap="square" rtlCol="0" anchor="b" anchorCtr="1">
              <a:spAutoFit/>
            </a:bodyPr>
            <a:lstStyle/>
            <a:p>
              <a:pPr algn="ctr"/>
              <a:r>
                <a:rPr lang="en-GB" sz="1100" b="1"/>
                <a:t>YES</a:t>
              </a:r>
            </a:p>
            <a:p>
              <a:pPr algn="ctr"/>
              <a:r>
                <a:rPr lang="en-GB" sz="1100"/>
                <a:t>They find the supplier in the system</a:t>
              </a:r>
            </a:p>
          </p:txBody>
        </p:sp>
        <p:grpSp>
          <p:nvGrpSpPr>
            <p:cNvPr id="84" name="Group 83">
              <a:extLst>
                <a:ext uri="{FF2B5EF4-FFF2-40B4-BE49-F238E27FC236}">
                  <a16:creationId xmlns:a16="http://schemas.microsoft.com/office/drawing/2014/main" id="{BC2F4F0E-4AAD-484A-9301-D398EB533D8E}"/>
                </a:ext>
              </a:extLst>
            </p:cNvPr>
            <p:cNvGrpSpPr/>
            <p:nvPr/>
          </p:nvGrpSpPr>
          <p:grpSpPr>
            <a:xfrm>
              <a:off x="3555370" y="2367610"/>
              <a:ext cx="1831836" cy="3793971"/>
              <a:chOff x="3555370" y="2367610"/>
              <a:chExt cx="1831836" cy="3793971"/>
            </a:xfrm>
          </p:grpSpPr>
          <p:grpSp>
            <p:nvGrpSpPr>
              <p:cNvPr id="97" name="Group 96">
                <a:extLst>
                  <a:ext uri="{FF2B5EF4-FFF2-40B4-BE49-F238E27FC236}">
                    <a16:creationId xmlns:a16="http://schemas.microsoft.com/office/drawing/2014/main" id="{A275FB8C-1432-4B6A-AFA3-8FBB545E789D}"/>
                  </a:ext>
                </a:extLst>
              </p:cNvPr>
              <p:cNvGrpSpPr/>
              <p:nvPr/>
            </p:nvGrpSpPr>
            <p:grpSpPr>
              <a:xfrm>
                <a:off x="3855782" y="3121664"/>
                <a:ext cx="787042" cy="1563744"/>
                <a:chOff x="1445810" y="2709000"/>
                <a:chExt cx="787042" cy="1563744"/>
              </a:xfrm>
              <a:solidFill>
                <a:schemeClr val="accent3"/>
              </a:solidFill>
            </p:grpSpPr>
            <p:sp>
              <p:nvSpPr>
                <p:cNvPr id="109" name="Arrow: Bent 108">
                  <a:extLst>
                    <a:ext uri="{FF2B5EF4-FFF2-40B4-BE49-F238E27FC236}">
                      <a16:creationId xmlns:a16="http://schemas.microsoft.com/office/drawing/2014/main" id="{F11053A8-B118-404D-9133-4AB46423C1EF}"/>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0" name="Arrow: Bent 109">
                  <a:extLst>
                    <a:ext uri="{FF2B5EF4-FFF2-40B4-BE49-F238E27FC236}">
                      <a16:creationId xmlns:a16="http://schemas.microsoft.com/office/drawing/2014/main" id="{26C9D57E-6E12-4D32-B131-F5D12BF86C8D}"/>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103" name="TextBox 102">
                <a:extLst>
                  <a:ext uri="{FF2B5EF4-FFF2-40B4-BE49-F238E27FC236}">
                    <a16:creationId xmlns:a16="http://schemas.microsoft.com/office/drawing/2014/main" id="{97FAA1B6-758B-42E3-8E94-BED1E6A15010}"/>
                  </a:ext>
                </a:extLst>
              </p:cNvPr>
              <p:cNvSpPr txBox="1"/>
              <p:nvPr/>
            </p:nvSpPr>
            <p:spPr>
              <a:xfrm>
                <a:off x="3555370" y="5561417"/>
                <a:ext cx="1831836" cy="600164"/>
              </a:xfrm>
              <a:prstGeom prst="rect">
                <a:avLst/>
              </a:prstGeom>
              <a:noFill/>
            </p:spPr>
            <p:txBody>
              <a:bodyPr wrap="square" rtlCol="0" anchor="t" anchorCtr="1">
                <a:spAutoFit/>
              </a:bodyPr>
              <a:lstStyle/>
              <a:p>
                <a:pPr algn="ctr"/>
                <a:r>
                  <a:rPr lang="en-GB" sz="1100" b="1"/>
                  <a:t>No</a:t>
                </a:r>
              </a:p>
              <a:p>
                <a:pPr algn="ctr"/>
                <a:r>
                  <a:rPr lang="en-GB" sz="1100"/>
                  <a:t>They cannot find the supplier in the system</a:t>
                </a:r>
              </a:p>
            </p:txBody>
          </p:sp>
          <p:pic>
            <p:nvPicPr>
              <p:cNvPr id="106" name="Graphic 105">
                <a:extLst>
                  <a:ext uri="{FF2B5EF4-FFF2-40B4-BE49-F238E27FC236}">
                    <a16:creationId xmlns:a16="http://schemas.microsoft.com/office/drawing/2014/main" id="{E4A01135-F13E-4F66-9055-56F0D5CA5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7060" y="4753515"/>
                <a:ext cx="720000" cy="720000"/>
              </a:xfrm>
              <a:prstGeom prst="rect">
                <a:avLst/>
              </a:prstGeom>
            </p:spPr>
          </p:pic>
          <p:pic>
            <p:nvPicPr>
              <p:cNvPr id="108" name="Graphic 107">
                <a:extLst>
                  <a:ext uri="{FF2B5EF4-FFF2-40B4-BE49-F238E27FC236}">
                    <a16:creationId xmlns:a16="http://schemas.microsoft.com/office/drawing/2014/main" id="{85D4DE4F-0ACC-4C91-8DCB-A4C2451F25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87060" y="2367610"/>
                <a:ext cx="720000" cy="720000"/>
              </a:xfrm>
              <a:prstGeom prst="rect">
                <a:avLst/>
              </a:prstGeom>
            </p:spPr>
          </p:pic>
        </p:grpSp>
      </p:grpSp>
      <p:grpSp>
        <p:nvGrpSpPr>
          <p:cNvPr id="115" name="Group 114">
            <a:extLst>
              <a:ext uri="{FF2B5EF4-FFF2-40B4-BE49-F238E27FC236}">
                <a16:creationId xmlns:a16="http://schemas.microsoft.com/office/drawing/2014/main" id="{591A6D65-E36B-478E-A975-81B8E4677B8A}"/>
              </a:ext>
            </a:extLst>
          </p:cNvPr>
          <p:cNvGrpSpPr/>
          <p:nvPr/>
        </p:nvGrpSpPr>
        <p:grpSpPr>
          <a:xfrm>
            <a:off x="7202395" y="1461533"/>
            <a:ext cx="2640547" cy="2310637"/>
            <a:chOff x="4922925" y="1428868"/>
            <a:chExt cx="2640547" cy="2310637"/>
          </a:xfrm>
        </p:grpSpPr>
        <p:sp>
          <p:nvSpPr>
            <p:cNvPr id="116" name="Rectangle 115">
              <a:extLst>
                <a:ext uri="{FF2B5EF4-FFF2-40B4-BE49-F238E27FC236}">
                  <a16:creationId xmlns:a16="http://schemas.microsoft.com/office/drawing/2014/main" id="{1ADD03EA-CA18-45BE-82CF-FE3F6F7033FE}"/>
                </a:ext>
              </a:extLst>
            </p:cNvPr>
            <p:cNvSpPr/>
            <p:nvPr/>
          </p:nvSpPr>
          <p:spPr>
            <a:xfrm>
              <a:off x="5596370" y="1428868"/>
              <a:ext cx="196710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add the supplier and as the service is low risk…</a:t>
              </a:r>
            </a:p>
          </p:txBody>
        </p:sp>
        <p:sp>
          <p:nvSpPr>
            <p:cNvPr id="117" name="Rectangle 116">
              <a:extLst>
                <a:ext uri="{FF2B5EF4-FFF2-40B4-BE49-F238E27FC236}">
                  <a16:creationId xmlns:a16="http://schemas.microsoft.com/office/drawing/2014/main" id="{F3E6631A-1F49-4134-8793-D751F20E4320}"/>
                </a:ext>
              </a:extLst>
            </p:cNvPr>
            <p:cNvSpPr/>
            <p:nvPr/>
          </p:nvSpPr>
          <p:spPr>
            <a:xfrm>
              <a:off x="5596370" y="3174976"/>
              <a:ext cx="1967102"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see a Warning that they are preceding with a non-preferred supplier</a:t>
              </a:r>
            </a:p>
          </p:txBody>
        </p:sp>
        <p:pic>
          <p:nvPicPr>
            <p:cNvPr id="118" name="Graphic 117">
              <a:extLst>
                <a:ext uri="{FF2B5EF4-FFF2-40B4-BE49-F238E27FC236}">
                  <a16:creationId xmlns:a16="http://schemas.microsoft.com/office/drawing/2014/main" id="{070F9B2A-6A8E-46BA-AF1B-2084B2F5B4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656395" y="2229180"/>
              <a:ext cx="720000" cy="720000"/>
            </a:xfrm>
            <a:prstGeom prst="rect">
              <a:avLst/>
            </a:prstGeom>
          </p:spPr>
        </p:pic>
        <p:pic>
          <p:nvPicPr>
            <p:cNvPr id="119" name="Graphic 118">
              <a:extLst>
                <a:ext uri="{FF2B5EF4-FFF2-40B4-BE49-F238E27FC236}">
                  <a16:creationId xmlns:a16="http://schemas.microsoft.com/office/drawing/2014/main" id="{F676C636-75E4-484C-A40D-40F2A0BC0C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55191" y="2229180"/>
              <a:ext cx="720000" cy="720000"/>
            </a:xfrm>
            <a:prstGeom prst="rect">
              <a:avLst/>
            </a:prstGeom>
          </p:spPr>
        </p:pic>
        <p:sp>
          <p:nvSpPr>
            <p:cNvPr id="120" name="Arrow: Right 119">
              <a:extLst>
                <a:ext uri="{FF2B5EF4-FFF2-40B4-BE49-F238E27FC236}">
                  <a16:creationId xmlns:a16="http://schemas.microsoft.com/office/drawing/2014/main" id="{9974E091-ED46-443B-B6A7-18236C07D55F}"/>
                </a:ext>
              </a:extLst>
            </p:cNvPr>
            <p:cNvSpPr/>
            <p:nvPr/>
          </p:nvSpPr>
          <p:spPr>
            <a:xfrm>
              <a:off x="4922925" y="239523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28DD5942-0956-46C1-AEB9-08F29149B498}"/>
              </a:ext>
            </a:extLst>
          </p:cNvPr>
          <p:cNvGrpSpPr/>
          <p:nvPr/>
        </p:nvGrpSpPr>
        <p:grpSpPr>
          <a:xfrm>
            <a:off x="9842942" y="1418022"/>
            <a:ext cx="1913645" cy="1563823"/>
            <a:chOff x="9206828" y="1362963"/>
            <a:chExt cx="1913645" cy="1563823"/>
          </a:xfrm>
        </p:grpSpPr>
        <p:sp>
          <p:nvSpPr>
            <p:cNvPr id="123" name="Rectangle 122">
              <a:extLst>
                <a:ext uri="{FF2B5EF4-FFF2-40B4-BE49-F238E27FC236}">
                  <a16:creationId xmlns:a16="http://schemas.microsoft.com/office/drawing/2014/main" id="{5B9BF9C9-2047-4659-BB77-3DE4B94B6602}"/>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provides justification, submits form and and proceeds with Checkout </a:t>
              </a:r>
            </a:p>
          </p:txBody>
        </p:sp>
        <p:sp>
          <p:nvSpPr>
            <p:cNvPr id="124" name="Arrow: Right 123">
              <a:extLst>
                <a:ext uri="{FF2B5EF4-FFF2-40B4-BE49-F238E27FC236}">
                  <a16:creationId xmlns:a16="http://schemas.microsoft.com/office/drawing/2014/main" id="{EB2265E1-A90B-47F1-ACD2-1D74F9DE9450}"/>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Graphic 124">
              <a:extLst>
                <a:ext uri="{FF2B5EF4-FFF2-40B4-BE49-F238E27FC236}">
                  <a16:creationId xmlns:a16="http://schemas.microsoft.com/office/drawing/2014/main" id="{64CDED71-72F2-4E43-A337-938CCD2517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05484" y="2206786"/>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9828273" y="4716309"/>
            <a:ext cx="2268896" cy="1621819"/>
            <a:chOff x="9192159" y="2180355"/>
            <a:chExt cx="2268896" cy="1621819"/>
          </a:xfrm>
        </p:grpSpPr>
        <p:sp>
          <p:nvSpPr>
            <p:cNvPr id="134" name="Rectangle 133">
              <a:extLst>
                <a:ext uri="{FF2B5EF4-FFF2-40B4-BE49-F238E27FC236}">
                  <a16:creationId xmlns:a16="http://schemas.microsoft.com/office/drawing/2014/main" id="{06678CDC-6999-4441-B0AC-37C82D7BCA99}"/>
                </a:ext>
              </a:extLst>
            </p:cNvPr>
            <p:cNvSpPr/>
            <p:nvPr/>
          </p:nvSpPr>
          <p:spPr>
            <a:xfrm>
              <a:off x="9192159" y="3018021"/>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have to wait for the request to be processed and the supplier to be registered and qualified before they can proceed</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047934" y="2180355"/>
              <a:ext cx="720000" cy="720000"/>
            </a:xfrm>
            <a:prstGeom prst="rect">
              <a:avLst/>
            </a:prstGeom>
          </p:spPr>
        </p:pic>
      </p:grpSp>
      <p:grpSp>
        <p:nvGrpSpPr>
          <p:cNvPr id="37" name="Group 36">
            <a:extLst>
              <a:ext uri="{FF2B5EF4-FFF2-40B4-BE49-F238E27FC236}">
                <a16:creationId xmlns:a16="http://schemas.microsoft.com/office/drawing/2014/main" id="{E2003D1B-F0A8-4ED9-952E-2D0E2B5D5C29}"/>
              </a:ext>
            </a:extLst>
          </p:cNvPr>
          <p:cNvGrpSpPr/>
          <p:nvPr/>
        </p:nvGrpSpPr>
        <p:grpSpPr>
          <a:xfrm>
            <a:off x="7195361" y="3981084"/>
            <a:ext cx="2647581" cy="2030597"/>
            <a:chOff x="7195361" y="3981084"/>
            <a:chExt cx="2647581" cy="2030597"/>
          </a:xfrm>
        </p:grpSpPr>
        <p:grpSp>
          <p:nvGrpSpPr>
            <p:cNvPr id="36" name="Group 35">
              <a:extLst>
                <a:ext uri="{FF2B5EF4-FFF2-40B4-BE49-F238E27FC236}">
                  <a16:creationId xmlns:a16="http://schemas.microsoft.com/office/drawing/2014/main" id="{533E19AD-614C-4F07-BADF-940DAA72E340}"/>
                </a:ext>
              </a:extLst>
            </p:cNvPr>
            <p:cNvGrpSpPr/>
            <p:nvPr/>
          </p:nvGrpSpPr>
          <p:grpSpPr>
            <a:xfrm>
              <a:off x="7195361" y="3981084"/>
              <a:ext cx="2647581" cy="2030597"/>
              <a:chOff x="7195361" y="3981084"/>
              <a:chExt cx="2647581" cy="2030597"/>
            </a:xfrm>
          </p:grpSpPr>
          <p:sp>
            <p:nvSpPr>
              <p:cNvPr id="126" name="Arrow: Right 125">
                <a:extLst>
                  <a:ext uri="{FF2B5EF4-FFF2-40B4-BE49-F238E27FC236}">
                    <a16:creationId xmlns:a16="http://schemas.microsoft.com/office/drawing/2014/main" id="{2958BAF9-4C27-41D5-AB5B-728A4A43248C}"/>
                  </a:ext>
                </a:extLst>
              </p:cNvPr>
              <p:cNvSpPr/>
              <p:nvPr/>
            </p:nvSpPr>
            <p:spPr>
              <a:xfrm>
                <a:off x="7195361" y="48641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E66D4B64-9431-4B5D-9893-D9F53BA5F3CD}"/>
                  </a:ext>
                </a:extLst>
              </p:cNvPr>
              <p:cNvGrpSpPr/>
              <p:nvPr/>
            </p:nvGrpSpPr>
            <p:grpSpPr>
              <a:xfrm>
                <a:off x="7690745" y="3981084"/>
                <a:ext cx="2152197" cy="2030597"/>
                <a:chOff x="5475381" y="1519321"/>
                <a:chExt cx="2152197" cy="2030597"/>
              </a:xfrm>
            </p:grpSpPr>
            <p:sp>
              <p:nvSpPr>
                <p:cNvPr id="128" name="Rectangle 127">
                  <a:extLst>
                    <a:ext uri="{FF2B5EF4-FFF2-40B4-BE49-F238E27FC236}">
                      <a16:creationId xmlns:a16="http://schemas.microsoft.com/office/drawing/2014/main" id="{38D7160B-FF00-42F0-ADDF-C01873EA88DC}"/>
                    </a:ext>
                  </a:extLst>
                </p:cNvPr>
                <p:cNvSpPr/>
                <p:nvPr/>
              </p:nvSpPr>
              <p:spPr>
                <a:xfrm>
                  <a:off x="5475381" y="1519321"/>
                  <a:ext cx="2152197"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return to the form and as the service is low risk see a warning message with a link to request a new supplier..</a:t>
                  </a:r>
                </a:p>
              </p:txBody>
            </p:sp>
            <p:sp>
              <p:nvSpPr>
                <p:cNvPr id="129" name="Rectangle 128">
                  <a:extLst>
                    <a:ext uri="{FF2B5EF4-FFF2-40B4-BE49-F238E27FC236}">
                      <a16:creationId xmlns:a16="http://schemas.microsoft.com/office/drawing/2014/main" id="{71F2793B-F4E4-434D-8F20-370411FC7B7A}"/>
                    </a:ext>
                  </a:extLst>
                </p:cNvPr>
                <p:cNvSpPr/>
                <p:nvPr/>
              </p:nvSpPr>
              <p:spPr>
                <a:xfrm>
                  <a:off x="5506667" y="3119355"/>
                  <a:ext cx="2106242" cy="43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follow the link to raise a new supplier request</a:t>
                  </a:r>
                </a:p>
              </p:txBody>
            </p:sp>
            <p:pic>
              <p:nvPicPr>
                <p:cNvPr id="131" name="Graphic 130">
                  <a:extLst>
                    <a:ext uri="{FF2B5EF4-FFF2-40B4-BE49-F238E27FC236}">
                      <a16:creationId xmlns:a16="http://schemas.microsoft.com/office/drawing/2014/main" id="{CB2BE00D-D63E-4A6A-8B60-2327326271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821103" y="2286998"/>
                  <a:ext cx="720000" cy="720000"/>
                </a:xfrm>
                <a:prstGeom prst="rect">
                  <a:avLst/>
                </a:prstGeom>
              </p:spPr>
            </p:pic>
          </p:grpSp>
        </p:grpSp>
        <p:pic>
          <p:nvPicPr>
            <p:cNvPr id="137" name="Graphic 136">
              <a:extLst>
                <a:ext uri="{FF2B5EF4-FFF2-40B4-BE49-F238E27FC236}">
                  <a16:creationId xmlns:a16="http://schemas.microsoft.com/office/drawing/2014/main" id="{6E7BB93A-802B-4263-A581-992BCB5F91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00257" y="4746073"/>
              <a:ext cx="720000" cy="720000"/>
            </a:xfrm>
            <a:prstGeom prst="rect">
              <a:avLst/>
            </a:prstGeom>
          </p:spPr>
        </p:pic>
      </p:grpSp>
      <p:grpSp>
        <p:nvGrpSpPr>
          <p:cNvPr id="32" name="Group 31">
            <a:extLst>
              <a:ext uri="{FF2B5EF4-FFF2-40B4-BE49-F238E27FC236}">
                <a16:creationId xmlns:a16="http://schemas.microsoft.com/office/drawing/2014/main" id="{0260A903-DB5C-4009-85C3-C9B242D200A2}"/>
              </a:ext>
            </a:extLst>
          </p:cNvPr>
          <p:cNvGrpSpPr/>
          <p:nvPr/>
        </p:nvGrpSpPr>
        <p:grpSpPr>
          <a:xfrm>
            <a:off x="1564864" y="3073714"/>
            <a:ext cx="2693076" cy="1783732"/>
            <a:chOff x="1564864" y="3073714"/>
            <a:chExt cx="2693076" cy="1783732"/>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2293124" y="3073714"/>
              <a:ext cx="1964816" cy="1783732"/>
              <a:chOff x="2527579" y="3187716"/>
              <a:chExt cx="1964816" cy="1783732"/>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592160" y="3748740"/>
                <a:ext cx="1835654" cy="1222708"/>
                <a:chOff x="1970531" y="3554756"/>
                <a:chExt cx="1835654" cy="1222708"/>
              </a:xfrm>
            </p:grpSpPr>
            <p:sp>
              <p:nvSpPr>
                <p:cNvPr id="49" name="TextBox 48">
                  <a:extLst>
                    <a:ext uri="{FF2B5EF4-FFF2-40B4-BE49-F238E27FC236}">
                      <a16:creationId xmlns:a16="http://schemas.microsoft.com/office/drawing/2014/main" id="{A478ADFF-0B83-4D98-B131-9E9BF088BEB9}"/>
                    </a:ext>
                  </a:extLst>
                </p:cNvPr>
                <p:cNvSpPr txBox="1"/>
                <p:nvPr/>
              </p:nvSpPr>
              <p:spPr>
                <a:xfrm>
                  <a:off x="1970531" y="4346577"/>
                  <a:ext cx="1835654" cy="430887"/>
                </a:xfrm>
                <a:prstGeom prst="rect">
                  <a:avLst/>
                </a:prstGeom>
                <a:noFill/>
              </p:spPr>
              <p:txBody>
                <a:bodyPr wrap="square" rtlCol="0" anchor="t">
                  <a:spAutoFit/>
                </a:bodyPr>
                <a:lstStyle/>
                <a:p>
                  <a:pPr algn="ctr"/>
                  <a:r>
                    <a:rPr lang="en-GB" sz="1100"/>
                    <a:t>But there are no suitable preferred suppliers</a:t>
                  </a:r>
                </a:p>
              </p:txBody>
            </p:sp>
            <p:grpSp>
              <p:nvGrpSpPr>
                <p:cNvPr id="14" name="Group 13">
                  <a:extLst>
                    <a:ext uri="{FF2B5EF4-FFF2-40B4-BE49-F238E27FC236}">
                      <a16:creationId xmlns:a16="http://schemas.microsoft.com/office/drawing/2014/main" id="{AC13BCBF-CF52-48DD-8215-3982D8BCCEF7}"/>
                    </a:ext>
                  </a:extLst>
                </p:cNvPr>
                <p:cNvGrpSpPr/>
                <p:nvPr/>
              </p:nvGrpSpPr>
              <p:grpSpPr>
                <a:xfrm>
                  <a:off x="2978369" y="3554756"/>
                  <a:ext cx="720000" cy="720000"/>
                  <a:chOff x="2975499" y="3493518"/>
                  <a:chExt cx="720000" cy="720000"/>
                </a:xfrm>
              </p:grpSpPr>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75499" y="3493518"/>
                    <a:ext cx="720000" cy="720000"/>
                  </a:xfrm>
                  <a:prstGeom prst="rect">
                    <a:avLst/>
                  </a:prstGeom>
                </p:spPr>
              </p:pic>
              <p:sp>
                <p:nvSpPr>
                  <p:cNvPr id="13" name="Oval 12">
                    <a:extLst>
                      <a:ext uri="{FF2B5EF4-FFF2-40B4-BE49-F238E27FC236}">
                        <a16:creationId xmlns:a16="http://schemas.microsoft.com/office/drawing/2014/main" id="{1EE7AC4B-D995-4616-866A-33E3524815C6}"/>
                      </a:ext>
                    </a:extLst>
                  </p:cNvPr>
                  <p:cNvSpPr/>
                  <p:nvPr/>
                </p:nvSpPr>
                <p:spPr>
                  <a:xfrm>
                    <a:off x="3056895" y="38832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ED3C209C-00D6-41CA-8552-715E4BF3DEC1}"/>
                      </a:ext>
                    </a:extLst>
                  </p:cNvPr>
                  <p:cNvSpPr/>
                  <p:nvPr/>
                </p:nvSpPr>
                <p:spPr>
                  <a:xfrm>
                    <a:off x="3024003" y="3843790"/>
                    <a:ext cx="360000" cy="360000"/>
                  </a:xfrm>
                  <a:prstGeom prst="mathMultiply">
                    <a:avLst>
                      <a:gd name="adj1" fmla="val 91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868E43C4-9B0E-4AFF-8EB5-4EA8A5D6B2DA}"/>
                  </a:ext>
                </a:extLst>
              </p:cNvPr>
              <p:cNvGrpSpPr/>
              <p:nvPr/>
            </p:nvGrpSpPr>
            <p:grpSpPr>
              <a:xfrm>
                <a:off x="2527579" y="3187716"/>
                <a:ext cx="1964816" cy="1281024"/>
                <a:chOff x="1703516" y="2993732"/>
                <a:chExt cx="1964816" cy="1281024"/>
              </a:xfrm>
            </p:grpSpPr>
            <p:sp>
              <p:nvSpPr>
                <p:cNvPr id="4" name="Rectangle 3">
                  <a:extLst>
                    <a:ext uri="{FF2B5EF4-FFF2-40B4-BE49-F238E27FC236}">
                      <a16:creationId xmlns:a16="http://schemas.microsoft.com/office/drawing/2014/main" id="{CC7E957C-E6DD-42EE-BAE0-231B030B3C8E}"/>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service and find a line item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F63AB81-CF62-4489-9FE0-74AC542A76E8}"/>
              </a:ext>
            </a:extLst>
          </p:cNvPr>
          <p:cNvGrpSpPr/>
          <p:nvPr/>
        </p:nvGrpSpPr>
        <p:grpSpPr>
          <a:xfrm>
            <a:off x="4233522" y="2829920"/>
            <a:ext cx="1999404" cy="2302406"/>
            <a:chOff x="4233522" y="2829920"/>
            <a:chExt cx="1999404" cy="2302406"/>
          </a:xfrm>
        </p:grpSpPr>
        <p:grpSp>
          <p:nvGrpSpPr>
            <p:cNvPr id="21" name="Group 20">
              <a:extLst>
                <a:ext uri="{FF2B5EF4-FFF2-40B4-BE49-F238E27FC236}">
                  <a16:creationId xmlns:a16="http://schemas.microsoft.com/office/drawing/2014/main" id="{7A9D523C-3D4C-48B1-9C43-FE7E96E829F7}"/>
                </a:ext>
              </a:extLst>
            </p:cNvPr>
            <p:cNvGrpSpPr/>
            <p:nvPr/>
          </p:nvGrpSpPr>
          <p:grpSpPr>
            <a:xfrm>
              <a:off x="4737104" y="2829920"/>
              <a:ext cx="1495822" cy="2302406"/>
              <a:chOff x="3932267" y="2763553"/>
              <a:chExt cx="1495822" cy="2302406"/>
            </a:xfrm>
          </p:grpSpPr>
          <p:sp>
            <p:nvSpPr>
              <p:cNvPr id="5" name="Rectangle 4">
                <a:extLst>
                  <a:ext uri="{FF2B5EF4-FFF2-40B4-BE49-F238E27FC236}">
                    <a16:creationId xmlns:a16="http://schemas.microsoft.com/office/drawing/2014/main" id="{7D4E42DA-FFBF-4AC7-99BF-12ABE444ADFB}"/>
                  </a:ext>
                </a:extLst>
              </p:cNvPr>
              <p:cNvSpPr/>
              <p:nvPr/>
            </p:nvSpPr>
            <p:spPr>
              <a:xfrm>
                <a:off x="3932267" y="2763553"/>
                <a:ext cx="149582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have found a supplier via Google and spoken to them to get a quote…</a:t>
                </a:r>
              </a:p>
            </p:txBody>
          </p:sp>
          <p:sp>
            <p:nvSpPr>
              <p:cNvPr id="75" name="Rectangle 74">
                <a:extLst>
                  <a:ext uri="{FF2B5EF4-FFF2-40B4-BE49-F238E27FC236}">
                    <a16:creationId xmlns:a16="http://schemas.microsoft.com/office/drawing/2014/main" id="{80FEC119-2BF4-4999-B65B-914D241EE81A}"/>
                  </a:ext>
                </a:extLst>
              </p:cNvPr>
              <p:cNvSpPr/>
              <p:nvPr/>
            </p:nvSpPr>
            <p:spPr>
              <a:xfrm>
                <a:off x="3942812" y="4345959"/>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search for that supplier in the form</a:t>
                </a:r>
              </a:p>
            </p:txBody>
          </p:sp>
          <p:pic>
            <p:nvPicPr>
              <p:cNvPr id="18" name="Graphic 17">
                <a:extLst>
                  <a:ext uri="{FF2B5EF4-FFF2-40B4-BE49-F238E27FC236}">
                    <a16:creationId xmlns:a16="http://schemas.microsoft.com/office/drawing/2014/main" id="{E0F07F19-D9C6-4674-9DA3-EA681159437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67017" y="3554756"/>
                <a:ext cx="720000" cy="720000"/>
              </a:xfrm>
              <a:prstGeom prst="rect">
                <a:avLst/>
              </a:prstGeom>
            </p:spPr>
          </p:pic>
        </p:grpSp>
        <p:sp>
          <p:nvSpPr>
            <p:cNvPr id="139" name="Arrow: Right 138">
              <a:extLst>
                <a:ext uri="{FF2B5EF4-FFF2-40B4-BE49-F238E27FC236}">
                  <a16:creationId xmlns:a16="http://schemas.microsoft.com/office/drawing/2014/main" id="{5654E0F0-83B4-4F8D-8D04-9B3401C64AED}"/>
                </a:ext>
              </a:extLst>
            </p:cNvPr>
            <p:cNvSpPr/>
            <p:nvPr/>
          </p:nvSpPr>
          <p:spPr>
            <a:xfrm>
              <a:off x="4233522" y="3765841"/>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0" name="TextBox 139">
            <a:extLst>
              <a:ext uri="{FF2B5EF4-FFF2-40B4-BE49-F238E27FC236}">
                <a16:creationId xmlns:a16="http://schemas.microsoft.com/office/drawing/2014/main" id="{A1589BAC-717B-4263-9B07-316D559B95D4}"/>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3</a:t>
            </a:r>
          </a:p>
        </p:txBody>
      </p:sp>
    </p:spTree>
    <p:extLst>
      <p:ext uri="{BB962C8B-B14F-4D97-AF65-F5344CB8AC3E}">
        <p14:creationId xmlns:p14="http://schemas.microsoft.com/office/powerpoint/2010/main" val="29961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wipe(left)">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wipe(left)">
                                      <p:cBhvr>
                                        <p:cTn id="32" dur="500"/>
                                        <p:tgtEl>
                                          <p:spTgt spid="1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wipe(left)">
                                      <p:cBhvr>
                                        <p:cTn id="42"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591A6D65-E36B-478E-A975-81B8E4677B8A}"/>
              </a:ext>
            </a:extLst>
          </p:cNvPr>
          <p:cNvGrpSpPr/>
          <p:nvPr/>
        </p:nvGrpSpPr>
        <p:grpSpPr>
          <a:xfrm>
            <a:off x="7202395" y="1461533"/>
            <a:ext cx="2640547" cy="2135539"/>
            <a:chOff x="4922925" y="1428868"/>
            <a:chExt cx="2640547" cy="2135539"/>
          </a:xfrm>
        </p:grpSpPr>
        <p:sp>
          <p:nvSpPr>
            <p:cNvPr id="120" name="Arrow: Right 119">
              <a:extLst>
                <a:ext uri="{FF2B5EF4-FFF2-40B4-BE49-F238E27FC236}">
                  <a16:creationId xmlns:a16="http://schemas.microsoft.com/office/drawing/2014/main" id="{9974E091-ED46-443B-B6A7-18236C07D55F}"/>
                </a:ext>
              </a:extLst>
            </p:cNvPr>
            <p:cNvSpPr/>
            <p:nvPr/>
          </p:nvSpPr>
          <p:spPr>
            <a:xfrm>
              <a:off x="4922925" y="239523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1ADD03EA-CA18-45BE-82CF-FE3F6F7033FE}"/>
                </a:ext>
              </a:extLst>
            </p:cNvPr>
            <p:cNvSpPr/>
            <p:nvPr/>
          </p:nvSpPr>
          <p:spPr>
            <a:xfrm>
              <a:off x="5596370" y="1428868"/>
              <a:ext cx="196710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add the supplier and complete the service and risk elements of the form</a:t>
              </a:r>
            </a:p>
          </p:txBody>
        </p:sp>
        <p:sp>
          <p:nvSpPr>
            <p:cNvPr id="117" name="Rectangle 116">
              <a:extLst>
                <a:ext uri="{FF2B5EF4-FFF2-40B4-BE49-F238E27FC236}">
                  <a16:creationId xmlns:a16="http://schemas.microsoft.com/office/drawing/2014/main" id="{F3E6631A-1F49-4134-8793-D751F20E4320}"/>
                </a:ext>
              </a:extLst>
            </p:cNvPr>
            <p:cNvSpPr/>
            <p:nvPr/>
          </p:nvSpPr>
          <p:spPr>
            <a:xfrm>
              <a:off x="5596370" y="2999878"/>
              <a:ext cx="1967102"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…but see a Warning that they are preceding with a non-preferred supplier</a:t>
              </a:r>
            </a:p>
          </p:txBody>
        </p:sp>
        <p:pic>
          <p:nvPicPr>
            <p:cNvPr id="118" name="Graphic 117">
              <a:extLst>
                <a:ext uri="{FF2B5EF4-FFF2-40B4-BE49-F238E27FC236}">
                  <a16:creationId xmlns:a16="http://schemas.microsoft.com/office/drawing/2014/main" id="{070F9B2A-6A8E-46BA-AF1B-2084B2F5B4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56395" y="2229180"/>
              <a:ext cx="720000" cy="720000"/>
            </a:xfrm>
            <a:prstGeom prst="rect">
              <a:avLst/>
            </a:prstGeom>
          </p:spPr>
        </p:pic>
        <p:pic>
          <p:nvPicPr>
            <p:cNvPr id="119" name="Graphic 118">
              <a:extLst>
                <a:ext uri="{FF2B5EF4-FFF2-40B4-BE49-F238E27FC236}">
                  <a16:creationId xmlns:a16="http://schemas.microsoft.com/office/drawing/2014/main" id="{F676C636-75E4-484C-A40D-40F2A0BC0C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5191" y="2229180"/>
              <a:ext cx="720000" cy="720000"/>
            </a:xfrm>
            <a:prstGeom prst="rect">
              <a:avLst/>
            </a:prstGeom>
          </p:spPr>
        </p:pic>
      </p:grpSp>
      <p:pic>
        <p:nvPicPr>
          <p:cNvPr id="137" name="Graphic 136">
            <a:extLst>
              <a:ext uri="{FF2B5EF4-FFF2-40B4-BE49-F238E27FC236}">
                <a16:creationId xmlns:a16="http://schemas.microsoft.com/office/drawing/2014/main" id="{6E7BB93A-802B-4263-A581-992BCB5F9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00257" y="4746073"/>
            <a:ext cx="720000" cy="720000"/>
          </a:xfrm>
          <a:prstGeom prst="rect">
            <a:avLst/>
          </a:prstGeom>
        </p:spPr>
      </p:pic>
      <p:grpSp>
        <p:nvGrpSpPr>
          <p:cNvPr id="36" name="Group 35">
            <a:extLst>
              <a:ext uri="{FF2B5EF4-FFF2-40B4-BE49-F238E27FC236}">
                <a16:creationId xmlns:a16="http://schemas.microsoft.com/office/drawing/2014/main" id="{533E19AD-614C-4F07-BADF-940DAA72E340}"/>
              </a:ext>
            </a:extLst>
          </p:cNvPr>
          <p:cNvGrpSpPr/>
          <p:nvPr/>
        </p:nvGrpSpPr>
        <p:grpSpPr>
          <a:xfrm>
            <a:off x="7195361" y="3981084"/>
            <a:ext cx="2647581" cy="2030597"/>
            <a:chOff x="7195361" y="3981084"/>
            <a:chExt cx="2647581" cy="2030597"/>
          </a:xfrm>
        </p:grpSpPr>
        <p:sp>
          <p:nvSpPr>
            <p:cNvPr id="126" name="Arrow: Right 125">
              <a:extLst>
                <a:ext uri="{FF2B5EF4-FFF2-40B4-BE49-F238E27FC236}">
                  <a16:creationId xmlns:a16="http://schemas.microsoft.com/office/drawing/2014/main" id="{2958BAF9-4C27-41D5-AB5B-728A4A43248C}"/>
                </a:ext>
              </a:extLst>
            </p:cNvPr>
            <p:cNvSpPr/>
            <p:nvPr/>
          </p:nvSpPr>
          <p:spPr>
            <a:xfrm>
              <a:off x="7195361" y="48641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E66D4B64-9431-4B5D-9893-D9F53BA5F3CD}"/>
                </a:ext>
              </a:extLst>
            </p:cNvPr>
            <p:cNvGrpSpPr/>
            <p:nvPr/>
          </p:nvGrpSpPr>
          <p:grpSpPr>
            <a:xfrm>
              <a:off x="7690745" y="3981084"/>
              <a:ext cx="2152197" cy="2030597"/>
              <a:chOff x="5475381" y="1519321"/>
              <a:chExt cx="2152197" cy="2030597"/>
            </a:xfrm>
          </p:grpSpPr>
          <p:sp>
            <p:nvSpPr>
              <p:cNvPr id="128" name="Rectangle 127">
                <a:extLst>
                  <a:ext uri="{FF2B5EF4-FFF2-40B4-BE49-F238E27FC236}">
                    <a16:creationId xmlns:a16="http://schemas.microsoft.com/office/drawing/2014/main" id="{38D7160B-FF00-42F0-ADDF-C01873EA88DC}"/>
                  </a:ext>
                </a:extLst>
              </p:cNvPr>
              <p:cNvSpPr/>
              <p:nvPr/>
            </p:nvSpPr>
            <p:spPr>
              <a:xfrm>
                <a:off x="5475381" y="1519321"/>
                <a:ext cx="2152197"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return to the form and see a link to request a new supplier..</a:t>
                </a:r>
              </a:p>
            </p:txBody>
          </p:sp>
          <p:sp>
            <p:nvSpPr>
              <p:cNvPr id="129" name="Rectangle 128">
                <a:extLst>
                  <a:ext uri="{FF2B5EF4-FFF2-40B4-BE49-F238E27FC236}">
                    <a16:creationId xmlns:a16="http://schemas.microsoft.com/office/drawing/2014/main" id="{71F2793B-F4E4-434D-8F20-370411FC7B7A}"/>
                  </a:ext>
                </a:extLst>
              </p:cNvPr>
              <p:cNvSpPr/>
              <p:nvPr/>
            </p:nvSpPr>
            <p:spPr>
              <a:xfrm>
                <a:off x="5506667" y="3119355"/>
                <a:ext cx="2106242" cy="43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follow the link to raise a new supplier request</a:t>
                </a:r>
              </a:p>
            </p:txBody>
          </p:sp>
          <p:pic>
            <p:nvPicPr>
              <p:cNvPr id="131" name="Graphic 130">
                <a:extLst>
                  <a:ext uri="{FF2B5EF4-FFF2-40B4-BE49-F238E27FC236}">
                    <a16:creationId xmlns:a16="http://schemas.microsoft.com/office/drawing/2014/main" id="{CB2BE00D-D63E-4A6A-8B60-2327326271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21103" y="2286998"/>
                <a:ext cx="720000" cy="720000"/>
              </a:xfrm>
              <a:prstGeom prst="rect">
                <a:avLst/>
              </a:prstGeom>
            </p:spPr>
          </p:pic>
        </p:grpSp>
      </p:grpSp>
      <p:grpSp>
        <p:nvGrpSpPr>
          <p:cNvPr id="24" name="Group 23">
            <a:extLst>
              <a:ext uri="{FF2B5EF4-FFF2-40B4-BE49-F238E27FC236}">
                <a16:creationId xmlns:a16="http://schemas.microsoft.com/office/drawing/2014/main" id="{60F95EC6-FD49-4A6B-A240-E9FD8F5AEABC}"/>
              </a:ext>
            </a:extLst>
          </p:cNvPr>
          <p:cNvGrpSpPr/>
          <p:nvPr/>
        </p:nvGrpSpPr>
        <p:grpSpPr>
          <a:xfrm>
            <a:off x="407273" y="3633974"/>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811" y="3567607"/>
              <a:ext cx="720000" cy="720000"/>
            </a:xfrm>
            <a:prstGeom prst="rect">
              <a:avLst/>
            </a:prstGeom>
          </p:spPr>
        </p:pic>
      </p:grpSp>
      <p:grpSp>
        <p:nvGrpSpPr>
          <p:cNvPr id="82" name="Group 81">
            <a:extLst>
              <a:ext uri="{FF2B5EF4-FFF2-40B4-BE49-F238E27FC236}">
                <a16:creationId xmlns:a16="http://schemas.microsoft.com/office/drawing/2014/main" id="{CF0A9857-ADE4-4D5D-83D4-01AA883A26FE}"/>
              </a:ext>
            </a:extLst>
          </p:cNvPr>
          <p:cNvGrpSpPr/>
          <p:nvPr/>
        </p:nvGrpSpPr>
        <p:grpSpPr>
          <a:xfrm>
            <a:off x="5786597" y="1372082"/>
            <a:ext cx="1831836" cy="4782057"/>
            <a:chOff x="3555370" y="1379524"/>
            <a:chExt cx="1831836" cy="4782057"/>
          </a:xfrm>
        </p:grpSpPr>
        <p:sp>
          <p:nvSpPr>
            <p:cNvPr id="83" name="TextBox 82">
              <a:extLst>
                <a:ext uri="{FF2B5EF4-FFF2-40B4-BE49-F238E27FC236}">
                  <a16:creationId xmlns:a16="http://schemas.microsoft.com/office/drawing/2014/main" id="{1221BA94-FA0C-42F9-A560-4BA863C48502}"/>
                </a:ext>
              </a:extLst>
            </p:cNvPr>
            <p:cNvSpPr txBox="1"/>
            <p:nvPr/>
          </p:nvSpPr>
          <p:spPr>
            <a:xfrm>
              <a:off x="3855782" y="1379524"/>
              <a:ext cx="1241133" cy="769441"/>
            </a:xfrm>
            <a:prstGeom prst="rect">
              <a:avLst/>
            </a:prstGeom>
            <a:noFill/>
          </p:spPr>
          <p:txBody>
            <a:bodyPr wrap="square" rtlCol="0" anchor="b" anchorCtr="1">
              <a:spAutoFit/>
            </a:bodyPr>
            <a:lstStyle/>
            <a:p>
              <a:pPr algn="ctr"/>
              <a:r>
                <a:rPr lang="en-GB" sz="1100" b="1"/>
                <a:t>YES</a:t>
              </a:r>
            </a:p>
            <a:p>
              <a:pPr algn="ctr"/>
              <a:r>
                <a:rPr lang="en-GB" sz="1100"/>
                <a:t>They find the supplier in the system</a:t>
              </a:r>
            </a:p>
          </p:txBody>
        </p:sp>
        <p:grpSp>
          <p:nvGrpSpPr>
            <p:cNvPr id="84" name="Group 83">
              <a:extLst>
                <a:ext uri="{FF2B5EF4-FFF2-40B4-BE49-F238E27FC236}">
                  <a16:creationId xmlns:a16="http://schemas.microsoft.com/office/drawing/2014/main" id="{BC2F4F0E-4AAD-484A-9301-D398EB533D8E}"/>
                </a:ext>
              </a:extLst>
            </p:cNvPr>
            <p:cNvGrpSpPr/>
            <p:nvPr/>
          </p:nvGrpSpPr>
          <p:grpSpPr>
            <a:xfrm>
              <a:off x="3555370" y="2367610"/>
              <a:ext cx="1831836" cy="3793971"/>
              <a:chOff x="3555370" y="2367610"/>
              <a:chExt cx="1831836" cy="3793971"/>
            </a:xfrm>
          </p:grpSpPr>
          <p:grpSp>
            <p:nvGrpSpPr>
              <p:cNvPr id="97" name="Group 96">
                <a:extLst>
                  <a:ext uri="{FF2B5EF4-FFF2-40B4-BE49-F238E27FC236}">
                    <a16:creationId xmlns:a16="http://schemas.microsoft.com/office/drawing/2014/main" id="{A275FB8C-1432-4B6A-AFA3-8FBB545E789D}"/>
                  </a:ext>
                </a:extLst>
              </p:cNvPr>
              <p:cNvGrpSpPr/>
              <p:nvPr/>
            </p:nvGrpSpPr>
            <p:grpSpPr>
              <a:xfrm>
                <a:off x="3855782" y="3121664"/>
                <a:ext cx="787042" cy="1563744"/>
                <a:chOff x="1445810" y="2709000"/>
                <a:chExt cx="787042" cy="1563744"/>
              </a:xfrm>
              <a:solidFill>
                <a:schemeClr val="accent3"/>
              </a:solidFill>
            </p:grpSpPr>
            <p:sp>
              <p:nvSpPr>
                <p:cNvPr id="109" name="Arrow: Bent 108">
                  <a:extLst>
                    <a:ext uri="{FF2B5EF4-FFF2-40B4-BE49-F238E27FC236}">
                      <a16:creationId xmlns:a16="http://schemas.microsoft.com/office/drawing/2014/main" id="{F11053A8-B118-404D-9133-4AB46423C1EF}"/>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0" name="Arrow: Bent 109">
                  <a:extLst>
                    <a:ext uri="{FF2B5EF4-FFF2-40B4-BE49-F238E27FC236}">
                      <a16:creationId xmlns:a16="http://schemas.microsoft.com/office/drawing/2014/main" id="{26C9D57E-6E12-4D32-B131-F5D12BF86C8D}"/>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103" name="TextBox 102">
                <a:extLst>
                  <a:ext uri="{FF2B5EF4-FFF2-40B4-BE49-F238E27FC236}">
                    <a16:creationId xmlns:a16="http://schemas.microsoft.com/office/drawing/2014/main" id="{97FAA1B6-758B-42E3-8E94-BED1E6A15010}"/>
                  </a:ext>
                </a:extLst>
              </p:cNvPr>
              <p:cNvSpPr txBox="1"/>
              <p:nvPr/>
            </p:nvSpPr>
            <p:spPr>
              <a:xfrm>
                <a:off x="3555370" y="5561417"/>
                <a:ext cx="1831836" cy="600164"/>
              </a:xfrm>
              <a:prstGeom prst="rect">
                <a:avLst/>
              </a:prstGeom>
              <a:noFill/>
            </p:spPr>
            <p:txBody>
              <a:bodyPr wrap="square" rtlCol="0" anchor="t" anchorCtr="1">
                <a:spAutoFit/>
              </a:bodyPr>
              <a:lstStyle/>
              <a:p>
                <a:pPr algn="ctr"/>
                <a:r>
                  <a:rPr lang="en-GB" sz="1100" b="1"/>
                  <a:t>No</a:t>
                </a:r>
              </a:p>
              <a:p>
                <a:pPr algn="ctr"/>
                <a:r>
                  <a:rPr lang="en-GB" sz="1100"/>
                  <a:t>They cannot find the supplier in the system</a:t>
                </a:r>
              </a:p>
            </p:txBody>
          </p:sp>
          <p:pic>
            <p:nvPicPr>
              <p:cNvPr id="106" name="Graphic 105">
                <a:extLst>
                  <a:ext uri="{FF2B5EF4-FFF2-40B4-BE49-F238E27FC236}">
                    <a16:creationId xmlns:a16="http://schemas.microsoft.com/office/drawing/2014/main" id="{E4A01135-F13E-4F66-9055-56F0D5CA53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7060" y="4753515"/>
                <a:ext cx="720000" cy="720000"/>
              </a:xfrm>
              <a:prstGeom prst="rect">
                <a:avLst/>
              </a:prstGeom>
            </p:spPr>
          </p:pic>
          <p:pic>
            <p:nvPicPr>
              <p:cNvPr id="108" name="Graphic 107">
                <a:extLst>
                  <a:ext uri="{FF2B5EF4-FFF2-40B4-BE49-F238E27FC236}">
                    <a16:creationId xmlns:a16="http://schemas.microsoft.com/office/drawing/2014/main" id="{85D4DE4F-0ACC-4C91-8DCB-A4C2451F25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87060" y="2367610"/>
                <a:ext cx="720000" cy="720000"/>
              </a:xfrm>
              <a:prstGeom prst="rect">
                <a:avLst/>
              </a:prstGeom>
            </p:spPr>
          </p:pic>
        </p:grpSp>
      </p:grpSp>
      <p:grpSp>
        <p:nvGrpSpPr>
          <p:cNvPr id="32" name="Group 31">
            <a:extLst>
              <a:ext uri="{FF2B5EF4-FFF2-40B4-BE49-F238E27FC236}">
                <a16:creationId xmlns:a16="http://schemas.microsoft.com/office/drawing/2014/main" id="{0260A903-DB5C-4009-85C3-C9B242D200A2}"/>
              </a:ext>
            </a:extLst>
          </p:cNvPr>
          <p:cNvGrpSpPr/>
          <p:nvPr/>
        </p:nvGrpSpPr>
        <p:grpSpPr>
          <a:xfrm>
            <a:off x="1564864" y="3073714"/>
            <a:ext cx="2693076" cy="1783732"/>
            <a:chOff x="1564864" y="3073714"/>
            <a:chExt cx="2693076" cy="1783732"/>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2293124" y="3073714"/>
              <a:ext cx="1964816" cy="1783732"/>
              <a:chOff x="2527579" y="3187716"/>
              <a:chExt cx="1964816" cy="1783732"/>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592160" y="3748740"/>
                <a:ext cx="1835654" cy="1222708"/>
                <a:chOff x="1970531" y="3554756"/>
                <a:chExt cx="1835654" cy="1222708"/>
              </a:xfrm>
            </p:grpSpPr>
            <p:sp>
              <p:nvSpPr>
                <p:cNvPr id="49" name="TextBox 48">
                  <a:extLst>
                    <a:ext uri="{FF2B5EF4-FFF2-40B4-BE49-F238E27FC236}">
                      <a16:creationId xmlns:a16="http://schemas.microsoft.com/office/drawing/2014/main" id="{A478ADFF-0B83-4D98-B131-9E9BF088BEB9}"/>
                    </a:ext>
                  </a:extLst>
                </p:cNvPr>
                <p:cNvSpPr txBox="1"/>
                <p:nvPr/>
              </p:nvSpPr>
              <p:spPr>
                <a:xfrm>
                  <a:off x="1970531" y="4346577"/>
                  <a:ext cx="1835654" cy="430887"/>
                </a:xfrm>
                <a:prstGeom prst="rect">
                  <a:avLst/>
                </a:prstGeom>
                <a:noFill/>
              </p:spPr>
              <p:txBody>
                <a:bodyPr wrap="square" rtlCol="0" anchor="t">
                  <a:spAutoFit/>
                </a:bodyPr>
                <a:lstStyle/>
                <a:p>
                  <a:pPr algn="ctr"/>
                  <a:r>
                    <a:rPr lang="en-GB" sz="1100"/>
                    <a:t>But there are no suitable preferred suppliers</a:t>
                  </a:r>
                </a:p>
              </p:txBody>
            </p:sp>
            <p:grpSp>
              <p:nvGrpSpPr>
                <p:cNvPr id="14" name="Group 13">
                  <a:extLst>
                    <a:ext uri="{FF2B5EF4-FFF2-40B4-BE49-F238E27FC236}">
                      <a16:creationId xmlns:a16="http://schemas.microsoft.com/office/drawing/2014/main" id="{AC13BCBF-CF52-48DD-8215-3982D8BCCEF7}"/>
                    </a:ext>
                  </a:extLst>
                </p:cNvPr>
                <p:cNvGrpSpPr/>
                <p:nvPr/>
              </p:nvGrpSpPr>
              <p:grpSpPr>
                <a:xfrm>
                  <a:off x="2978369" y="3554756"/>
                  <a:ext cx="720000" cy="720000"/>
                  <a:chOff x="2975499" y="3493518"/>
                  <a:chExt cx="720000" cy="720000"/>
                </a:xfrm>
              </p:grpSpPr>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75499" y="3493518"/>
                    <a:ext cx="720000" cy="720000"/>
                  </a:xfrm>
                  <a:prstGeom prst="rect">
                    <a:avLst/>
                  </a:prstGeom>
                </p:spPr>
              </p:pic>
              <p:sp>
                <p:nvSpPr>
                  <p:cNvPr id="13" name="Oval 12">
                    <a:extLst>
                      <a:ext uri="{FF2B5EF4-FFF2-40B4-BE49-F238E27FC236}">
                        <a16:creationId xmlns:a16="http://schemas.microsoft.com/office/drawing/2014/main" id="{1EE7AC4B-D995-4616-866A-33E3524815C6}"/>
                      </a:ext>
                    </a:extLst>
                  </p:cNvPr>
                  <p:cNvSpPr/>
                  <p:nvPr/>
                </p:nvSpPr>
                <p:spPr>
                  <a:xfrm>
                    <a:off x="3056895" y="38832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ED3C209C-00D6-41CA-8552-715E4BF3DEC1}"/>
                      </a:ext>
                    </a:extLst>
                  </p:cNvPr>
                  <p:cNvSpPr/>
                  <p:nvPr/>
                </p:nvSpPr>
                <p:spPr>
                  <a:xfrm>
                    <a:off x="3024003" y="3843790"/>
                    <a:ext cx="360000" cy="360000"/>
                  </a:xfrm>
                  <a:prstGeom prst="mathMultiply">
                    <a:avLst>
                      <a:gd name="adj1" fmla="val 91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868E43C4-9B0E-4AFF-8EB5-4EA8A5D6B2DA}"/>
                  </a:ext>
                </a:extLst>
              </p:cNvPr>
              <p:cNvGrpSpPr/>
              <p:nvPr/>
            </p:nvGrpSpPr>
            <p:grpSpPr>
              <a:xfrm>
                <a:off x="2527579" y="3187716"/>
                <a:ext cx="1964816" cy="1281024"/>
                <a:chOff x="1703516" y="2993732"/>
                <a:chExt cx="1964816" cy="1281024"/>
              </a:xfrm>
            </p:grpSpPr>
            <p:sp>
              <p:nvSpPr>
                <p:cNvPr id="4" name="Rectangle 3">
                  <a:extLst>
                    <a:ext uri="{FF2B5EF4-FFF2-40B4-BE49-F238E27FC236}">
                      <a16:creationId xmlns:a16="http://schemas.microsoft.com/office/drawing/2014/main" id="{CC7E957C-E6DD-42EE-BAE0-231B030B3C8E}"/>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service and find a line item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F63AB81-CF62-4489-9FE0-74AC542A76E8}"/>
              </a:ext>
            </a:extLst>
          </p:cNvPr>
          <p:cNvGrpSpPr/>
          <p:nvPr/>
        </p:nvGrpSpPr>
        <p:grpSpPr>
          <a:xfrm>
            <a:off x="4233522" y="2829920"/>
            <a:ext cx="1999404" cy="2302406"/>
            <a:chOff x="4233522" y="2829920"/>
            <a:chExt cx="1999404" cy="2302406"/>
          </a:xfrm>
        </p:grpSpPr>
        <p:grpSp>
          <p:nvGrpSpPr>
            <p:cNvPr id="21" name="Group 20">
              <a:extLst>
                <a:ext uri="{FF2B5EF4-FFF2-40B4-BE49-F238E27FC236}">
                  <a16:creationId xmlns:a16="http://schemas.microsoft.com/office/drawing/2014/main" id="{7A9D523C-3D4C-48B1-9C43-FE7E96E829F7}"/>
                </a:ext>
              </a:extLst>
            </p:cNvPr>
            <p:cNvGrpSpPr/>
            <p:nvPr/>
          </p:nvGrpSpPr>
          <p:grpSpPr>
            <a:xfrm>
              <a:off x="4737104" y="2829920"/>
              <a:ext cx="1495822" cy="2302406"/>
              <a:chOff x="3932267" y="2763553"/>
              <a:chExt cx="1495822" cy="2302406"/>
            </a:xfrm>
          </p:grpSpPr>
          <p:sp>
            <p:nvSpPr>
              <p:cNvPr id="5" name="Rectangle 4">
                <a:extLst>
                  <a:ext uri="{FF2B5EF4-FFF2-40B4-BE49-F238E27FC236}">
                    <a16:creationId xmlns:a16="http://schemas.microsoft.com/office/drawing/2014/main" id="{7D4E42DA-FFBF-4AC7-99BF-12ABE444ADFB}"/>
                  </a:ext>
                </a:extLst>
              </p:cNvPr>
              <p:cNvSpPr/>
              <p:nvPr/>
            </p:nvSpPr>
            <p:spPr>
              <a:xfrm>
                <a:off x="3932267" y="2763553"/>
                <a:ext cx="149582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have found a supplier via Google and spoken to them to get a quote…</a:t>
                </a:r>
              </a:p>
            </p:txBody>
          </p:sp>
          <p:sp>
            <p:nvSpPr>
              <p:cNvPr id="75" name="Rectangle 74">
                <a:extLst>
                  <a:ext uri="{FF2B5EF4-FFF2-40B4-BE49-F238E27FC236}">
                    <a16:creationId xmlns:a16="http://schemas.microsoft.com/office/drawing/2014/main" id="{80FEC119-2BF4-4999-B65B-914D241EE81A}"/>
                  </a:ext>
                </a:extLst>
              </p:cNvPr>
              <p:cNvSpPr/>
              <p:nvPr/>
            </p:nvSpPr>
            <p:spPr>
              <a:xfrm>
                <a:off x="3942812" y="4345959"/>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search for that supplier in the form</a:t>
                </a:r>
              </a:p>
            </p:txBody>
          </p:sp>
          <p:pic>
            <p:nvPicPr>
              <p:cNvPr id="18" name="Graphic 17">
                <a:extLst>
                  <a:ext uri="{FF2B5EF4-FFF2-40B4-BE49-F238E27FC236}">
                    <a16:creationId xmlns:a16="http://schemas.microsoft.com/office/drawing/2014/main" id="{E0F07F19-D9C6-4674-9DA3-EA681159437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67017" y="3554756"/>
                <a:ext cx="720000" cy="720000"/>
              </a:xfrm>
              <a:prstGeom prst="rect">
                <a:avLst/>
              </a:prstGeom>
            </p:spPr>
          </p:pic>
        </p:grpSp>
        <p:sp>
          <p:nvSpPr>
            <p:cNvPr id="139" name="Arrow: Right 138">
              <a:extLst>
                <a:ext uri="{FF2B5EF4-FFF2-40B4-BE49-F238E27FC236}">
                  <a16:creationId xmlns:a16="http://schemas.microsoft.com/office/drawing/2014/main" id="{5654E0F0-83B4-4F8D-8D04-9B3401C64AED}"/>
                </a:ext>
              </a:extLst>
            </p:cNvPr>
            <p:cNvSpPr/>
            <p:nvPr/>
          </p:nvSpPr>
          <p:spPr>
            <a:xfrm>
              <a:off x="4233522" y="3765841"/>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Rectangle 53">
            <a:extLst>
              <a:ext uri="{FF2B5EF4-FFF2-40B4-BE49-F238E27FC236}">
                <a16:creationId xmlns:a16="http://schemas.microsoft.com/office/drawing/2014/main" id="{96FE6AF0-FF38-4B47-9AE1-178A5E6ED44D}"/>
              </a:ext>
            </a:extLst>
          </p:cNvPr>
          <p:cNvSpPr/>
          <p:nvPr/>
        </p:nvSpPr>
        <p:spPr>
          <a:xfrm>
            <a:off x="4241863" y="1252088"/>
            <a:ext cx="5601079"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887259" cy="673100"/>
          </a:xfrm>
        </p:spPr>
        <p:txBody>
          <a:bodyPr>
            <a:normAutofit fontScale="90000"/>
          </a:bodyPr>
          <a:lstStyle/>
          <a:p>
            <a:r>
              <a:rPr lang="en-GB" sz="2700">
                <a:solidFill>
                  <a:schemeClr val="tx1"/>
                </a:solidFill>
              </a:rPr>
              <a:t>No preferred vendor available – need to engage ad hoc low risk vendor</a:t>
            </a:r>
            <a:br>
              <a:rPr lang="en-GB" sz="2700"/>
            </a:br>
            <a:endParaRPr lang="en-GB">
              <a:solidFill>
                <a:schemeClr val="tx1"/>
              </a:solidFill>
            </a:endParaRPr>
          </a:p>
        </p:txBody>
      </p:sp>
      <p:grpSp>
        <p:nvGrpSpPr>
          <p:cNvPr id="121" name="Group 120">
            <a:extLst>
              <a:ext uri="{FF2B5EF4-FFF2-40B4-BE49-F238E27FC236}">
                <a16:creationId xmlns:a16="http://schemas.microsoft.com/office/drawing/2014/main" id="{28DD5942-0956-46C1-AEB9-08F29149B498}"/>
              </a:ext>
            </a:extLst>
          </p:cNvPr>
          <p:cNvGrpSpPr/>
          <p:nvPr/>
        </p:nvGrpSpPr>
        <p:grpSpPr>
          <a:xfrm>
            <a:off x="9850514" y="1418022"/>
            <a:ext cx="1913645" cy="1563823"/>
            <a:chOff x="9206828" y="1362963"/>
            <a:chExt cx="1913645" cy="1563823"/>
          </a:xfrm>
        </p:grpSpPr>
        <p:sp>
          <p:nvSpPr>
            <p:cNvPr id="123" name="Rectangle 122">
              <a:extLst>
                <a:ext uri="{FF2B5EF4-FFF2-40B4-BE49-F238E27FC236}">
                  <a16:creationId xmlns:a16="http://schemas.microsoft.com/office/drawing/2014/main" id="{5B9BF9C9-2047-4659-BB77-3DE4B94B6602}"/>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provides justification, submits form and and proceeds with Checkout </a:t>
              </a:r>
            </a:p>
          </p:txBody>
        </p:sp>
        <p:sp>
          <p:nvSpPr>
            <p:cNvPr id="124" name="Arrow: Right 123">
              <a:extLst>
                <a:ext uri="{FF2B5EF4-FFF2-40B4-BE49-F238E27FC236}">
                  <a16:creationId xmlns:a16="http://schemas.microsoft.com/office/drawing/2014/main" id="{EB2265E1-A90B-47F1-ACD2-1D74F9DE9450}"/>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Graphic 124">
              <a:extLst>
                <a:ext uri="{FF2B5EF4-FFF2-40B4-BE49-F238E27FC236}">
                  <a16:creationId xmlns:a16="http://schemas.microsoft.com/office/drawing/2014/main" id="{64CDED71-72F2-4E43-A337-938CCD2517F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105484" y="2206786"/>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9828273" y="4716309"/>
            <a:ext cx="2268896" cy="1621819"/>
            <a:chOff x="9192159" y="2180355"/>
            <a:chExt cx="2268896" cy="1621819"/>
          </a:xfrm>
        </p:grpSpPr>
        <p:sp>
          <p:nvSpPr>
            <p:cNvPr id="134" name="Rectangle 133">
              <a:extLst>
                <a:ext uri="{FF2B5EF4-FFF2-40B4-BE49-F238E27FC236}">
                  <a16:creationId xmlns:a16="http://schemas.microsoft.com/office/drawing/2014/main" id="{06678CDC-6999-4441-B0AC-37C82D7BCA99}"/>
                </a:ext>
              </a:extLst>
            </p:cNvPr>
            <p:cNvSpPr/>
            <p:nvPr/>
          </p:nvSpPr>
          <p:spPr>
            <a:xfrm>
              <a:off x="9192159" y="3018021"/>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have to wait for the request to be processed and the supplier to be registered and qualified before they can proceed</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10047934" y="2180355"/>
              <a:ext cx="720000" cy="720000"/>
            </a:xfrm>
            <a:prstGeom prst="rect">
              <a:avLst/>
            </a:prstGeom>
          </p:spPr>
        </p:pic>
      </p:grpSp>
      <p:sp>
        <p:nvSpPr>
          <p:cNvPr id="55" name="Rectangle 54">
            <a:extLst>
              <a:ext uri="{FF2B5EF4-FFF2-40B4-BE49-F238E27FC236}">
                <a16:creationId xmlns:a16="http://schemas.microsoft.com/office/drawing/2014/main" id="{A43CFA2A-AB4A-4DF2-B1BD-36FAA046FD83}"/>
              </a:ext>
            </a:extLst>
          </p:cNvPr>
          <p:cNvSpPr/>
          <p:nvPr/>
        </p:nvSpPr>
        <p:spPr>
          <a:xfrm>
            <a:off x="9786996" y="1252089"/>
            <a:ext cx="2268896" cy="5086040"/>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9F2AAED6-735D-40F4-84A1-F65E54EA4F73}"/>
              </a:ext>
            </a:extLst>
          </p:cNvPr>
          <p:cNvSpPr txBox="1"/>
          <p:nvPr/>
        </p:nvSpPr>
        <p:spPr>
          <a:xfrm>
            <a:off x="5404925" y="3852326"/>
            <a:ext cx="6148019" cy="71385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know that the service should be risk assessed?</a:t>
            </a:r>
            <a:endParaRPr lang="en-GB" sz="1600"/>
          </a:p>
        </p:txBody>
      </p:sp>
      <p:sp>
        <p:nvSpPr>
          <p:cNvPr id="62" name="Rectangle 61">
            <a:extLst>
              <a:ext uri="{FF2B5EF4-FFF2-40B4-BE49-F238E27FC236}">
                <a16:creationId xmlns:a16="http://schemas.microsoft.com/office/drawing/2014/main" id="{639B6A7A-154A-453B-8886-4A55E5F095BD}"/>
              </a:ext>
            </a:extLst>
          </p:cNvPr>
          <p:cNvSpPr/>
          <p:nvPr/>
        </p:nvSpPr>
        <p:spPr>
          <a:xfrm>
            <a:off x="5488521" y="4763625"/>
            <a:ext cx="5871984" cy="70965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Risk assessment questions automatically appear in request and line item forms</a:t>
            </a:r>
          </a:p>
        </p:txBody>
      </p:sp>
      <p:sp>
        <p:nvSpPr>
          <p:cNvPr id="67" name="TextBox 66">
            <a:extLst>
              <a:ext uri="{FF2B5EF4-FFF2-40B4-BE49-F238E27FC236}">
                <a16:creationId xmlns:a16="http://schemas.microsoft.com/office/drawing/2014/main" id="{6E094BC2-6F56-44B9-856F-F93C68F77E5E}"/>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3</a:t>
            </a:r>
          </a:p>
        </p:txBody>
      </p:sp>
      <p:sp>
        <p:nvSpPr>
          <p:cNvPr id="68" name="TextBox 67">
            <a:extLst>
              <a:ext uri="{FF2B5EF4-FFF2-40B4-BE49-F238E27FC236}">
                <a16:creationId xmlns:a16="http://schemas.microsoft.com/office/drawing/2014/main" id="{F2C68073-2016-45F8-9334-616808FD3BC9}"/>
              </a:ext>
            </a:extLst>
          </p:cNvPr>
          <p:cNvSpPr txBox="1"/>
          <p:nvPr/>
        </p:nvSpPr>
        <p:spPr>
          <a:xfrm>
            <a:off x="5404925" y="2028104"/>
            <a:ext cx="6148019" cy="71385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a:t>
            </a:r>
            <a:r>
              <a:rPr lang="fr-FR" sz="1600">
                <a:cs typeface="Calibri" panose="020F0502020204030204" pitchFamily="34" charset="0"/>
              </a:rPr>
              <a:t>ensure a proper service description?</a:t>
            </a:r>
            <a:endParaRPr lang="en-GB" sz="1600"/>
          </a:p>
        </p:txBody>
      </p:sp>
      <p:sp>
        <p:nvSpPr>
          <p:cNvPr id="69" name="Rectangle 68">
            <a:extLst>
              <a:ext uri="{FF2B5EF4-FFF2-40B4-BE49-F238E27FC236}">
                <a16:creationId xmlns:a16="http://schemas.microsoft.com/office/drawing/2014/main" id="{4BA15F6B-F447-44CB-9686-E0A70D74E134}"/>
              </a:ext>
            </a:extLst>
          </p:cNvPr>
          <p:cNvSpPr/>
          <p:nvPr/>
        </p:nvSpPr>
        <p:spPr>
          <a:xfrm>
            <a:off x="5488521" y="2957883"/>
            <a:ext cx="5871984" cy="70965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Form fields would capture the details of service, guidance information can also be provided</a:t>
            </a:r>
          </a:p>
        </p:txBody>
      </p:sp>
    </p:spTree>
    <p:extLst>
      <p:ext uri="{BB962C8B-B14F-4D97-AF65-F5344CB8AC3E}">
        <p14:creationId xmlns:p14="http://schemas.microsoft.com/office/powerpoint/2010/main" val="27966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8" grpId="0" animBg="1"/>
      <p:bldP spid="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raphic 136">
            <a:extLst>
              <a:ext uri="{FF2B5EF4-FFF2-40B4-BE49-F238E27FC236}">
                <a16:creationId xmlns:a16="http://schemas.microsoft.com/office/drawing/2014/main" id="{6E7BB93A-802B-4263-A581-992BCB5F91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257" y="4746073"/>
            <a:ext cx="720000" cy="720000"/>
          </a:xfrm>
          <a:prstGeom prst="rect">
            <a:avLst/>
          </a:prstGeom>
        </p:spPr>
      </p:pic>
      <p:grpSp>
        <p:nvGrpSpPr>
          <p:cNvPr id="36" name="Group 35">
            <a:extLst>
              <a:ext uri="{FF2B5EF4-FFF2-40B4-BE49-F238E27FC236}">
                <a16:creationId xmlns:a16="http://schemas.microsoft.com/office/drawing/2014/main" id="{533E19AD-614C-4F07-BADF-940DAA72E340}"/>
              </a:ext>
            </a:extLst>
          </p:cNvPr>
          <p:cNvGrpSpPr/>
          <p:nvPr/>
        </p:nvGrpSpPr>
        <p:grpSpPr>
          <a:xfrm>
            <a:off x="7195361" y="3981084"/>
            <a:ext cx="2647581" cy="2030597"/>
            <a:chOff x="7195361" y="3981084"/>
            <a:chExt cx="2647581" cy="2030597"/>
          </a:xfrm>
        </p:grpSpPr>
        <p:sp>
          <p:nvSpPr>
            <p:cNvPr id="126" name="Arrow: Right 125">
              <a:extLst>
                <a:ext uri="{FF2B5EF4-FFF2-40B4-BE49-F238E27FC236}">
                  <a16:creationId xmlns:a16="http://schemas.microsoft.com/office/drawing/2014/main" id="{2958BAF9-4C27-41D5-AB5B-728A4A43248C}"/>
                </a:ext>
              </a:extLst>
            </p:cNvPr>
            <p:cNvSpPr/>
            <p:nvPr/>
          </p:nvSpPr>
          <p:spPr>
            <a:xfrm>
              <a:off x="7195361" y="48641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E66D4B64-9431-4B5D-9893-D9F53BA5F3CD}"/>
                </a:ext>
              </a:extLst>
            </p:cNvPr>
            <p:cNvGrpSpPr/>
            <p:nvPr/>
          </p:nvGrpSpPr>
          <p:grpSpPr>
            <a:xfrm>
              <a:off x="7690745" y="3981084"/>
              <a:ext cx="2152197" cy="2030597"/>
              <a:chOff x="5475381" y="1519321"/>
              <a:chExt cx="2152197" cy="2030597"/>
            </a:xfrm>
          </p:grpSpPr>
          <p:sp>
            <p:nvSpPr>
              <p:cNvPr id="128" name="Rectangle 127">
                <a:extLst>
                  <a:ext uri="{FF2B5EF4-FFF2-40B4-BE49-F238E27FC236}">
                    <a16:creationId xmlns:a16="http://schemas.microsoft.com/office/drawing/2014/main" id="{38D7160B-FF00-42F0-ADDF-C01873EA88DC}"/>
                  </a:ext>
                </a:extLst>
              </p:cNvPr>
              <p:cNvSpPr/>
              <p:nvPr/>
            </p:nvSpPr>
            <p:spPr>
              <a:xfrm>
                <a:off x="5475381" y="1519321"/>
                <a:ext cx="2152197"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return to the form and see a link to request a new supplier..</a:t>
                </a:r>
              </a:p>
            </p:txBody>
          </p:sp>
          <p:sp>
            <p:nvSpPr>
              <p:cNvPr id="129" name="Rectangle 128">
                <a:extLst>
                  <a:ext uri="{FF2B5EF4-FFF2-40B4-BE49-F238E27FC236}">
                    <a16:creationId xmlns:a16="http://schemas.microsoft.com/office/drawing/2014/main" id="{71F2793B-F4E4-434D-8F20-370411FC7B7A}"/>
                  </a:ext>
                </a:extLst>
              </p:cNvPr>
              <p:cNvSpPr/>
              <p:nvPr/>
            </p:nvSpPr>
            <p:spPr>
              <a:xfrm>
                <a:off x="5506667" y="3119355"/>
                <a:ext cx="2106242" cy="43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follow the link to raise a new supplier request</a:t>
                </a:r>
              </a:p>
            </p:txBody>
          </p:sp>
          <p:pic>
            <p:nvPicPr>
              <p:cNvPr id="131" name="Graphic 130">
                <a:extLst>
                  <a:ext uri="{FF2B5EF4-FFF2-40B4-BE49-F238E27FC236}">
                    <a16:creationId xmlns:a16="http://schemas.microsoft.com/office/drawing/2014/main" id="{CB2BE00D-D63E-4A6A-8B60-2327326271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21103" y="2286998"/>
                <a:ext cx="720000" cy="720000"/>
              </a:xfrm>
              <a:prstGeom prst="rect">
                <a:avLst/>
              </a:prstGeom>
            </p:spPr>
          </p:pic>
        </p:grpSp>
      </p:grpSp>
      <p:grpSp>
        <p:nvGrpSpPr>
          <p:cNvPr id="24" name="Group 23">
            <a:extLst>
              <a:ext uri="{FF2B5EF4-FFF2-40B4-BE49-F238E27FC236}">
                <a16:creationId xmlns:a16="http://schemas.microsoft.com/office/drawing/2014/main" id="{60F95EC6-FD49-4A6B-A240-E9FD8F5AEABC}"/>
              </a:ext>
            </a:extLst>
          </p:cNvPr>
          <p:cNvGrpSpPr/>
          <p:nvPr/>
        </p:nvGrpSpPr>
        <p:grpSpPr>
          <a:xfrm>
            <a:off x="407273" y="3633974"/>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811" y="3567607"/>
              <a:ext cx="720000" cy="720000"/>
            </a:xfrm>
            <a:prstGeom prst="rect">
              <a:avLst/>
            </a:prstGeom>
          </p:spPr>
        </p:pic>
      </p:grpSp>
      <p:grpSp>
        <p:nvGrpSpPr>
          <p:cNvPr id="82" name="Group 81">
            <a:extLst>
              <a:ext uri="{FF2B5EF4-FFF2-40B4-BE49-F238E27FC236}">
                <a16:creationId xmlns:a16="http://schemas.microsoft.com/office/drawing/2014/main" id="{CF0A9857-ADE4-4D5D-83D4-01AA883A26FE}"/>
              </a:ext>
            </a:extLst>
          </p:cNvPr>
          <p:cNvGrpSpPr/>
          <p:nvPr/>
        </p:nvGrpSpPr>
        <p:grpSpPr>
          <a:xfrm>
            <a:off x="5786597" y="1372082"/>
            <a:ext cx="1831836" cy="4782057"/>
            <a:chOff x="3555370" y="1379524"/>
            <a:chExt cx="1831836" cy="4782057"/>
          </a:xfrm>
        </p:grpSpPr>
        <p:sp>
          <p:nvSpPr>
            <p:cNvPr id="83" name="TextBox 82">
              <a:extLst>
                <a:ext uri="{FF2B5EF4-FFF2-40B4-BE49-F238E27FC236}">
                  <a16:creationId xmlns:a16="http://schemas.microsoft.com/office/drawing/2014/main" id="{1221BA94-FA0C-42F9-A560-4BA863C48502}"/>
                </a:ext>
              </a:extLst>
            </p:cNvPr>
            <p:cNvSpPr txBox="1"/>
            <p:nvPr/>
          </p:nvSpPr>
          <p:spPr>
            <a:xfrm>
              <a:off x="3855782" y="1379524"/>
              <a:ext cx="1241133" cy="769441"/>
            </a:xfrm>
            <a:prstGeom prst="rect">
              <a:avLst/>
            </a:prstGeom>
            <a:noFill/>
          </p:spPr>
          <p:txBody>
            <a:bodyPr wrap="square" rtlCol="0" anchor="b" anchorCtr="1">
              <a:spAutoFit/>
            </a:bodyPr>
            <a:lstStyle/>
            <a:p>
              <a:pPr algn="ctr"/>
              <a:r>
                <a:rPr lang="en-GB" sz="1100" b="1"/>
                <a:t>YES</a:t>
              </a:r>
            </a:p>
            <a:p>
              <a:pPr algn="ctr"/>
              <a:r>
                <a:rPr lang="en-GB" sz="1100"/>
                <a:t>They find the supplier in the system</a:t>
              </a:r>
            </a:p>
          </p:txBody>
        </p:sp>
        <p:grpSp>
          <p:nvGrpSpPr>
            <p:cNvPr id="84" name="Group 83">
              <a:extLst>
                <a:ext uri="{FF2B5EF4-FFF2-40B4-BE49-F238E27FC236}">
                  <a16:creationId xmlns:a16="http://schemas.microsoft.com/office/drawing/2014/main" id="{BC2F4F0E-4AAD-484A-9301-D398EB533D8E}"/>
                </a:ext>
              </a:extLst>
            </p:cNvPr>
            <p:cNvGrpSpPr/>
            <p:nvPr/>
          </p:nvGrpSpPr>
          <p:grpSpPr>
            <a:xfrm>
              <a:off x="3555370" y="2367610"/>
              <a:ext cx="1831836" cy="3793971"/>
              <a:chOff x="3555370" y="2367610"/>
              <a:chExt cx="1831836" cy="3793971"/>
            </a:xfrm>
          </p:grpSpPr>
          <p:grpSp>
            <p:nvGrpSpPr>
              <p:cNvPr id="97" name="Group 96">
                <a:extLst>
                  <a:ext uri="{FF2B5EF4-FFF2-40B4-BE49-F238E27FC236}">
                    <a16:creationId xmlns:a16="http://schemas.microsoft.com/office/drawing/2014/main" id="{A275FB8C-1432-4B6A-AFA3-8FBB545E789D}"/>
                  </a:ext>
                </a:extLst>
              </p:cNvPr>
              <p:cNvGrpSpPr/>
              <p:nvPr/>
            </p:nvGrpSpPr>
            <p:grpSpPr>
              <a:xfrm>
                <a:off x="3855782" y="3121664"/>
                <a:ext cx="787042" cy="1563744"/>
                <a:chOff x="1445810" y="2709000"/>
                <a:chExt cx="787042" cy="1563744"/>
              </a:xfrm>
              <a:solidFill>
                <a:schemeClr val="accent3"/>
              </a:solidFill>
            </p:grpSpPr>
            <p:sp>
              <p:nvSpPr>
                <p:cNvPr id="109" name="Arrow: Bent 108">
                  <a:extLst>
                    <a:ext uri="{FF2B5EF4-FFF2-40B4-BE49-F238E27FC236}">
                      <a16:creationId xmlns:a16="http://schemas.microsoft.com/office/drawing/2014/main" id="{F11053A8-B118-404D-9133-4AB46423C1EF}"/>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0" name="Arrow: Bent 109">
                  <a:extLst>
                    <a:ext uri="{FF2B5EF4-FFF2-40B4-BE49-F238E27FC236}">
                      <a16:creationId xmlns:a16="http://schemas.microsoft.com/office/drawing/2014/main" id="{26C9D57E-6E12-4D32-B131-F5D12BF86C8D}"/>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103" name="TextBox 102">
                <a:extLst>
                  <a:ext uri="{FF2B5EF4-FFF2-40B4-BE49-F238E27FC236}">
                    <a16:creationId xmlns:a16="http://schemas.microsoft.com/office/drawing/2014/main" id="{97FAA1B6-758B-42E3-8E94-BED1E6A15010}"/>
                  </a:ext>
                </a:extLst>
              </p:cNvPr>
              <p:cNvSpPr txBox="1"/>
              <p:nvPr/>
            </p:nvSpPr>
            <p:spPr>
              <a:xfrm>
                <a:off x="3555370" y="5561417"/>
                <a:ext cx="1831836" cy="600164"/>
              </a:xfrm>
              <a:prstGeom prst="rect">
                <a:avLst/>
              </a:prstGeom>
              <a:noFill/>
            </p:spPr>
            <p:txBody>
              <a:bodyPr wrap="square" rtlCol="0" anchor="t" anchorCtr="1">
                <a:spAutoFit/>
              </a:bodyPr>
              <a:lstStyle/>
              <a:p>
                <a:pPr algn="ctr"/>
                <a:r>
                  <a:rPr lang="en-GB" sz="1100" b="1"/>
                  <a:t>No</a:t>
                </a:r>
              </a:p>
              <a:p>
                <a:pPr algn="ctr"/>
                <a:r>
                  <a:rPr lang="en-GB" sz="1100"/>
                  <a:t>They cannot find the supplier in the system</a:t>
                </a:r>
              </a:p>
            </p:txBody>
          </p:sp>
          <p:pic>
            <p:nvPicPr>
              <p:cNvPr id="106" name="Graphic 105">
                <a:extLst>
                  <a:ext uri="{FF2B5EF4-FFF2-40B4-BE49-F238E27FC236}">
                    <a16:creationId xmlns:a16="http://schemas.microsoft.com/office/drawing/2014/main" id="{E4A01135-F13E-4F66-9055-56F0D5CA53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7060" y="4753515"/>
                <a:ext cx="720000" cy="720000"/>
              </a:xfrm>
              <a:prstGeom prst="rect">
                <a:avLst/>
              </a:prstGeom>
            </p:spPr>
          </p:pic>
          <p:pic>
            <p:nvPicPr>
              <p:cNvPr id="108" name="Graphic 107">
                <a:extLst>
                  <a:ext uri="{FF2B5EF4-FFF2-40B4-BE49-F238E27FC236}">
                    <a16:creationId xmlns:a16="http://schemas.microsoft.com/office/drawing/2014/main" id="{85D4DE4F-0ACC-4C91-8DCB-A4C2451F25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7060" y="2367610"/>
                <a:ext cx="720000" cy="720000"/>
              </a:xfrm>
              <a:prstGeom prst="rect">
                <a:avLst/>
              </a:prstGeom>
            </p:spPr>
          </p:pic>
        </p:grpSp>
      </p:grpSp>
      <p:grpSp>
        <p:nvGrpSpPr>
          <p:cNvPr id="32" name="Group 31">
            <a:extLst>
              <a:ext uri="{FF2B5EF4-FFF2-40B4-BE49-F238E27FC236}">
                <a16:creationId xmlns:a16="http://schemas.microsoft.com/office/drawing/2014/main" id="{0260A903-DB5C-4009-85C3-C9B242D200A2}"/>
              </a:ext>
            </a:extLst>
          </p:cNvPr>
          <p:cNvGrpSpPr/>
          <p:nvPr/>
        </p:nvGrpSpPr>
        <p:grpSpPr>
          <a:xfrm>
            <a:off x="1564864" y="3073714"/>
            <a:ext cx="2693076" cy="1783732"/>
            <a:chOff x="1564864" y="3073714"/>
            <a:chExt cx="2693076" cy="1783732"/>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2293124" y="3073714"/>
              <a:ext cx="1964816" cy="1783732"/>
              <a:chOff x="2527579" y="3187716"/>
              <a:chExt cx="1964816" cy="1783732"/>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592160" y="3748740"/>
                <a:ext cx="1835654" cy="1222708"/>
                <a:chOff x="1970531" y="3554756"/>
                <a:chExt cx="1835654" cy="1222708"/>
              </a:xfrm>
            </p:grpSpPr>
            <p:sp>
              <p:nvSpPr>
                <p:cNvPr id="49" name="TextBox 48">
                  <a:extLst>
                    <a:ext uri="{FF2B5EF4-FFF2-40B4-BE49-F238E27FC236}">
                      <a16:creationId xmlns:a16="http://schemas.microsoft.com/office/drawing/2014/main" id="{A478ADFF-0B83-4D98-B131-9E9BF088BEB9}"/>
                    </a:ext>
                  </a:extLst>
                </p:cNvPr>
                <p:cNvSpPr txBox="1"/>
                <p:nvPr/>
              </p:nvSpPr>
              <p:spPr>
                <a:xfrm>
                  <a:off x="1970531" y="4346577"/>
                  <a:ext cx="1835654" cy="430887"/>
                </a:xfrm>
                <a:prstGeom prst="rect">
                  <a:avLst/>
                </a:prstGeom>
                <a:noFill/>
              </p:spPr>
              <p:txBody>
                <a:bodyPr wrap="square" rtlCol="0" anchor="t">
                  <a:spAutoFit/>
                </a:bodyPr>
                <a:lstStyle/>
                <a:p>
                  <a:pPr algn="ctr"/>
                  <a:r>
                    <a:rPr lang="en-GB" sz="1100"/>
                    <a:t>But there are no suitable preferred suppliers</a:t>
                  </a:r>
                </a:p>
              </p:txBody>
            </p:sp>
            <p:grpSp>
              <p:nvGrpSpPr>
                <p:cNvPr id="14" name="Group 13">
                  <a:extLst>
                    <a:ext uri="{FF2B5EF4-FFF2-40B4-BE49-F238E27FC236}">
                      <a16:creationId xmlns:a16="http://schemas.microsoft.com/office/drawing/2014/main" id="{AC13BCBF-CF52-48DD-8215-3982D8BCCEF7}"/>
                    </a:ext>
                  </a:extLst>
                </p:cNvPr>
                <p:cNvGrpSpPr/>
                <p:nvPr/>
              </p:nvGrpSpPr>
              <p:grpSpPr>
                <a:xfrm>
                  <a:off x="2978369" y="3554756"/>
                  <a:ext cx="720000" cy="720000"/>
                  <a:chOff x="2975499" y="3493518"/>
                  <a:chExt cx="720000" cy="720000"/>
                </a:xfrm>
              </p:grpSpPr>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75499" y="3493518"/>
                    <a:ext cx="720000" cy="720000"/>
                  </a:xfrm>
                  <a:prstGeom prst="rect">
                    <a:avLst/>
                  </a:prstGeom>
                </p:spPr>
              </p:pic>
              <p:sp>
                <p:nvSpPr>
                  <p:cNvPr id="13" name="Oval 12">
                    <a:extLst>
                      <a:ext uri="{FF2B5EF4-FFF2-40B4-BE49-F238E27FC236}">
                        <a16:creationId xmlns:a16="http://schemas.microsoft.com/office/drawing/2014/main" id="{1EE7AC4B-D995-4616-866A-33E3524815C6}"/>
                      </a:ext>
                    </a:extLst>
                  </p:cNvPr>
                  <p:cNvSpPr/>
                  <p:nvPr/>
                </p:nvSpPr>
                <p:spPr>
                  <a:xfrm>
                    <a:off x="3056895" y="38832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ED3C209C-00D6-41CA-8552-715E4BF3DEC1}"/>
                      </a:ext>
                    </a:extLst>
                  </p:cNvPr>
                  <p:cNvSpPr/>
                  <p:nvPr/>
                </p:nvSpPr>
                <p:spPr>
                  <a:xfrm>
                    <a:off x="3024003" y="3843790"/>
                    <a:ext cx="360000" cy="360000"/>
                  </a:xfrm>
                  <a:prstGeom prst="mathMultiply">
                    <a:avLst>
                      <a:gd name="adj1" fmla="val 91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868E43C4-9B0E-4AFF-8EB5-4EA8A5D6B2DA}"/>
                  </a:ext>
                </a:extLst>
              </p:cNvPr>
              <p:cNvGrpSpPr/>
              <p:nvPr/>
            </p:nvGrpSpPr>
            <p:grpSpPr>
              <a:xfrm>
                <a:off x="2527579" y="3187716"/>
                <a:ext cx="1964816" cy="1281024"/>
                <a:chOff x="1703516" y="2993732"/>
                <a:chExt cx="1964816" cy="1281024"/>
              </a:xfrm>
            </p:grpSpPr>
            <p:sp>
              <p:nvSpPr>
                <p:cNvPr id="4" name="Rectangle 3">
                  <a:extLst>
                    <a:ext uri="{FF2B5EF4-FFF2-40B4-BE49-F238E27FC236}">
                      <a16:creationId xmlns:a16="http://schemas.microsoft.com/office/drawing/2014/main" id="{CC7E957C-E6DD-42EE-BAE0-231B030B3C8E}"/>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service and find a line item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F63AB81-CF62-4489-9FE0-74AC542A76E8}"/>
              </a:ext>
            </a:extLst>
          </p:cNvPr>
          <p:cNvGrpSpPr/>
          <p:nvPr/>
        </p:nvGrpSpPr>
        <p:grpSpPr>
          <a:xfrm>
            <a:off x="4233522" y="2829920"/>
            <a:ext cx="1999404" cy="2302406"/>
            <a:chOff x="4233522" y="2829920"/>
            <a:chExt cx="1999404" cy="2302406"/>
          </a:xfrm>
        </p:grpSpPr>
        <p:grpSp>
          <p:nvGrpSpPr>
            <p:cNvPr id="21" name="Group 20">
              <a:extLst>
                <a:ext uri="{FF2B5EF4-FFF2-40B4-BE49-F238E27FC236}">
                  <a16:creationId xmlns:a16="http://schemas.microsoft.com/office/drawing/2014/main" id="{7A9D523C-3D4C-48B1-9C43-FE7E96E829F7}"/>
                </a:ext>
              </a:extLst>
            </p:cNvPr>
            <p:cNvGrpSpPr/>
            <p:nvPr/>
          </p:nvGrpSpPr>
          <p:grpSpPr>
            <a:xfrm>
              <a:off x="4737104" y="2829920"/>
              <a:ext cx="1495822" cy="2302406"/>
              <a:chOff x="3932267" y="2763553"/>
              <a:chExt cx="1495822" cy="2302406"/>
            </a:xfrm>
          </p:grpSpPr>
          <p:sp>
            <p:nvSpPr>
              <p:cNvPr id="5" name="Rectangle 4">
                <a:extLst>
                  <a:ext uri="{FF2B5EF4-FFF2-40B4-BE49-F238E27FC236}">
                    <a16:creationId xmlns:a16="http://schemas.microsoft.com/office/drawing/2014/main" id="{7D4E42DA-FFBF-4AC7-99BF-12ABE444ADFB}"/>
                  </a:ext>
                </a:extLst>
              </p:cNvPr>
              <p:cNvSpPr/>
              <p:nvPr/>
            </p:nvSpPr>
            <p:spPr>
              <a:xfrm>
                <a:off x="3932267" y="2763553"/>
                <a:ext cx="149582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have found a supplier via Google and spoken to them to get a quote…</a:t>
                </a:r>
              </a:p>
            </p:txBody>
          </p:sp>
          <p:sp>
            <p:nvSpPr>
              <p:cNvPr id="75" name="Rectangle 74">
                <a:extLst>
                  <a:ext uri="{FF2B5EF4-FFF2-40B4-BE49-F238E27FC236}">
                    <a16:creationId xmlns:a16="http://schemas.microsoft.com/office/drawing/2014/main" id="{80FEC119-2BF4-4999-B65B-914D241EE81A}"/>
                  </a:ext>
                </a:extLst>
              </p:cNvPr>
              <p:cNvSpPr/>
              <p:nvPr/>
            </p:nvSpPr>
            <p:spPr>
              <a:xfrm>
                <a:off x="3942812" y="4345959"/>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search for that supplier in the form</a:t>
                </a:r>
              </a:p>
            </p:txBody>
          </p:sp>
          <p:pic>
            <p:nvPicPr>
              <p:cNvPr id="18" name="Graphic 17">
                <a:extLst>
                  <a:ext uri="{FF2B5EF4-FFF2-40B4-BE49-F238E27FC236}">
                    <a16:creationId xmlns:a16="http://schemas.microsoft.com/office/drawing/2014/main" id="{E0F07F19-D9C6-4674-9DA3-EA68115943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67017" y="3554756"/>
                <a:ext cx="720000" cy="720000"/>
              </a:xfrm>
              <a:prstGeom prst="rect">
                <a:avLst/>
              </a:prstGeom>
            </p:spPr>
          </p:pic>
        </p:grpSp>
        <p:sp>
          <p:nvSpPr>
            <p:cNvPr id="139" name="Arrow: Right 138">
              <a:extLst>
                <a:ext uri="{FF2B5EF4-FFF2-40B4-BE49-F238E27FC236}">
                  <a16:creationId xmlns:a16="http://schemas.microsoft.com/office/drawing/2014/main" id="{5654E0F0-83B4-4F8D-8D04-9B3401C64AED}"/>
                </a:ext>
              </a:extLst>
            </p:cNvPr>
            <p:cNvSpPr/>
            <p:nvPr/>
          </p:nvSpPr>
          <p:spPr>
            <a:xfrm>
              <a:off x="4233522" y="3765841"/>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Rectangle 53">
            <a:extLst>
              <a:ext uri="{FF2B5EF4-FFF2-40B4-BE49-F238E27FC236}">
                <a16:creationId xmlns:a16="http://schemas.microsoft.com/office/drawing/2014/main" id="{96FE6AF0-FF38-4B47-9AE1-178A5E6ED44D}"/>
              </a:ext>
            </a:extLst>
          </p:cNvPr>
          <p:cNvSpPr/>
          <p:nvPr/>
        </p:nvSpPr>
        <p:spPr>
          <a:xfrm>
            <a:off x="461695" y="1252088"/>
            <a:ext cx="9381247"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998248" cy="673100"/>
          </a:xfrm>
        </p:spPr>
        <p:txBody>
          <a:bodyPr>
            <a:normAutofit fontScale="90000"/>
          </a:bodyPr>
          <a:lstStyle/>
          <a:p>
            <a:r>
              <a:rPr lang="en-GB" sz="2700">
                <a:solidFill>
                  <a:schemeClr val="tx1"/>
                </a:solidFill>
              </a:rPr>
              <a:t>No preferred vendor available – need to engage ad hoc low risk vendor</a:t>
            </a:r>
            <a:br>
              <a:rPr lang="en-GB" sz="2700"/>
            </a:br>
            <a:endParaRPr lang="en-GB">
              <a:solidFill>
                <a:schemeClr val="tx1"/>
              </a:solidFill>
            </a:endParaRPr>
          </a:p>
        </p:txBody>
      </p:sp>
      <p:grpSp>
        <p:nvGrpSpPr>
          <p:cNvPr id="115" name="Group 114">
            <a:extLst>
              <a:ext uri="{FF2B5EF4-FFF2-40B4-BE49-F238E27FC236}">
                <a16:creationId xmlns:a16="http://schemas.microsoft.com/office/drawing/2014/main" id="{591A6D65-E36B-478E-A975-81B8E4677B8A}"/>
              </a:ext>
            </a:extLst>
          </p:cNvPr>
          <p:cNvGrpSpPr/>
          <p:nvPr/>
        </p:nvGrpSpPr>
        <p:grpSpPr>
          <a:xfrm>
            <a:off x="7202395" y="1461533"/>
            <a:ext cx="2640547" cy="2135539"/>
            <a:chOff x="4922925" y="1428868"/>
            <a:chExt cx="2640547" cy="2135539"/>
          </a:xfrm>
        </p:grpSpPr>
        <p:sp>
          <p:nvSpPr>
            <p:cNvPr id="120" name="Arrow: Right 119">
              <a:extLst>
                <a:ext uri="{FF2B5EF4-FFF2-40B4-BE49-F238E27FC236}">
                  <a16:creationId xmlns:a16="http://schemas.microsoft.com/office/drawing/2014/main" id="{9974E091-ED46-443B-B6A7-18236C07D55F}"/>
                </a:ext>
              </a:extLst>
            </p:cNvPr>
            <p:cNvSpPr/>
            <p:nvPr/>
          </p:nvSpPr>
          <p:spPr>
            <a:xfrm>
              <a:off x="4922925" y="239523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1ADD03EA-CA18-45BE-82CF-FE3F6F7033FE}"/>
                </a:ext>
              </a:extLst>
            </p:cNvPr>
            <p:cNvSpPr/>
            <p:nvPr/>
          </p:nvSpPr>
          <p:spPr>
            <a:xfrm>
              <a:off x="5596370" y="1428868"/>
              <a:ext cx="196710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add the supplier and as the service is low risk…</a:t>
              </a:r>
            </a:p>
          </p:txBody>
        </p:sp>
        <p:sp>
          <p:nvSpPr>
            <p:cNvPr id="117" name="Rectangle 116">
              <a:extLst>
                <a:ext uri="{FF2B5EF4-FFF2-40B4-BE49-F238E27FC236}">
                  <a16:creationId xmlns:a16="http://schemas.microsoft.com/office/drawing/2014/main" id="{F3E6631A-1F49-4134-8793-D751F20E4320}"/>
                </a:ext>
              </a:extLst>
            </p:cNvPr>
            <p:cNvSpPr/>
            <p:nvPr/>
          </p:nvSpPr>
          <p:spPr>
            <a:xfrm>
              <a:off x="5596370" y="2999878"/>
              <a:ext cx="1967102"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see a Warning that they are preceding with a non-preferred supplier</a:t>
              </a:r>
            </a:p>
          </p:txBody>
        </p:sp>
        <p:pic>
          <p:nvPicPr>
            <p:cNvPr id="118" name="Graphic 117">
              <a:extLst>
                <a:ext uri="{FF2B5EF4-FFF2-40B4-BE49-F238E27FC236}">
                  <a16:creationId xmlns:a16="http://schemas.microsoft.com/office/drawing/2014/main" id="{070F9B2A-6A8E-46BA-AF1B-2084B2F5B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56395" y="2229180"/>
              <a:ext cx="720000" cy="720000"/>
            </a:xfrm>
            <a:prstGeom prst="rect">
              <a:avLst/>
            </a:prstGeom>
          </p:spPr>
        </p:pic>
        <p:pic>
          <p:nvPicPr>
            <p:cNvPr id="119" name="Graphic 118">
              <a:extLst>
                <a:ext uri="{FF2B5EF4-FFF2-40B4-BE49-F238E27FC236}">
                  <a16:creationId xmlns:a16="http://schemas.microsoft.com/office/drawing/2014/main" id="{F676C636-75E4-484C-A40D-40F2A0BC0CB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55191" y="2229180"/>
              <a:ext cx="720000" cy="720000"/>
            </a:xfrm>
            <a:prstGeom prst="rect">
              <a:avLst/>
            </a:prstGeom>
          </p:spPr>
        </p:pic>
      </p:grpSp>
      <p:grpSp>
        <p:nvGrpSpPr>
          <p:cNvPr id="121" name="Group 120">
            <a:extLst>
              <a:ext uri="{FF2B5EF4-FFF2-40B4-BE49-F238E27FC236}">
                <a16:creationId xmlns:a16="http://schemas.microsoft.com/office/drawing/2014/main" id="{28DD5942-0956-46C1-AEB9-08F29149B498}"/>
              </a:ext>
            </a:extLst>
          </p:cNvPr>
          <p:cNvGrpSpPr/>
          <p:nvPr/>
        </p:nvGrpSpPr>
        <p:grpSpPr>
          <a:xfrm>
            <a:off x="9850514" y="1418022"/>
            <a:ext cx="1913645" cy="1563823"/>
            <a:chOff x="9206828" y="1362963"/>
            <a:chExt cx="1913645" cy="1563823"/>
          </a:xfrm>
        </p:grpSpPr>
        <p:sp>
          <p:nvSpPr>
            <p:cNvPr id="123" name="Rectangle 122">
              <a:extLst>
                <a:ext uri="{FF2B5EF4-FFF2-40B4-BE49-F238E27FC236}">
                  <a16:creationId xmlns:a16="http://schemas.microsoft.com/office/drawing/2014/main" id="{5B9BF9C9-2047-4659-BB77-3DE4B94B6602}"/>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provides justification, submits form and and proceeds with Checkout </a:t>
              </a:r>
            </a:p>
          </p:txBody>
        </p:sp>
        <p:sp>
          <p:nvSpPr>
            <p:cNvPr id="124" name="Arrow: Right 123">
              <a:extLst>
                <a:ext uri="{FF2B5EF4-FFF2-40B4-BE49-F238E27FC236}">
                  <a16:creationId xmlns:a16="http://schemas.microsoft.com/office/drawing/2014/main" id="{EB2265E1-A90B-47F1-ACD2-1D74F9DE9450}"/>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Graphic 124">
              <a:extLst>
                <a:ext uri="{FF2B5EF4-FFF2-40B4-BE49-F238E27FC236}">
                  <a16:creationId xmlns:a16="http://schemas.microsoft.com/office/drawing/2014/main" id="{64CDED71-72F2-4E43-A337-938CCD2517F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105484" y="2206786"/>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9828273" y="4716309"/>
            <a:ext cx="2268896" cy="1621819"/>
            <a:chOff x="9192159" y="2180355"/>
            <a:chExt cx="2268896" cy="1621819"/>
          </a:xfrm>
        </p:grpSpPr>
        <p:sp>
          <p:nvSpPr>
            <p:cNvPr id="134" name="Rectangle 133">
              <a:extLst>
                <a:ext uri="{FF2B5EF4-FFF2-40B4-BE49-F238E27FC236}">
                  <a16:creationId xmlns:a16="http://schemas.microsoft.com/office/drawing/2014/main" id="{06678CDC-6999-4441-B0AC-37C82D7BCA99}"/>
                </a:ext>
              </a:extLst>
            </p:cNvPr>
            <p:cNvSpPr/>
            <p:nvPr/>
          </p:nvSpPr>
          <p:spPr>
            <a:xfrm>
              <a:off x="9192159" y="3018021"/>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have to wait for the request to be processed and the supplier to be registered and qualified before they can proceed</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10047934" y="2180355"/>
              <a:ext cx="720000" cy="720000"/>
            </a:xfrm>
            <a:prstGeom prst="rect">
              <a:avLst/>
            </a:prstGeom>
          </p:spPr>
        </p:pic>
      </p:grpSp>
      <p:sp>
        <p:nvSpPr>
          <p:cNvPr id="55" name="Rectangle 54">
            <a:extLst>
              <a:ext uri="{FF2B5EF4-FFF2-40B4-BE49-F238E27FC236}">
                <a16:creationId xmlns:a16="http://schemas.microsoft.com/office/drawing/2014/main" id="{A43CFA2A-AB4A-4DF2-B1BD-36FAA046FD83}"/>
              </a:ext>
            </a:extLst>
          </p:cNvPr>
          <p:cNvSpPr/>
          <p:nvPr/>
        </p:nvSpPr>
        <p:spPr>
          <a:xfrm>
            <a:off x="9786996" y="3447703"/>
            <a:ext cx="2268896" cy="289042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9F2AAED6-735D-40F4-84A1-F65E54EA4F73}"/>
              </a:ext>
            </a:extLst>
          </p:cNvPr>
          <p:cNvSpPr txBox="1"/>
          <p:nvPr/>
        </p:nvSpPr>
        <p:spPr>
          <a:xfrm>
            <a:off x="821593" y="1766415"/>
            <a:ext cx="6148019" cy="71385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know that he should use a PO as contract basis?</a:t>
            </a:r>
            <a:endParaRPr lang="en-GB" sz="1600"/>
          </a:p>
        </p:txBody>
      </p:sp>
      <p:sp>
        <p:nvSpPr>
          <p:cNvPr id="62" name="Rectangle 61">
            <a:extLst>
              <a:ext uri="{FF2B5EF4-FFF2-40B4-BE49-F238E27FC236}">
                <a16:creationId xmlns:a16="http://schemas.microsoft.com/office/drawing/2014/main" id="{639B6A7A-154A-453B-8886-4A55E5F095BD}"/>
              </a:ext>
            </a:extLst>
          </p:cNvPr>
          <p:cNvSpPr/>
          <p:nvPr/>
        </p:nvSpPr>
        <p:spPr>
          <a:xfrm>
            <a:off x="905189" y="2677714"/>
            <a:ext cx="5871984" cy="70965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No contract will match when checking out meaning the order will be placed purely on PO terms</a:t>
            </a:r>
          </a:p>
        </p:txBody>
      </p:sp>
      <p:sp>
        <p:nvSpPr>
          <p:cNvPr id="63" name="TextBox 62">
            <a:extLst>
              <a:ext uri="{FF2B5EF4-FFF2-40B4-BE49-F238E27FC236}">
                <a16:creationId xmlns:a16="http://schemas.microsoft.com/office/drawing/2014/main" id="{980461B3-078E-46DF-8C88-76E368E2931D}"/>
              </a:ext>
            </a:extLst>
          </p:cNvPr>
          <p:cNvSpPr txBox="1"/>
          <p:nvPr/>
        </p:nvSpPr>
        <p:spPr>
          <a:xfrm>
            <a:off x="821593" y="3582285"/>
            <a:ext cx="6148019" cy="71385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Know that it is okay to accept </a:t>
            </a:r>
            <a:r>
              <a:rPr lang="en-GB" sz="1600" err="1">
                <a:cs typeface="Calibri" panose="020F0502020204030204" pitchFamily="34" charset="0"/>
              </a:rPr>
              <a:t>Socialevent’s</a:t>
            </a:r>
            <a:r>
              <a:rPr lang="en-GB" sz="1600">
                <a:cs typeface="Calibri" panose="020F0502020204030204" pitchFamily="34" charset="0"/>
              </a:rPr>
              <a:t> T&amp;Cs if the vendor insists on these</a:t>
            </a:r>
            <a:r>
              <a:rPr lang="fr-FR" sz="1600">
                <a:cs typeface="Calibri" panose="020F0502020204030204" pitchFamily="34" charset="0"/>
              </a:rPr>
              <a:t>?</a:t>
            </a:r>
            <a:endParaRPr lang="en-GB" sz="1600"/>
          </a:p>
        </p:txBody>
      </p:sp>
      <p:sp>
        <p:nvSpPr>
          <p:cNvPr id="64" name="Rectangle 63">
            <a:extLst>
              <a:ext uri="{FF2B5EF4-FFF2-40B4-BE49-F238E27FC236}">
                <a16:creationId xmlns:a16="http://schemas.microsoft.com/office/drawing/2014/main" id="{10507653-CBD2-434D-B5A6-88028B215E84}"/>
              </a:ext>
            </a:extLst>
          </p:cNvPr>
          <p:cNvSpPr/>
          <p:nvPr/>
        </p:nvSpPr>
        <p:spPr>
          <a:xfrm>
            <a:off x="905189" y="4494091"/>
            <a:ext cx="5871984" cy="70965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Guidance on when using Supplier’s terms and conditions is acceptable can be added to the form – possibly as part of the risk assessment</a:t>
            </a:r>
          </a:p>
        </p:txBody>
      </p:sp>
      <p:sp>
        <p:nvSpPr>
          <p:cNvPr id="67" name="TextBox 66">
            <a:extLst>
              <a:ext uri="{FF2B5EF4-FFF2-40B4-BE49-F238E27FC236}">
                <a16:creationId xmlns:a16="http://schemas.microsoft.com/office/drawing/2014/main" id="{6E094BC2-6F56-44B9-856F-F93C68F77E5E}"/>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3</a:t>
            </a:r>
          </a:p>
        </p:txBody>
      </p:sp>
    </p:spTree>
    <p:extLst>
      <p:ext uri="{BB962C8B-B14F-4D97-AF65-F5344CB8AC3E}">
        <p14:creationId xmlns:p14="http://schemas.microsoft.com/office/powerpoint/2010/main" val="24072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591A6D65-E36B-478E-A975-81B8E4677B8A}"/>
              </a:ext>
            </a:extLst>
          </p:cNvPr>
          <p:cNvGrpSpPr/>
          <p:nvPr/>
        </p:nvGrpSpPr>
        <p:grpSpPr>
          <a:xfrm>
            <a:off x="7202395" y="1461533"/>
            <a:ext cx="2640547" cy="2135539"/>
            <a:chOff x="4922925" y="1428868"/>
            <a:chExt cx="2640547" cy="2135539"/>
          </a:xfrm>
        </p:grpSpPr>
        <p:sp>
          <p:nvSpPr>
            <p:cNvPr id="120" name="Arrow: Right 119">
              <a:extLst>
                <a:ext uri="{FF2B5EF4-FFF2-40B4-BE49-F238E27FC236}">
                  <a16:creationId xmlns:a16="http://schemas.microsoft.com/office/drawing/2014/main" id="{9974E091-ED46-443B-B6A7-18236C07D55F}"/>
                </a:ext>
              </a:extLst>
            </p:cNvPr>
            <p:cNvSpPr/>
            <p:nvPr/>
          </p:nvSpPr>
          <p:spPr>
            <a:xfrm>
              <a:off x="4922925" y="2395233"/>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1ADD03EA-CA18-45BE-82CF-FE3F6F7033FE}"/>
                </a:ext>
              </a:extLst>
            </p:cNvPr>
            <p:cNvSpPr/>
            <p:nvPr/>
          </p:nvSpPr>
          <p:spPr>
            <a:xfrm>
              <a:off x="5596370" y="1428868"/>
              <a:ext cx="196710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add the supplier and complete the service and risk elements of the form</a:t>
              </a:r>
            </a:p>
          </p:txBody>
        </p:sp>
        <p:sp>
          <p:nvSpPr>
            <p:cNvPr id="117" name="Rectangle 116">
              <a:extLst>
                <a:ext uri="{FF2B5EF4-FFF2-40B4-BE49-F238E27FC236}">
                  <a16:creationId xmlns:a16="http://schemas.microsoft.com/office/drawing/2014/main" id="{F3E6631A-1F49-4134-8793-D751F20E4320}"/>
                </a:ext>
              </a:extLst>
            </p:cNvPr>
            <p:cNvSpPr/>
            <p:nvPr/>
          </p:nvSpPr>
          <p:spPr>
            <a:xfrm>
              <a:off x="5596370" y="2999878"/>
              <a:ext cx="1967102" cy="56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…but see a Warning that they are preceding with a non-preferred supplier</a:t>
              </a:r>
            </a:p>
          </p:txBody>
        </p:sp>
        <p:pic>
          <p:nvPicPr>
            <p:cNvPr id="118" name="Graphic 117">
              <a:extLst>
                <a:ext uri="{FF2B5EF4-FFF2-40B4-BE49-F238E27FC236}">
                  <a16:creationId xmlns:a16="http://schemas.microsoft.com/office/drawing/2014/main" id="{070F9B2A-6A8E-46BA-AF1B-2084B2F5B4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56395" y="2229180"/>
              <a:ext cx="720000" cy="720000"/>
            </a:xfrm>
            <a:prstGeom prst="rect">
              <a:avLst/>
            </a:prstGeom>
          </p:spPr>
        </p:pic>
        <p:pic>
          <p:nvPicPr>
            <p:cNvPr id="119" name="Graphic 118">
              <a:extLst>
                <a:ext uri="{FF2B5EF4-FFF2-40B4-BE49-F238E27FC236}">
                  <a16:creationId xmlns:a16="http://schemas.microsoft.com/office/drawing/2014/main" id="{F676C636-75E4-484C-A40D-40F2A0BC0C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5191" y="2229180"/>
              <a:ext cx="720000" cy="720000"/>
            </a:xfrm>
            <a:prstGeom prst="rect">
              <a:avLst/>
            </a:prstGeom>
          </p:spPr>
        </p:pic>
      </p:grpSp>
      <p:grpSp>
        <p:nvGrpSpPr>
          <p:cNvPr id="24" name="Group 23">
            <a:extLst>
              <a:ext uri="{FF2B5EF4-FFF2-40B4-BE49-F238E27FC236}">
                <a16:creationId xmlns:a16="http://schemas.microsoft.com/office/drawing/2014/main" id="{60F95EC6-FD49-4A6B-A240-E9FD8F5AEABC}"/>
              </a:ext>
            </a:extLst>
          </p:cNvPr>
          <p:cNvGrpSpPr/>
          <p:nvPr/>
        </p:nvGrpSpPr>
        <p:grpSpPr>
          <a:xfrm>
            <a:off x="407273" y="3633974"/>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811" y="3567607"/>
              <a:ext cx="720000" cy="720000"/>
            </a:xfrm>
            <a:prstGeom prst="rect">
              <a:avLst/>
            </a:prstGeom>
          </p:spPr>
        </p:pic>
      </p:grpSp>
      <p:grpSp>
        <p:nvGrpSpPr>
          <p:cNvPr id="82" name="Group 81">
            <a:extLst>
              <a:ext uri="{FF2B5EF4-FFF2-40B4-BE49-F238E27FC236}">
                <a16:creationId xmlns:a16="http://schemas.microsoft.com/office/drawing/2014/main" id="{CF0A9857-ADE4-4D5D-83D4-01AA883A26FE}"/>
              </a:ext>
            </a:extLst>
          </p:cNvPr>
          <p:cNvGrpSpPr/>
          <p:nvPr/>
        </p:nvGrpSpPr>
        <p:grpSpPr>
          <a:xfrm>
            <a:off x="5786597" y="1372082"/>
            <a:ext cx="1831836" cy="4782057"/>
            <a:chOff x="3555370" y="1379524"/>
            <a:chExt cx="1831836" cy="4782057"/>
          </a:xfrm>
        </p:grpSpPr>
        <p:sp>
          <p:nvSpPr>
            <p:cNvPr id="83" name="TextBox 82">
              <a:extLst>
                <a:ext uri="{FF2B5EF4-FFF2-40B4-BE49-F238E27FC236}">
                  <a16:creationId xmlns:a16="http://schemas.microsoft.com/office/drawing/2014/main" id="{1221BA94-FA0C-42F9-A560-4BA863C48502}"/>
                </a:ext>
              </a:extLst>
            </p:cNvPr>
            <p:cNvSpPr txBox="1"/>
            <p:nvPr/>
          </p:nvSpPr>
          <p:spPr>
            <a:xfrm>
              <a:off x="3855782" y="1379524"/>
              <a:ext cx="1241133" cy="769441"/>
            </a:xfrm>
            <a:prstGeom prst="rect">
              <a:avLst/>
            </a:prstGeom>
            <a:noFill/>
          </p:spPr>
          <p:txBody>
            <a:bodyPr wrap="square" rtlCol="0" anchor="b" anchorCtr="1">
              <a:spAutoFit/>
            </a:bodyPr>
            <a:lstStyle/>
            <a:p>
              <a:pPr algn="ctr"/>
              <a:r>
                <a:rPr lang="en-GB" sz="1100" b="1"/>
                <a:t>YES</a:t>
              </a:r>
            </a:p>
            <a:p>
              <a:pPr algn="ctr"/>
              <a:r>
                <a:rPr lang="en-GB" sz="1100"/>
                <a:t>They find the supplier in the system</a:t>
              </a:r>
            </a:p>
          </p:txBody>
        </p:sp>
        <p:grpSp>
          <p:nvGrpSpPr>
            <p:cNvPr id="84" name="Group 83">
              <a:extLst>
                <a:ext uri="{FF2B5EF4-FFF2-40B4-BE49-F238E27FC236}">
                  <a16:creationId xmlns:a16="http://schemas.microsoft.com/office/drawing/2014/main" id="{BC2F4F0E-4AAD-484A-9301-D398EB533D8E}"/>
                </a:ext>
              </a:extLst>
            </p:cNvPr>
            <p:cNvGrpSpPr/>
            <p:nvPr/>
          </p:nvGrpSpPr>
          <p:grpSpPr>
            <a:xfrm>
              <a:off x="3555370" y="2367610"/>
              <a:ext cx="1831836" cy="3793971"/>
              <a:chOff x="3555370" y="2367610"/>
              <a:chExt cx="1831836" cy="3793971"/>
            </a:xfrm>
          </p:grpSpPr>
          <p:grpSp>
            <p:nvGrpSpPr>
              <p:cNvPr id="97" name="Group 96">
                <a:extLst>
                  <a:ext uri="{FF2B5EF4-FFF2-40B4-BE49-F238E27FC236}">
                    <a16:creationId xmlns:a16="http://schemas.microsoft.com/office/drawing/2014/main" id="{A275FB8C-1432-4B6A-AFA3-8FBB545E789D}"/>
                  </a:ext>
                </a:extLst>
              </p:cNvPr>
              <p:cNvGrpSpPr/>
              <p:nvPr/>
            </p:nvGrpSpPr>
            <p:grpSpPr>
              <a:xfrm>
                <a:off x="3855782" y="3121664"/>
                <a:ext cx="787042" cy="1563744"/>
                <a:chOff x="1445810" y="2709000"/>
                <a:chExt cx="787042" cy="1563744"/>
              </a:xfrm>
              <a:solidFill>
                <a:schemeClr val="accent3"/>
              </a:solidFill>
            </p:grpSpPr>
            <p:sp>
              <p:nvSpPr>
                <p:cNvPr id="109" name="Arrow: Bent 108">
                  <a:extLst>
                    <a:ext uri="{FF2B5EF4-FFF2-40B4-BE49-F238E27FC236}">
                      <a16:creationId xmlns:a16="http://schemas.microsoft.com/office/drawing/2014/main" id="{F11053A8-B118-404D-9133-4AB46423C1EF}"/>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0" name="Arrow: Bent 109">
                  <a:extLst>
                    <a:ext uri="{FF2B5EF4-FFF2-40B4-BE49-F238E27FC236}">
                      <a16:creationId xmlns:a16="http://schemas.microsoft.com/office/drawing/2014/main" id="{26C9D57E-6E12-4D32-B131-F5D12BF86C8D}"/>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103" name="TextBox 102">
                <a:extLst>
                  <a:ext uri="{FF2B5EF4-FFF2-40B4-BE49-F238E27FC236}">
                    <a16:creationId xmlns:a16="http://schemas.microsoft.com/office/drawing/2014/main" id="{97FAA1B6-758B-42E3-8E94-BED1E6A15010}"/>
                  </a:ext>
                </a:extLst>
              </p:cNvPr>
              <p:cNvSpPr txBox="1"/>
              <p:nvPr/>
            </p:nvSpPr>
            <p:spPr>
              <a:xfrm>
                <a:off x="3555370" y="5561417"/>
                <a:ext cx="1831836" cy="600164"/>
              </a:xfrm>
              <a:prstGeom prst="rect">
                <a:avLst/>
              </a:prstGeom>
              <a:noFill/>
            </p:spPr>
            <p:txBody>
              <a:bodyPr wrap="square" rtlCol="0" anchor="t" anchorCtr="1">
                <a:spAutoFit/>
              </a:bodyPr>
              <a:lstStyle/>
              <a:p>
                <a:pPr algn="ctr"/>
                <a:r>
                  <a:rPr lang="en-GB" sz="1100" b="1"/>
                  <a:t>No</a:t>
                </a:r>
              </a:p>
              <a:p>
                <a:pPr algn="ctr"/>
                <a:r>
                  <a:rPr lang="en-GB" sz="1100"/>
                  <a:t>They cannot find the supplier in the system</a:t>
                </a:r>
              </a:p>
            </p:txBody>
          </p:sp>
          <p:pic>
            <p:nvPicPr>
              <p:cNvPr id="106" name="Graphic 105">
                <a:extLst>
                  <a:ext uri="{FF2B5EF4-FFF2-40B4-BE49-F238E27FC236}">
                    <a16:creationId xmlns:a16="http://schemas.microsoft.com/office/drawing/2014/main" id="{E4A01135-F13E-4F66-9055-56F0D5CA53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7060" y="4753515"/>
                <a:ext cx="720000" cy="720000"/>
              </a:xfrm>
              <a:prstGeom prst="rect">
                <a:avLst/>
              </a:prstGeom>
            </p:spPr>
          </p:pic>
          <p:pic>
            <p:nvPicPr>
              <p:cNvPr id="108" name="Graphic 107">
                <a:extLst>
                  <a:ext uri="{FF2B5EF4-FFF2-40B4-BE49-F238E27FC236}">
                    <a16:creationId xmlns:a16="http://schemas.microsoft.com/office/drawing/2014/main" id="{85D4DE4F-0ACC-4C91-8DCB-A4C2451F25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7060" y="2367610"/>
                <a:ext cx="720000" cy="720000"/>
              </a:xfrm>
              <a:prstGeom prst="rect">
                <a:avLst/>
              </a:prstGeom>
            </p:spPr>
          </p:pic>
        </p:grpSp>
      </p:grpSp>
      <p:grpSp>
        <p:nvGrpSpPr>
          <p:cNvPr id="32" name="Group 31">
            <a:extLst>
              <a:ext uri="{FF2B5EF4-FFF2-40B4-BE49-F238E27FC236}">
                <a16:creationId xmlns:a16="http://schemas.microsoft.com/office/drawing/2014/main" id="{0260A903-DB5C-4009-85C3-C9B242D200A2}"/>
              </a:ext>
            </a:extLst>
          </p:cNvPr>
          <p:cNvGrpSpPr/>
          <p:nvPr/>
        </p:nvGrpSpPr>
        <p:grpSpPr>
          <a:xfrm>
            <a:off x="1564864" y="3073714"/>
            <a:ext cx="2693076" cy="1783732"/>
            <a:chOff x="1564864" y="3073714"/>
            <a:chExt cx="2693076" cy="1783732"/>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2293124" y="3073714"/>
              <a:ext cx="1964816" cy="1783732"/>
              <a:chOff x="2527579" y="3187716"/>
              <a:chExt cx="1964816" cy="1783732"/>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592160" y="3748740"/>
                <a:ext cx="1835654" cy="1222708"/>
                <a:chOff x="1970531" y="3554756"/>
                <a:chExt cx="1835654" cy="1222708"/>
              </a:xfrm>
            </p:grpSpPr>
            <p:sp>
              <p:nvSpPr>
                <p:cNvPr id="49" name="TextBox 48">
                  <a:extLst>
                    <a:ext uri="{FF2B5EF4-FFF2-40B4-BE49-F238E27FC236}">
                      <a16:creationId xmlns:a16="http://schemas.microsoft.com/office/drawing/2014/main" id="{A478ADFF-0B83-4D98-B131-9E9BF088BEB9}"/>
                    </a:ext>
                  </a:extLst>
                </p:cNvPr>
                <p:cNvSpPr txBox="1"/>
                <p:nvPr/>
              </p:nvSpPr>
              <p:spPr>
                <a:xfrm>
                  <a:off x="1970531" y="4346577"/>
                  <a:ext cx="1835654" cy="430887"/>
                </a:xfrm>
                <a:prstGeom prst="rect">
                  <a:avLst/>
                </a:prstGeom>
                <a:noFill/>
              </p:spPr>
              <p:txBody>
                <a:bodyPr wrap="square" rtlCol="0" anchor="t">
                  <a:spAutoFit/>
                </a:bodyPr>
                <a:lstStyle/>
                <a:p>
                  <a:pPr algn="ctr"/>
                  <a:r>
                    <a:rPr lang="en-GB" sz="1100"/>
                    <a:t>But there are no suitable preferred suppliers</a:t>
                  </a:r>
                </a:p>
              </p:txBody>
            </p:sp>
            <p:grpSp>
              <p:nvGrpSpPr>
                <p:cNvPr id="14" name="Group 13">
                  <a:extLst>
                    <a:ext uri="{FF2B5EF4-FFF2-40B4-BE49-F238E27FC236}">
                      <a16:creationId xmlns:a16="http://schemas.microsoft.com/office/drawing/2014/main" id="{AC13BCBF-CF52-48DD-8215-3982D8BCCEF7}"/>
                    </a:ext>
                  </a:extLst>
                </p:cNvPr>
                <p:cNvGrpSpPr/>
                <p:nvPr/>
              </p:nvGrpSpPr>
              <p:grpSpPr>
                <a:xfrm>
                  <a:off x="2978369" y="3554756"/>
                  <a:ext cx="720000" cy="720000"/>
                  <a:chOff x="2975499" y="3493518"/>
                  <a:chExt cx="720000" cy="720000"/>
                </a:xfrm>
              </p:grpSpPr>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75499" y="3493518"/>
                    <a:ext cx="720000" cy="720000"/>
                  </a:xfrm>
                  <a:prstGeom prst="rect">
                    <a:avLst/>
                  </a:prstGeom>
                </p:spPr>
              </p:pic>
              <p:sp>
                <p:nvSpPr>
                  <p:cNvPr id="13" name="Oval 12">
                    <a:extLst>
                      <a:ext uri="{FF2B5EF4-FFF2-40B4-BE49-F238E27FC236}">
                        <a16:creationId xmlns:a16="http://schemas.microsoft.com/office/drawing/2014/main" id="{1EE7AC4B-D995-4616-866A-33E3524815C6}"/>
                      </a:ext>
                    </a:extLst>
                  </p:cNvPr>
                  <p:cNvSpPr/>
                  <p:nvPr/>
                </p:nvSpPr>
                <p:spPr>
                  <a:xfrm>
                    <a:off x="3056895" y="38832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ED3C209C-00D6-41CA-8552-715E4BF3DEC1}"/>
                      </a:ext>
                    </a:extLst>
                  </p:cNvPr>
                  <p:cNvSpPr/>
                  <p:nvPr/>
                </p:nvSpPr>
                <p:spPr>
                  <a:xfrm>
                    <a:off x="3024003" y="3843790"/>
                    <a:ext cx="360000" cy="360000"/>
                  </a:xfrm>
                  <a:prstGeom prst="mathMultiply">
                    <a:avLst>
                      <a:gd name="adj1" fmla="val 91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868E43C4-9B0E-4AFF-8EB5-4EA8A5D6B2DA}"/>
                  </a:ext>
                </a:extLst>
              </p:cNvPr>
              <p:cNvGrpSpPr/>
              <p:nvPr/>
            </p:nvGrpSpPr>
            <p:grpSpPr>
              <a:xfrm>
                <a:off x="2527579" y="3187716"/>
                <a:ext cx="1964816" cy="1281024"/>
                <a:chOff x="1703516" y="2993732"/>
                <a:chExt cx="1964816" cy="1281024"/>
              </a:xfrm>
            </p:grpSpPr>
            <p:sp>
              <p:nvSpPr>
                <p:cNvPr id="4" name="Rectangle 3">
                  <a:extLst>
                    <a:ext uri="{FF2B5EF4-FFF2-40B4-BE49-F238E27FC236}">
                      <a16:creationId xmlns:a16="http://schemas.microsoft.com/office/drawing/2014/main" id="{CC7E957C-E6DD-42EE-BAE0-231B030B3C8E}"/>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service and find a line item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0F63AB81-CF62-4489-9FE0-74AC542A76E8}"/>
              </a:ext>
            </a:extLst>
          </p:cNvPr>
          <p:cNvGrpSpPr/>
          <p:nvPr/>
        </p:nvGrpSpPr>
        <p:grpSpPr>
          <a:xfrm>
            <a:off x="4233522" y="2829920"/>
            <a:ext cx="1999404" cy="2302406"/>
            <a:chOff x="4233522" y="2829920"/>
            <a:chExt cx="1999404" cy="2302406"/>
          </a:xfrm>
        </p:grpSpPr>
        <p:grpSp>
          <p:nvGrpSpPr>
            <p:cNvPr id="21" name="Group 20">
              <a:extLst>
                <a:ext uri="{FF2B5EF4-FFF2-40B4-BE49-F238E27FC236}">
                  <a16:creationId xmlns:a16="http://schemas.microsoft.com/office/drawing/2014/main" id="{7A9D523C-3D4C-48B1-9C43-FE7E96E829F7}"/>
                </a:ext>
              </a:extLst>
            </p:cNvPr>
            <p:cNvGrpSpPr/>
            <p:nvPr/>
          </p:nvGrpSpPr>
          <p:grpSpPr>
            <a:xfrm>
              <a:off x="4737104" y="2829920"/>
              <a:ext cx="1495822" cy="2302406"/>
              <a:chOff x="3932267" y="2763553"/>
              <a:chExt cx="1495822" cy="2302406"/>
            </a:xfrm>
          </p:grpSpPr>
          <p:sp>
            <p:nvSpPr>
              <p:cNvPr id="5" name="Rectangle 4">
                <a:extLst>
                  <a:ext uri="{FF2B5EF4-FFF2-40B4-BE49-F238E27FC236}">
                    <a16:creationId xmlns:a16="http://schemas.microsoft.com/office/drawing/2014/main" id="{7D4E42DA-FFBF-4AC7-99BF-12ABE444ADFB}"/>
                  </a:ext>
                </a:extLst>
              </p:cNvPr>
              <p:cNvSpPr/>
              <p:nvPr/>
            </p:nvSpPr>
            <p:spPr>
              <a:xfrm>
                <a:off x="3932267" y="2763553"/>
                <a:ext cx="149582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have found a supplier via Google and spoken to them to get a quote…</a:t>
                </a:r>
              </a:p>
            </p:txBody>
          </p:sp>
          <p:sp>
            <p:nvSpPr>
              <p:cNvPr id="75" name="Rectangle 74">
                <a:extLst>
                  <a:ext uri="{FF2B5EF4-FFF2-40B4-BE49-F238E27FC236}">
                    <a16:creationId xmlns:a16="http://schemas.microsoft.com/office/drawing/2014/main" id="{80FEC119-2BF4-4999-B65B-914D241EE81A}"/>
                  </a:ext>
                </a:extLst>
              </p:cNvPr>
              <p:cNvSpPr/>
              <p:nvPr/>
            </p:nvSpPr>
            <p:spPr>
              <a:xfrm>
                <a:off x="3942812" y="4345959"/>
                <a:ext cx="136841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…and search for that supplier in the form</a:t>
                </a:r>
              </a:p>
            </p:txBody>
          </p:sp>
          <p:pic>
            <p:nvPicPr>
              <p:cNvPr id="18" name="Graphic 17">
                <a:extLst>
                  <a:ext uri="{FF2B5EF4-FFF2-40B4-BE49-F238E27FC236}">
                    <a16:creationId xmlns:a16="http://schemas.microsoft.com/office/drawing/2014/main" id="{E0F07F19-D9C6-4674-9DA3-EA68115943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67017" y="3554756"/>
                <a:ext cx="720000" cy="720000"/>
              </a:xfrm>
              <a:prstGeom prst="rect">
                <a:avLst/>
              </a:prstGeom>
            </p:spPr>
          </p:pic>
        </p:grpSp>
        <p:sp>
          <p:nvSpPr>
            <p:cNvPr id="139" name="Arrow: Right 138">
              <a:extLst>
                <a:ext uri="{FF2B5EF4-FFF2-40B4-BE49-F238E27FC236}">
                  <a16:creationId xmlns:a16="http://schemas.microsoft.com/office/drawing/2014/main" id="{5654E0F0-83B4-4F8D-8D04-9B3401C64AED}"/>
                </a:ext>
              </a:extLst>
            </p:cNvPr>
            <p:cNvSpPr/>
            <p:nvPr/>
          </p:nvSpPr>
          <p:spPr>
            <a:xfrm>
              <a:off x="4233522" y="3765841"/>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Rectangle 53">
            <a:extLst>
              <a:ext uri="{FF2B5EF4-FFF2-40B4-BE49-F238E27FC236}">
                <a16:creationId xmlns:a16="http://schemas.microsoft.com/office/drawing/2014/main" id="{96FE6AF0-FF38-4B47-9AE1-178A5E6ED44D}"/>
              </a:ext>
            </a:extLst>
          </p:cNvPr>
          <p:cNvSpPr/>
          <p:nvPr/>
        </p:nvSpPr>
        <p:spPr>
          <a:xfrm>
            <a:off x="461696" y="1231641"/>
            <a:ext cx="9519370"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894831" cy="673100"/>
          </a:xfrm>
        </p:spPr>
        <p:txBody>
          <a:bodyPr>
            <a:normAutofit fontScale="90000"/>
          </a:bodyPr>
          <a:lstStyle/>
          <a:p>
            <a:r>
              <a:rPr lang="en-GB" sz="2700">
                <a:solidFill>
                  <a:schemeClr val="tx1"/>
                </a:solidFill>
              </a:rPr>
              <a:t>No preferred vendor available – need to engage ad hoc low risk vendor</a:t>
            </a:r>
            <a:br>
              <a:rPr lang="en-GB" sz="2700"/>
            </a:br>
            <a:endParaRPr lang="en-GB">
              <a:solidFill>
                <a:schemeClr val="tx1"/>
              </a:solidFill>
            </a:endParaRPr>
          </a:p>
        </p:txBody>
      </p:sp>
      <p:grpSp>
        <p:nvGrpSpPr>
          <p:cNvPr id="121" name="Group 120">
            <a:extLst>
              <a:ext uri="{FF2B5EF4-FFF2-40B4-BE49-F238E27FC236}">
                <a16:creationId xmlns:a16="http://schemas.microsoft.com/office/drawing/2014/main" id="{28DD5942-0956-46C1-AEB9-08F29149B498}"/>
              </a:ext>
            </a:extLst>
          </p:cNvPr>
          <p:cNvGrpSpPr/>
          <p:nvPr/>
        </p:nvGrpSpPr>
        <p:grpSpPr>
          <a:xfrm>
            <a:off x="9850514" y="1418022"/>
            <a:ext cx="1913645" cy="1563823"/>
            <a:chOff x="9206828" y="1362963"/>
            <a:chExt cx="1913645" cy="1563823"/>
          </a:xfrm>
        </p:grpSpPr>
        <p:sp>
          <p:nvSpPr>
            <p:cNvPr id="123" name="Rectangle 122">
              <a:extLst>
                <a:ext uri="{FF2B5EF4-FFF2-40B4-BE49-F238E27FC236}">
                  <a16:creationId xmlns:a16="http://schemas.microsoft.com/office/drawing/2014/main" id="{5B9BF9C9-2047-4659-BB77-3DE4B94B6602}"/>
                </a:ext>
              </a:extLst>
            </p:cNvPr>
            <p:cNvSpPr/>
            <p:nvPr/>
          </p:nvSpPr>
          <p:spPr>
            <a:xfrm>
              <a:off x="9670716" y="1362963"/>
              <a:ext cx="1449757"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User provides justification, submits form and and proceeds with Checkout </a:t>
              </a:r>
            </a:p>
          </p:txBody>
        </p:sp>
        <p:sp>
          <p:nvSpPr>
            <p:cNvPr id="124" name="Arrow: Right 123">
              <a:extLst>
                <a:ext uri="{FF2B5EF4-FFF2-40B4-BE49-F238E27FC236}">
                  <a16:creationId xmlns:a16="http://schemas.microsoft.com/office/drawing/2014/main" id="{EB2265E1-A90B-47F1-ACD2-1D74F9DE9450}"/>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Graphic 124">
              <a:extLst>
                <a:ext uri="{FF2B5EF4-FFF2-40B4-BE49-F238E27FC236}">
                  <a16:creationId xmlns:a16="http://schemas.microsoft.com/office/drawing/2014/main" id="{64CDED71-72F2-4E43-A337-938CCD2517F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05484" y="2206786"/>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9828273" y="4716309"/>
            <a:ext cx="2268896" cy="1621819"/>
            <a:chOff x="9192159" y="2180355"/>
            <a:chExt cx="2268896" cy="1621819"/>
          </a:xfrm>
        </p:grpSpPr>
        <p:sp>
          <p:nvSpPr>
            <p:cNvPr id="134" name="Rectangle 133">
              <a:extLst>
                <a:ext uri="{FF2B5EF4-FFF2-40B4-BE49-F238E27FC236}">
                  <a16:creationId xmlns:a16="http://schemas.microsoft.com/office/drawing/2014/main" id="{06678CDC-6999-4441-B0AC-37C82D7BCA99}"/>
                </a:ext>
              </a:extLst>
            </p:cNvPr>
            <p:cNvSpPr/>
            <p:nvPr/>
          </p:nvSpPr>
          <p:spPr>
            <a:xfrm>
              <a:off x="9192159" y="3018021"/>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have to wait for the request to be processed and the supplier to be registered and qualified before they can proceed</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0047934" y="2180355"/>
              <a:ext cx="720000" cy="720000"/>
            </a:xfrm>
            <a:prstGeom prst="rect">
              <a:avLst/>
            </a:prstGeom>
          </p:spPr>
        </p:pic>
      </p:grpSp>
      <p:sp>
        <p:nvSpPr>
          <p:cNvPr id="55" name="Rectangle 54">
            <a:extLst>
              <a:ext uri="{FF2B5EF4-FFF2-40B4-BE49-F238E27FC236}">
                <a16:creationId xmlns:a16="http://schemas.microsoft.com/office/drawing/2014/main" id="{A43CFA2A-AB4A-4DF2-B1BD-36FAA046FD83}"/>
              </a:ext>
            </a:extLst>
          </p:cNvPr>
          <p:cNvSpPr/>
          <p:nvPr/>
        </p:nvSpPr>
        <p:spPr>
          <a:xfrm>
            <a:off x="9786996" y="1231641"/>
            <a:ext cx="2268896" cy="2749443"/>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A5886DEA-C22D-4FE4-A1CA-A8EAF1688C99}"/>
              </a:ext>
            </a:extLst>
          </p:cNvPr>
          <p:cNvSpPr txBox="1"/>
          <p:nvPr/>
        </p:nvSpPr>
        <p:spPr>
          <a:xfrm>
            <a:off x="1439705" y="2791346"/>
            <a:ext cx="5434346" cy="713858"/>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know that </a:t>
            </a:r>
            <a:r>
              <a:rPr lang="en-GB" sz="1600" err="1">
                <a:cs typeface="Calibri" panose="020F0502020204030204" pitchFamily="34" charset="0"/>
              </a:rPr>
              <a:t>Socialevents</a:t>
            </a:r>
            <a:r>
              <a:rPr lang="en-GB" sz="1600">
                <a:cs typeface="Calibri" panose="020F0502020204030204" pitchFamily="34" charset="0"/>
              </a:rPr>
              <a:t> should be registered as a vendor in SAP prior to PR creation?</a:t>
            </a:r>
            <a:endParaRPr lang="en-GB" sz="1600"/>
          </a:p>
        </p:txBody>
      </p:sp>
      <p:sp>
        <p:nvSpPr>
          <p:cNvPr id="60" name="Rectangle 59">
            <a:extLst>
              <a:ext uri="{FF2B5EF4-FFF2-40B4-BE49-F238E27FC236}">
                <a16:creationId xmlns:a16="http://schemas.microsoft.com/office/drawing/2014/main" id="{74025CBF-C813-4359-8E17-A2658CF5BFF3}"/>
              </a:ext>
            </a:extLst>
          </p:cNvPr>
          <p:cNvSpPr/>
          <p:nvPr/>
        </p:nvSpPr>
        <p:spPr>
          <a:xfrm>
            <a:off x="1547600" y="3721125"/>
            <a:ext cx="5242305" cy="70965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 warning message can contain this guidance, supplier can be a required field in order to submit a shopping cart</a:t>
            </a:r>
          </a:p>
        </p:txBody>
      </p:sp>
      <p:grpSp>
        <p:nvGrpSpPr>
          <p:cNvPr id="36" name="Group 35">
            <a:extLst>
              <a:ext uri="{FF2B5EF4-FFF2-40B4-BE49-F238E27FC236}">
                <a16:creationId xmlns:a16="http://schemas.microsoft.com/office/drawing/2014/main" id="{533E19AD-614C-4F07-BADF-940DAA72E340}"/>
              </a:ext>
            </a:extLst>
          </p:cNvPr>
          <p:cNvGrpSpPr/>
          <p:nvPr/>
        </p:nvGrpSpPr>
        <p:grpSpPr>
          <a:xfrm>
            <a:off x="7195361" y="3981084"/>
            <a:ext cx="2647581" cy="2030597"/>
            <a:chOff x="7195361" y="3981084"/>
            <a:chExt cx="2647581" cy="2030597"/>
          </a:xfrm>
        </p:grpSpPr>
        <p:sp>
          <p:nvSpPr>
            <p:cNvPr id="126" name="Arrow: Right 125">
              <a:extLst>
                <a:ext uri="{FF2B5EF4-FFF2-40B4-BE49-F238E27FC236}">
                  <a16:creationId xmlns:a16="http://schemas.microsoft.com/office/drawing/2014/main" id="{2958BAF9-4C27-41D5-AB5B-728A4A43248C}"/>
                </a:ext>
              </a:extLst>
            </p:cNvPr>
            <p:cNvSpPr/>
            <p:nvPr/>
          </p:nvSpPr>
          <p:spPr>
            <a:xfrm>
              <a:off x="7195361" y="48641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E66D4B64-9431-4B5D-9893-D9F53BA5F3CD}"/>
                </a:ext>
              </a:extLst>
            </p:cNvPr>
            <p:cNvGrpSpPr/>
            <p:nvPr/>
          </p:nvGrpSpPr>
          <p:grpSpPr>
            <a:xfrm>
              <a:off x="7690745" y="3981084"/>
              <a:ext cx="2152197" cy="2030597"/>
              <a:chOff x="5475381" y="1519321"/>
              <a:chExt cx="2152197" cy="2030597"/>
            </a:xfrm>
          </p:grpSpPr>
          <p:sp>
            <p:nvSpPr>
              <p:cNvPr id="128" name="Rectangle 127">
                <a:extLst>
                  <a:ext uri="{FF2B5EF4-FFF2-40B4-BE49-F238E27FC236}">
                    <a16:creationId xmlns:a16="http://schemas.microsoft.com/office/drawing/2014/main" id="{38D7160B-FF00-42F0-ADDF-C01873EA88DC}"/>
                  </a:ext>
                </a:extLst>
              </p:cNvPr>
              <p:cNvSpPr/>
              <p:nvPr/>
            </p:nvSpPr>
            <p:spPr>
              <a:xfrm>
                <a:off x="5475381" y="1519321"/>
                <a:ext cx="2152197"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return to the form and as the service is low risk see a warning message with a link to request a new supplier..</a:t>
                </a:r>
              </a:p>
            </p:txBody>
          </p:sp>
          <p:sp>
            <p:nvSpPr>
              <p:cNvPr id="129" name="Rectangle 128">
                <a:extLst>
                  <a:ext uri="{FF2B5EF4-FFF2-40B4-BE49-F238E27FC236}">
                    <a16:creationId xmlns:a16="http://schemas.microsoft.com/office/drawing/2014/main" id="{71F2793B-F4E4-434D-8F20-370411FC7B7A}"/>
                  </a:ext>
                </a:extLst>
              </p:cNvPr>
              <p:cNvSpPr/>
              <p:nvPr/>
            </p:nvSpPr>
            <p:spPr>
              <a:xfrm>
                <a:off x="5506667" y="3119355"/>
                <a:ext cx="2106242" cy="43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…and follow the link to raise a new supplier request</a:t>
                </a:r>
              </a:p>
            </p:txBody>
          </p:sp>
          <p:pic>
            <p:nvPicPr>
              <p:cNvPr id="131" name="Graphic 130">
                <a:extLst>
                  <a:ext uri="{FF2B5EF4-FFF2-40B4-BE49-F238E27FC236}">
                    <a16:creationId xmlns:a16="http://schemas.microsoft.com/office/drawing/2014/main" id="{CB2BE00D-D63E-4A6A-8B60-2327326271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21103" y="2286998"/>
                <a:ext cx="720000" cy="720000"/>
              </a:xfrm>
              <a:prstGeom prst="rect">
                <a:avLst/>
              </a:prstGeom>
            </p:spPr>
          </p:pic>
        </p:grpSp>
      </p:grpSp>
      <p:sp>
        <p:nvSpPr>
          <p:cNvPr id="63" name="TextBox 62">
            <a:extLst>
              <a:ext uri="{FF2B5EF4-FFF2-40B4-BE49-F238E27FC236}">
                <a16:creationId xmlns:a16="http://schemas.microsoft.com/office/drawing/2014/main" id="{4E5695F6-242F-4147-96E7-1E470A94DBE6}"/>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3</a:t>
            </a:r>
          </a:p>
        </p:txBody>
      </p:sp>
      <p:pic>
        <p:nvPicPr>
          <p:cNvPr id="137" name="Graphic 136">
            <a:extLst>
              <a:ext uri="{FF2B5EF4-FFF2-40B4-BE49-F238E27FC236}">
                <a16:creationId xmlns:a16="http://schemas.microsoft.com/office/drawing/2014/main" id="{6E7BB93A-802B-4263-A581-992BCB5F91C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000257" y="4746073"/>
            <a:ext cx="720000" cy="720000"/>
          </a:xfrm>
          <a:prstGeom prst="rect">
            <a:avLst/>
          </a:prstGeom>
        </p:spPr>
      </p:pic>
    </p:spTree>
    <p:extLst>
      <p:ext uri="{BB962C8B-B14F-4D97-AF65-F5344CB8AC3E}">
        <p14:creationId xmlns:p14="http://schemas.microsoft.com/office/powerpoint/2010/main" val="234115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32B5-086E-4AB5-A686-A6415AFA157F}"/>
              </a:ext>
            </a:extLst>
          </p:cNvPr>
          <p:cNvSpPr>
            <a:spLocks noGrp="1"/>
          </p:cNvSpPr>
          <p:nvPr>
            <p:ph type="title"/>
          </p:nvPr>
        </p:nvSpPr>
        <p:spPr>
          <a:xfrm>
            <a:off x="1971675" y="353680"/>
            <a:ext cx="4124325" cy="3000005"/>
          </a:xfrm>
        </p:spPr>
        <p:txBody>
          <a:bodyPr/>
          <a:lstStyle/>
          <a:p>
            <a:r>
              <a:rPr lang="en-GB"/>
              <a:t>Case 4</a:t>
            </a:r>
          </a:p>
        </p:txBody>
      </p:sp>
      <p:sp>
        <p:nvSpPr>
          <p:cNvPr id="3" name="Text Placeholder 2">
            <a:extLst>
              <a:ext uri="{FF2B5EF4-FFF2-40B4-BE49-F238E27FC236}">
                <a16:creationId xmlns:a16="http://schemas.microsoft.com/office/drawing/2014/main" id="{31CE911C-9117-449F-A3C6-BCA76CD34E22}"/>
              </a:ext>
            </a:extLst>
          </p:cNvPr>
          <p:cNvSpPr>
            <a:spLocks noGrp="1"/>
          </p:cNvSpPr>
          <p:nvPr>
            <p:ph type="body" idx="1"/>
          </p:nvPr>
        </p:nvSpPr>
        <p:spPr>
          <a:xfrm>
            <a:off x="1971675" y="3624377"/>
            <a:ext cx="4124325" cy="1500187"/>
          </a:xfrm>
        </p:spPr>
        <p:txBody>
          <a:bodyPr/>
          <a:lstStyle/>
          <a:p>
            <a:r>
              <a:rPr lang="en-GB" sz="2000">
                <a:latin typeface="+mn-lt"/>
              </a:rPr>
              <a:t>No preferred vendor available – need to engage ad hoc risk vendor</a:t>
            </a:r>
          </a:p>
        </p:txBody>
      </p:sp>
    </p:spTree>
    <p:extLst>
      <p:ext uri="{BB962C8B-B14F-4D97-AF65-F5344CB8AC3E}">
        <p14:creationId xmlns:p14="http://schemas.microsoft.com/office/powerpoint/2010/main" val="2743918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941338" cy="673100"/>
          </a:xfrm>
        </p:spPr>
        <p:txBody>
          <a:bodyPr>
            <a:normAutofit fontScale="90000"/>
          </a:bodyPr>
          <a:lstStyle/>
          <a:p>
            <a:r>
              <a:rPr lang="en-GB" sz="2700">
                <a:solidFill>
                  <a:schemeClr val="tx1"/>
                </a:solidFill>
              </a:rPr>
              <a:t>No preferred vendor available – need to engage ad hoc risk vendor</a:t>
            </a:r>
            <a:br>
              <a:rPr lang="en-GB" sz="2700">
                <a:solidFill>
                  <a:schemeClr val="tx1"/>
                </a:solidFill>
              </a:rPr>
            </a:br>
            <a:r>
              <a:rPr lang="en-GB" sz="1800">
                <a:solidFill>
                  <a:schemeClr val="tx1"/>
                </a:solidFill>
              </a:rPr>
              <a:t>The Requestor is searching for an R&amp;D consultancy firm to get advice on a compound. The estimated cost is DKK 900.000 and confidentiality as well as IP rights are at risk. </a:t>
            </a:r>
            <a:endParaRPr lang="en-GB">
              <a:solidFill>
                <a:schemeClr val="tx1"/>
              </a:solidFill>
            </a:endParaRPr>
          </a:p>
        </p:txBody>
      </p:sp>
      <p:grpSp>
        <p:nvGrpSpPr>
          <p:cNvPr id="24" name="Group 23">
            <a:extLst>
              <a:ext uri="{FF2B5EF4-FFF2-40B4-BE49-F238E27FC236}">
                <a16:creationId xmlns:a16="http://schemas.microsoft.com/office/drawing/2014/main" id="{60F95EC6-FD49-4A6B-A240-E9FD8F5AEABC}"/>
              </a:ext>
            </a:extLst>
          </p:cNvPr>
          <p:cNvGrpSpPr/>
          <p:nvPr/>
        </p:nvGrpSpPr>
        <p:grpSpPr>
          <a:xfrm>
            <a:off x="407273" y="3186499"/>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7051297" y="3191469"/>
            <a:ext cx="2413375" cy="1595542"/>
            <a:chOff x="9206828" y="2180355"/>
            <a:chExt cx="2413375" cy="1595542"/>
          </a:xfrm>
        </p:grpSpPr>
        <p:sp>
          <p:nvSpPr>
            <p:cNvPr id="134" name="Rectangle 133">
              <a:extLst>
                <a:ext uri="{FF2B5EF4-FFF2-40B4-BE49-F238E27FC236}">
                  <a16:creationId xmlns:a16="http://schemas.microsoft.com/office/drawing/2014/main" id="{06678CDC-6999-4441-B0AC-37C82D7BCA99}"/>
                </a:ext>
              </a:extLst>
            </p:cNvPr>
            <p:cNvSpPr/>
            <p:nvPr/>
          </p:nvSpPr>
          <p:spPr>
            <a:xfrm>
              <a:off x="9351307" y="2991744"/>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Legal support in agreeing a contract to cover confidentiality and IP risks</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54940" y="2180355"/>
              <a:ext cx="720000" cy="720000"/>
            </a:xfrm>
            <a:prstGeom prst="rect">
              <a:avLst/>
            </a:prstGeom>
          </p:spPr>
        </p:pic>
      </p:grpSp>
      <p:grpSp>
        <p:nvGrpSpPr>
          <p:cNvPr id="36" name="Group 35">
            <a:extLst>
              <a:ext uri="{FF2B5EF4-FFF2-40B4-BE49-F238E27FC236}">
                <a16:creationId xmlns:a16="http://schemas.microsoft.com/office/drawing/2014/main" id="{533E19AD-614C-4F07-BADF-940DAA72E340}"/>
              </a:ext>
            </a:extLst>
          </p:cNvPr>
          <p:cNvGrpSpPr/>
          <p:nvPr/>
        </p:nvGrpSpPr>
        <p:grpSpPr>
          <a:xfrm>
            <a:off x="4412025" y="2459920"/>
            <a:ext cx="2647581" cy="2327091"/>
            <a:chOff x="7195361" y="3981084"/>
            <a:chExt cx="2647581" cy="2327091"/>
          </a:xfrm>
        </p:grpSpPr>
        <p:sp>
          <p:nvSpPr>
            <p:cNvPr id="126" name="Arrow: Right 125">
              <a:extLst>
                <a:ext uri="{FF2B5EF4-FFF2-40B4-BE49-F238E27FC236}">
                  <a16:creationId xmlns:a16="http://schemas.microsoft.com/office/drawing/2014/main" id="{2958BAF9-4C27-41D5-AB5B-728A4A43248C}"/>
                </a:ext>
              </a:extLst>
            </p:cNvPr>
            <p:cNvSpPr/>
            <p:nvPr/>
          </p:nvSpPr>
          <p:spPr>
            <a:xfrm>
              <a:off x="7195361" y="4852381"/>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E66D4B64-9431-4B5D-9893-D9F53BA5F3CD}"/>
                </a:ext>
              </a:extLst>
            </p:cNvPr>
            <p:cNvGrpSpPr/>
            <p:nvPr/>
          </p:nvGrpSpPr>
          <p:grpSpPr>
            <a:xfrm>
              <a:off x="7690745" y="3981084"/>
              <a:ext cx="2152197" cy="2327091"/>
              <a:chOff x="5475381" y="1519321"/>
              <a:chExt cx="2152197" cy="2327091"/>
            </a:xfrm>
          </p:grpSpPr>
          <p:sp>
            <p:nvSpPr>
              <p:cNvPr id="128" name="Rectangle 127">
                <a:extLst>
                  <a:ext uri="{FF2B5EF4-FFF2-40B4-BE49-F238E27FC236}">
                    <a16:creationId xmlns:a16="http://schemas.microsoft.com/office/drawing/2014/main" id="{38D7160B-FF00-42F0-ADDF-C01873EA88DC}"/>
                  </a:ext>
                </a:extLst>
              </p:cNvPr>
              <p:cNvSpPr/>
              <p:nvPr/>
            </p:nvSpPr>
            <p:spPr>
              <a:xfrm>
                <a:off x="5475381" y="1519321"/>
                <a:ext cx="2152197"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 service is deemed to be high risk</a:t>
                </a:r>
              </a:p>
            </p:txBody>
          </p:sp>
          <p:sp>
            <p:nvSpPr>
              <p:cNvPr id="129" name="Rectangle 128">
                <a:extLst>
                  <a:ext uri="{FF2B5EF4-FFF2-40B4-BE49-F238E27FC236}">
                    <a16:creationId xmlns:a16="http://schemas.microsoft.com/office/drawing/2014/main" id="{71F2793B-F4E4-434D-8F20-370411FC7B7A}"/>
                  </a:ext>
                </a:extLst>
              </p:cNvPr>
              <p:cNvSpPr/>
              <p:nvPr/>
            </p:nvSpPr>
            <p:spPr>
              <a:xfrm>
                <a:off x="5498358" y="3415849"/>
                <a:ext cx="2106242" cy="43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…so an error message appears advising the user to raise a contract request to engage legal</a:t>
                </a:r>
              </a:p>
            </p:txBody>
          </p:sp>
          <p:pic>
            <p:nvPicPr>
              <p:cNvPr id="131" name="Graphic 130">
                <a:extLst>
                  <a:ext uri="{FF2B5EF4-FFF2-40B4-BE49-F238E27FC236}">
                    <a16:creationId xmlns:a16="http://schemas.microsoft.com/office/drawing/2014/main" id="{CB2BE00D-D63E-4A6A-8B60-2327326271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153692" y="2276348"/>
                <a:ext cx="720000" cy="720000"/>
              </a:xfrm>
              <a:prstGeom prst="rect">
                <a:avLst/>
              </a:prstGeom>
            </p:spPr>
          </p:pic>
        </p:grpSp>
      </p:grpSp>
      <p:grpSp>
        <p:nvGrpSpPr>
          <p:cNvPr id="32" name="Group 31">
            <a:extLst>
              <a:ext uri="{FF2B5EF4-FFF2-40B4-BE49-F238E27FC236}">
                <a16:creationId xmlns:a16="http://schemas.microsoft.com/office/drawing/2014/main" id="{0260A903-DB5C-4009-85C3-C9B242D200A2}"/>
              </a:ext>
            </a:extLst>
          </p:cNvPr>
          <p:cNvGrpSpPr/>
          <p:nvPr/>
        </p:nvGrpSpPr>
        <p:grpSpPr>
          <a:xfrm>
            <a:off x="1564864" y="2626239"/>
            <a:ext cx="2693076" cy="2460841"/>
            <a:chOff x="1564864" y="3073714"/>
            <a:chExt cx="2693076" cy="2460841"/>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2293124" y="3073714"/>
              <a:ext cx="1964816" cy="2460841"/>
              <a:chOff x="2527579" y="3187716"/>
              <a:chExt cx="1964816" cy="2460841"/>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592160" y="3748740"/>
                <a:ext cx="1835654" cy="1899817"/>
                <a:chOff x="1970531" y="3554756"/>
                <a:chExt cx="1835654" cy="1899817"/>
              </a:xfrm>
            </p:grpSpPr>
            <p:sp>
              <p:nvSpPr>
                <p:cNvPr id="49" name="TextBox 48">
                  <a:extLst>
                    <a:ext uri="{FF2B5EF4-FFF2-40B4-BE49-F238E27FC236}">
                      <a16:creationId xmlns:a16="http://schemas.microsoft.com/office/drawing/2014/main" id="{A478ADFF-0B83-4D98-B131-9E9BF088BEB9}"/>
                    </a:ext>
                  </a:extLst>
                </p:cNvPr>
                <p:cNvSpPr txBox="1"/>
                <p:nvPr/>
              </p:nvSpPr>
              <p:spPr>
                <a:xfrm>
                  <a:off x="1970531" y="4346577"/>
                  <a:ext cx="1835654" cy="1107996"/>
                </a:xfrm>
                <a:prstGeom prst="rect">
                  <a:avLst/>
                </a:prstGeom>
                <a:noFill/>
              </p:spPr>
              <p:txBody>
                <a:bodyPr wrap="square" rtlCol="0" anchor="t">
                  <a:spAutoFit/>
                </a:bodyPr>
                <a:lstStyle/>
                <a:p>
                  <a:pPr algn="ctr"/>
                  <a:r>
                    <a:rPr lang="en-GB" sz="1100"/>
                    <a:t>They and complete the service and risk elements of the form and there are no preferred suppliers although there is a registered supplier</a:t>
                  </a:r>
                </a:p>
              </p:txBody>
            </p:sp>
            <p:grpSp>
              <p:nvGrpSpPr>
                <p:cNvPr id="14" name="Group 13">
                  <a:extLst>
                    <a:ext uri="{FF2B5EF4-FFF2-40B4-BE49-F238E27FC236}">
                      <a16:creationId xmlns:a16="http://schemas.microsoft.com/office/drawing/2014/main" id="{AC13BCBF-CF52-48DD-8215-3982D8BCCEF7}"/>
                    </a:ext>
                  </a:extLst>
                </p:cNvPr>
                <p:cNvGrpSpPr/>
                <p:nvPr/>
              </p:nvGrpSpPr>
              <p:grpSpPr>
                <a:xfrm>
                  <a:off x="2978369" y="3554756"/>
                  <a:ext cx="720000" cy="720000"/>
                  <a:chOff x="2975499" y="3493518"/>
                  <a:chExt cx="720000" cy="720000"/>
                </a:xfrm>
              </p:grpSpPr>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75499" y="3493518"/>
                    <a:ext cx="720000" cy="720000"/>
                  </a:xfrm>
                  <a:prstGeom prst="rect">
                    <a:avLst/>
                  </a:prstGeom>
                </p:spPr>
              </p:pic>
              <p:sp>
                <p:nvSpPr>
                  <p:cNvPr id="13" name="Oval 12">
                    <a:extLst>
                      <a:ext uri="{FF2B5EF4-FFF2-40B4-BE49-F238E27FC236}">
                        <a16:creationId xmlns:a16="http://schemas.microsoft.com/office/drawing/2014/main" id="{1EE7AC4B-D995-4616-866A-33E3524815C6}"/>
                      </a:ext>
                    </a:extLst>
                  </p:cNvPr>
                  <p:cNvSpPr/>
                  <p:nvPr/>
                </p:nvSpPr>
                <p:spPr>
                  <a:xfrm>
                    <a:off x="3056895" y="38832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ED3C209C-00D6-41CA-8552-715E4BF3DEC1}"/>
                      </a:ext>
                    </a:extLst>
                  </p:cNvPr>
                  <p:cNvSpPr/>
                  <p:nvPr/>
                </p:nvSpPr>
                <p:spPr>
                  <a:xfrm>
                    <a:off x="3024003" y="3843790"/>
                    <a:ext cx="360000" cy="360000"/>
                  </a:xfrm>
                  <a:prstGeom prst="mathMultiply">
                    <a:avLst>
                      <a:gd name="adj1" fmla="val 91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868E43C4-9B0E-4AFF-8EB5-4EA8A5D6B2DA}"/>
                  </a:ext>
                </a:extLst>
              </p:cNvPr>
              <p:cNvGrpSpPr/>
              <p:nvPr/>
            </p:nvGrpSpPr>
            <p:grpSpPr>
              <a:xfrm>
                <a:off x="2527579" y="3187716"/>
                <a:ext cx="1964816" cy="1281024"/>
                <a:chOff x="1703516" y="2993732"/>
                <a:chExt cx="1964816" cy="1281024"/>
              </a:xfrm>
            </p:grpSpPr>
            <p:sp>
              <p:nvSpPr>
                <p:cNvPr id="4" name="Rectangle 3">
                  <a:extLst>
                    <a:ext uri="{FF2B5EF4-FFF2-40B4-BE49-F238E27FC236}">
                      <a16:creationId xmlns:a16="http://schemas.microsoft.com/office/drawing/2014/main" id="{CC7E957C-E6DD-42EE-BAE0-231B030B3C8E}"/>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service and find a line item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0" name="TextBox 139">
            <a:extLst>
              <a:ext uri="{FF2B5EF4-FFF2-40B4-BE49-F238E27FC236}">
                <a16:creationId xmlns:a16="http://schemas.microsoft.com/office/drawing/2014/main" id="{A1589BAC-717B-4263-9B07-316D559B95D4}"/>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4</a:t>
            </a:r>
          </a:p>
        </p:txBody>
      </p:sp>
      <p:grpSp>
        <p:nvGrpSpPr>
          <p:cNvPr id="56" name="Group 55">
            <a:extLst>
              <a:ext uri="{FF2B5EF4-FFF2-40B4-BE49-F238E27FC236}">
                <a16:creationId xmlns:a16="http://schemas.microsoft.com/office/drawing/2014/main" id="{2EC51C9C-99B3-4F64-A8F9-63B9E6EB279C}"/>
              </a:ext>
            </a:extLst>
          </p:cNvPr>
          <p:cNvGrpSpPr/>
          <p:nvPr/>
        </p:nvGrpSpPr>
        <p:grpSpPr>
          <a:xfrm>
            <a:off x="9041804" y="2626239"/>
            <a:ext cx="2693076" cy="2291564"/>
            <a:chOff x="1564864" y="3073714"/>
            <a:chExt cx="2693076" cy="2291564"/>
          </a:xfrm>
        </p:grpSpPr>
        <p:grpSp>
          <p:nvGrpSpPr>
            <p:cNvPr id="57" name="Group 56">
              <a:extLst>
                <a:ext uri="{FF2B5EF4-FFF2-40B4-BE49-F238E27FC236}">
                  <a16:creationId xmlns:a16="http://schemas.microsoft.com/office/drawing/2014/main" id="{273F09E3-E61A-481E-B165-7F75CB403BAD}"/>
                </a:ext>
              </a:extLst>
            </p:cNvPr>
            <p:cNvGrpSpPr/>
            <p:nvPr/>
          </p:nvGrpSpPr>
          <p:grpSpPr>
            <a:xfrm>
              <a:off x="2293124" y="3073714"/>
              <a:ext cx="1964816" cy="2291564"/>
              <a:chOff x="2527579" y="3187716"/>
              <a:chExt cx="1964816" cy="2291564"/>
            </a:xfrm>
          </p:grpSpPr>
          <p:grpSp>
            <p:nvGrpSpPr>
              <p:cNvPr id="59" name="Group 58">
                <a:extLst>
                  <a:ext uri="{FF2B5EF4-FFF2-40B4-BE49-F238E27FC236}">
                    <a16:creationId xmlns:a16="http://schemas.microsoft.com/office/drawing/2014/main" id="{369D3C24-78B1-47F0-A53B-4122E23099FB}"/>
                  </a:ext>
                </a:extLst>
              </p:cNvPr>
              <p:cNvGrpSpPr/>
              <p:nvPr/>
            </p:nvGrpSpPr>
            <p:grpSpPr>
              <a:xfrm>
                <a:off x="2592160" y="3748740"/>
                <a:ext cx="1835654" cy="1730540"/>
                <a:chOff x="1970531" y="3554756"/>
                <a:chExt cx="1835654" cy="1730540"/>
              </a:xfrm>
            </p:grpSpPr>
            <p:sp>
              <p:nvSpPr>
                <p:cNvPr id="63" name="TextBox 62">
                  <a:extLst>
                    <a:ext uri="{FF2B5EF4-FFF2-40B4-BE49-F238E27FC236}">
                      <a16:creationId xmlns:a16="http://schemas.microsoft.com/office/drawing/2014/main" id="{BBF73067-2C50-4EAD-8974-F93E07D3F91E}"/>
                    </a:ext>
                  </a:extLst>
                </p:cNvPr>
                <p:cNvSpPr txBox="1"/>
                <p:nvPr/>
              </p:nvSpPr>
              <p:spPr>
                <a:xfrm>
                  <a:off x="1970531" y="4346577"/>
                  <a:ext cx="1835654" cy="938719"/>
                </a:xfrm>
                <a:prstGeom prst="rect">
                  <a:avLst/>
                </a:prstGeom>
                <a:noFill/>
              </p:spPr>
              <p:txBody>
                <a:bodyPr wrap="square" rtlCol="0" anchor="t">
                  <a:spAutoFit/>
                </a:bodyPr>
                <a:lstStyle/>
                <a:p>
                  <a:pPr algn="ctr"/>
                  <a:r>
                    <a:rPr lang="en-GB" sz="1100"/>
                    <a:t>As legal have been engaged the risk is deemed medium and the user can proceed to Checkout with justification</a:t>
                  </a:r>
                </a:p>
              </p:txBody>
            </p:sp>
            <p:pic>
              <p:nvPicPr>
                <p:cNvPr id="65" name="Graphic 64">
                  <a:extLst>
                    <a:ext uri="{FF2B5EF4-FFF2-40B4-BE49-F238E27FC236}">
                      <a16:creationId xmlns:a16="http://schemas.microsoft.com/office/drawing/2014/main" id="{ABBB695B-0881-4E07-8D84-A45B4163C3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978369" y="3554756"/>
                  <a:ext cx="720000" cy="720000"/>
                </a:xfrm>
                <a:prstGeom prst="rect">
                  <a:avLst/>
                </a:prstGeom>
              </p:spPr>
            </p:pic>
          </p:grpSp>
          <p:grpSp>
            <p:nvGrpSpPr>
              <p:cNvPr id="60" name="Group 59">
                <a:extLst>
                  <a:ext uri="{FF2B5EF4-FFF2-40B4-BE49-F238E27FC236}">
                    <a16:creationId xmlns:a16="http://schemas.microsoft.com/office/drawing/2014/main" id="{A61F36B9-D018-4C47-A1EC-88DA97B7DC99}"/>
                  </a:ext>
                </a:extLst>
              </p:cNvPr>
              <p:cNvGrpSpPr/>
              <p:nvPr/>
            </p:nvGrpSpPr>
            <p:grpSpPr>
              <a:xfrm>
                <a:off x="2527579" y="3187716"/>
                <a:ext cx="1964816" cy="1281024"/>
                <a:chOff x="1703516" y="2993732"/>
                <a:chExt cx="1964816" cy="1281024"/>
              </a:xfrm>
            </p:grpSpPr>
            <p:sp>
              <p:nvSpPr>
                <p:cNvPr id="61" name="Rectangle 60">
                  <a:extLst>
                    <a:ext uri="{FF2B5EF4-FFF2-40B4-BE49-F238E27FC236}">
                      <a16:creationId xmlns:a16="http://schemas.microsoft.com/office/drawing/2014/main" id="{80042827-41B8-4882-B6BB-DD3DE5FA6398}"/>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Once contract is in place the user can go back and recomplete the form fields</a:t>
                  </a:r>
                </a:p>
              </p:txBody>
            </p:sp>
            <p:pic>
              <p:nvPicPr>
                <p:cNvPr id="62" name="Graphic 61">
                  <a:extLst>
                    <a:ext uri="{FF2B5EF4-FFF2-40B4-BE49-F238E27FC236}">
                      <a16:creationId xmlns:a16="http://schemas.microsoft.com/office/drawing/2014/main" id="{15F80F90-C5F9-4EF3-8DEB-79D0C7E939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840590" y="3554756"/>
                  <a:ext cx="720000" cy="720000"/>
                </a:xfrm>
                <a:prstGeom prst="rect">
                  <a:avLst/>
                </a:prstGeom>
              </p:spPr>
            </p:pic>
          </p:grpSp>
        </p:grpSp>
        <p:sp>
          <p:nvSpPr>
            <p:cNvPr id="58" name="Arrow: Right 57">
              <a:extLst>
                <a:ext uri="{FF2B5EF4-FFF2-40B4-BE49-F238E27FC236}">
                  <a16:creationId xmlns:a16="http://schemas.microsoft.com/office/drawing/2014/main" id="{5096BA92-5C9E-45C4-9897-3DD7302D2281}"/>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0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left)">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Arrow: Right 125">
            <a:extLst>
              <a:ext uri="{FF2B5EF4-FFF2-40B4-BE49-F238E27FC236}">
                <a16:creationId xmlns:a16="http://schemas.microsoft.com/office/drawing/2014/main" id="{2958BAF9-4C27-41D5-AB5B-728A4A43248C}"/>
              </a:ext>
            </a:extLst>
          </p:cNvPr>
          <p:cNvSpPr/>
          <p:nvPr/>
        </p:nvSpPr>
        <p:spPr>
          <a:xfrm>
            <a:off x="4412025" y="3343016"/>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941338" cy="673100"/>
          </a:xfrm>
        </p:spPr>
        <p:txBody>
          <a:bodyPr>
            <a:normAutofit fontScale="90000"/>
          </a:bodyPr>
          <a:lstStyle/>
          <a:p>
            <a:r>
              <a:rPr lang="en-GB" sz="2700">
                <a:solidFill>
                  <a:schemeClr val="tx1"/>
                </a:solidFill>
              </a:rPr>
              <a:t>No preferred vendor available – need to engage ad hoc risk vendor</a:t>
            </a:r>
            <a:br>
              <a:rPr lang="en-GB" sz="2700"/>
            </a:br>
            <a:endParaRPr lang="en-GB">
              <a:solidFill>
                <a:schemeClr val="tx1"/>
              </a:solidFill>
            </a:endParaRPr>
          </a:p>
        </p:txBody>
      </p:sp>
      <p:grpSp>
        <p:nvGrpSpPr>
          <p:cNvPr id="24" name="Group 23">
            <a:extLst>
              <a:ext uri="{FF2B5EF4-FFF2-40B4-BE49-F238E27FC236}">
                <a16:creationId xmlns:a16="http://schemas.microsoft.com/office/drawing/2014/main" id="{60F95EC6-FD49-4A6B-A240-E9FD8F5AEABC}"/>
              </a:ext>
            </a:extLst>
          </p:cNvPr>
          <p:cNvGrpSpPr/>
          <p:nvPr/>
        </p:nvGrpSpPr>
        <p:grpSpPr>
          <a:xfrm>
            <a:off x="407273" y="3186499"/>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32" name="Group 31">
            <a:extLst>
              <a:ext uri="{FF2B5EF4-FFF2-40B4-BE49-F238E27FC236}">
                <a16:creationId xmlns:a16="http://schemas.microsoft.com/office/drawing/2014/main" id="{0260A903-DB5C-4009-85C3-C9B242D200A2}"/>
              </a:ext>
            </a:extLst>
          </p:cNvPr>
          <p:cNvGrpSpPr/>
          <p:nvPr/>
        </p:nvGrpSpPr>
        <p:grpSpPr>
          <a:xfrm>
            <a:off x="1564864" y="2626239"/>
            <a:ext cx="2693076" cy="2460841"/>
            <a:chOff x="1564864" y="3073714"/>
            <a:chExt cx="2693076" cy="2460841"/>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2293124" y="3073714"/>
              <a:ext cx="1964816" cy="2460841"/>
              <a:chOff x="2527579" y="3187716"/>
              <a:chExt cx="1964816" cy="2460841"/>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592160" y="3748740"/>
                <a:ext cx="1835654" cy="1899817"/>
                <a:chOff x="1970531" y="3554756"/>
                <a:chExt cx="1835654" cy="1899817"/>
              </a:xfrm>
            </p:grpSpPr>
            <p:sp>
              <p:nvSpPr>
                <p:cNvPr id="49" name="TextBox 48">
                  <a:extLst>
                    <a:ext uri="{FF2B5EF4-FFF2-40B4-BE49-F238E27FC236}">
                      <a16:creationId xmlns:a16="http://schemas.microsoft.com/office/drawing/2014/main" id="{A478ADFF-0B83-4D98-B131-9E9BF088BEB9}"/>
                    </a:ext>
                  </a:extLst>
                </p:cNvPr>
                <p:cNvSpPr txBox="1"/>
                <p:nvPr/>
              </p:nvSpPr>
              <p:spPr>
                <a:xfrm>
                  <a:off x="1970531" y="4346577"/>
                  <a:ext cx="1835654" cy="1107996"/>
                </a:xfrm>
                <a:prstGeom prst="rect">
                  <a:avLst/>
                </a:prstGeom>
                <a:noFill/>
              </p:spPr>
              <p:txBody>
                <a:bodyPr wrap="square" rtlCol="0" anchor="t">
                  <a:spAutoFit/>
                </a:bodyPr>
                <a:lstStyle/>
                <a:p>
                  <a:pPr algn="ctr"/>
                  <a:r>
                    <a:rPr lang="en-GB" sz="1100"/>
                    <a:t>They and complete the service and risk elements of the form and there are no preferred suppliers although there is a registered supplier</a:t>
                  </a:r>
                </a:p>
              </p:txBody>
            </p:sp>
            <p:grpSp>
              <p:nvGrpSpPr>
                <p:cNvPr id="14" name="Group 13">
                  <a:extLst>
                    <a:ext uri="{FF2B5EF4-FFF2-40B4-BE49-F238E27FC236}">
                      <a16:creationId xmlns:a16="http://schemas.microsoft.com/office/drawing/2014/main" id="{AC13BCBF-CF52-48DD-8215-3982D8BCCEF7}"/>
                    </a:ext>
                  </a:extLst>
                </p:cNvPr>
                <p:cNvGrpSpPr/>
                <p:nvPr/>
              </p:nvGrpSpPr>
              <p:grpSpPr>
                <a:xfrm>
                  <a:off x="2978369" y="3554756"/>
                  <a:ext cx="720000" cy="720000"/>
                  <a:chOff x="2975499" y="3493518"/>
                  <a:chExt cx="720000" cy="720000"/>
                </a:xfrm>
              </p:grpSpPr>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5499" y="3493518"/>
                    <a:ext cx="720000" cy="720000"/>
                  </a:xfrm>
                  <a:prstGeom prst="rect">
                    <a:avLst/>
                  </a:prstGeom>
                </p:spPr>
              </p:pic>
              <p:sp>
                <p:nvSpPr>
                  <p:cNvPr id="13" name="Oval 12">
                    <a:extLst>
                      <a:ext uri="{FF2B5EF4-FFF2-40B4-BE49-F238E27FC236}">
                        <a16:creationId xmlns:a16="http://schemas.microsoft.com/office/drawing/2014/main" id="{1EE7AC4B-D995-4616-866A-33E3524815C6}"/>
                      </a:ext>
                    </a:extLst>
                  </p:cNvPr>
                  <p:cNvSpPr/>
                  <p:nvPr/>
                </p:nvSpPr>
                <p:spPr>
                  <a:xfrm>
                    <a:off x="3056895" y="3883202"/>
                    <a:ext cx="288000" cy="2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ED3C209C-00D6-41CA-8552-715E4BF3DEC1}"/>
                      </a:ext>
                    </a:extLst>
                  </p:cNvPr>
                  <p:cNvSpPr/>
                  <p:nvPr/>
                </p:nvSpPr>
                <p:spPr>
                  <a:xfrm>
                    <a:off x="3024003" y="3843790"/>
                    <a:ext cx="360000" cy="360000"/>
                  </a:xfrm>
                  <a:prstGeom prst="mathMultiply">
                    <a:avLst>
                      <a:gd name="adj1" fmla="val 91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868E43C4-9B0E-4AFF-8EB5-4EA8A5D6B2DA}"/>
                  </a:ext>
                </a:extLst>
              </p:cNvPr>
              <p:cNvGrpSpPr/>
              <p:nvPr/>
            </p:nvGrpSpPr>
            <p:grpSpPr>
              <a:xfrm>
                <a:off x="2527579" y="3187716"/>
                <a:ext cx="1964816" cy="1281024"/>
                <a:chOff x="1703516" y="2993732"/>
                <a:chExt cx="1964816" cy="1281024"/>
              </a:xfrm>
            </p:grpSpPr>
            <p:sp>
              <p:nvSpPr>
                <p:cNvPr id="4" name="Rectangle 3">
                  <a:extLst>
                    <a:ext uri="{FF2B5EF4-FFF2-40B4-BE49-F238E27FC236}">
                      <a16:creationId xmlns:a16="http://schemas.microsoft.com/office/drawing/2014/main" id="{CC7E957C-E6DD-42EE-BAE0-231B030B3C8E}"/>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service and find a line item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0" name="TextBox 139">
            <a:extLst>
              <a:ext uri="{FF2B5EF4-FFF2-40B4-BE49-F238E27FC236}">
                <a16:creationId xmlns:a16="http://schemas.microsoft.com/office/drawing/2014/main" id="{A1589BAC-717B-4263-9B07-316D559B95D4}"/>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4</a:t>
            </a:r>
          </a:p>
        </p:txBody>
      </p:sp>
      <p:grpSp>
        <p:nvGrpSpPr>
          <p:cNvPr id="56" name="Group 55">
            <a:extLst>
              <a:ext uri="{FF2B5EF4-FFF2-40B4-BE49-F238E27FC236}">
                <a16:creationId xmlns:a16="http://schemas.microsoft.com/office/drawing/2014/main" id="{2EC51C9C-99B3-4F64-A8F9-63B9E6EB279C}"/>
              </a:ext>
            </a:extLst>
          </p:cNvPr>
          <p:cNvGrpSpPr/>
          <p:nvPr/>
        </p:nvGrpSpPr>
        <p:grpSpPr>
          <a:xfrm>
            <a:off x="9041804" y="2626239"/>
            <a:ext cx="2693076" cy="2291564"/>
            <a:chOff x="1564864" y="3073714"/>
            <a:chExt cx="2693076" cy="2291564"/>
          </a:xfrm>
        </p:grpSpPr>
        <p:grpSp>
          <p:nvGrpSpPr>
            <p:cNvPr id="57" name="Group 56">
              <a:extLst>
                <a:ext uri="{FF2B5EF4-FFF2-40B4-BE49-F238E27FC236}">
                  <a16:creationId xmlns:a16="http://schemas.microsoft.com/office/drawing/2014/main" id="{273F09E3-E61A-481E-B165-7F75CB403BAD}"/>
                </a:ext>
              </a:extLst>
            </p:cNvPr>
            <p:cNvGrpSpPr/>
            <p:nvPr/>
          </p:nvGrpSpPr>
          <p:grpSpPr>
            <a:xfrm>
              <a:off x="2293124" y="3073714"/>
              <a:ext cx="1964816" cy="2291564"/>
              <a:chOff x="2527579" y="3187716"/>
              <a:chExt cx="1964816" cy="2291564"/>
            </a:xfrm>
          </p:grpSpPr>
          <p:grpSp>
            <p:nvGrpSpPr>
              <p:cNvPr id="59" name="Group 58">
                <a:extLst>
                  <a:ext uri="{FF2B5EF4-FFF2-40B4-BE49-F238E27FC236}">
                    <a16:creationId xmlns:a16="http://schemas.microsoft.com/office/drawing/2014/main" id="{369D3C24-78B1-47F0-A53B-4122E23099FB}"/>
                  </a:ext>
                </a:extLst>
              </p:cNvPr>
              <p:cNvGrpSpPr/>
              <p:nvPr/>
            </p:nvGrpSpPr>
            <p:grpSpPr>
              <a:xfrm>
                <a:off x="2592160" y="3748740"/>
                <a:ext cx="1835654" cy="1730540"/>
                <a:chOff x="1970531" y="3554756"/>
                <a:chExt cx="1835654" cy="1730540"/>
              </a:xfrm>
            </p:grpSpPr>
            <p:sp>
              <p:nvSpPr>
                <p:cNvPr id="63" name="TextBox 62">
                  <a:extLst>
                    <a:ext uri="{FF2B5EF4-FFF2-40B4-BE49-F238E27FC236}">
                      <a16:creationId xmlns:a16="http://schemas.microsoft.com/office/drawing/2014/main" id="{BBF73067-2C50-4EAD-8974-F93E07D3F91E}"/>
                    </a:ext>
                  </a:extLst>
                </p:cNvPr>
                <p:cNvSpPr txBox="1"/>
                <p:nvPr/>
              </p:nvSpPr>
              <p:spPr>
                <a:xfrm>
                  <a:off x="1970531" y="4346577"/>
                  <a:ext cx="1835654" cy="938719"/>
                </a:xfrm>
                <a:prstGeom prst="rect">
                  <a:avLst/>
                </a:prstGeom>
                <a:noFill/>
              </p:spPr>
              <p:txBody>
                <a:bodyPr wrap="square" rtlCol="0" anchor="t">
                  <a:spAutoFit/>
                </a:bodyPr>
                <a:lstStyle/>
                <a:p>
                  <a:pPr algn="ctr"/>
                  <a:r>
                    <a:rPr lang="en-GB" sz="1100"/>
                    <a:t>As legal have been engaged the risk is deemed medium and the user can proceed to Checkout with justification</a:t>
                  </a:r>
                </a:p>
              </p:txBody>
            </p:sp>
            <p:pic>
              <p:nvPicPr>
                <p:cNvPr id="65" name="Graphic 64">
                  <a:extLst>
                    <a:ext uri="{FF2B5EF4-FFF2-40B4-BE49-F238E27FC236}">
                      <a16:creationId xmlns:a16="http://schemas.microsoft.com/office/drawing/2014/main" id="{ABBB695B-0881-4E07-8D84-A45B4163C3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978369" y="3554756"/>
                  <a:ext cx="720000" cy="720000"/>
                </a:xfrm>
                <a:prstGeom prst="rect">
                  <a:avLst/>
                </a:prstGeom>
              </p:spPr>
            </p:pic>
          </p:grpSp>
          <p:grpSp>
            <p:nvGrpSpPr>
              <p:cNvPr id="60" name="Group 59">
                <a:extLst>
                  <a:ext uri="{FF2B5EF4-FFF2-40B4-BE49-F238E27FC236}">
                    <a16:creationId xmlns:a16="http://schemas.microsoft.com/office/drawing/2014/main" id="{A61F36B9-D018-4C47-A1EC-88DA97B7DC99}"/>
                  </a:ext>
                </a:extLst>
              </p:cNvPr>
              <p:cNvGrpSpPr/>
              <p:nvPr/>
            </p:nvGrpSpPr>
            <p:grpSpPr>
              <a:xfrm>
                <a:off x="2527579" y="3187716"/>
                <a:ext cx="1964816" cy="1281024"/>
                <a:chOff x="1703516" y="2993732"/>
                <a:chExt cx="1964816" cy="1281024"/>
              </a:xfrm>
            </p:grpSpPr>
            <p:sp>
              <p:nvSpPr>
                <p:cNvPr id="61" name="Rectangle 60">
                  <a:extLst>
                    <a:ext uri="{FF2B5EF4-FFF2-40B4-BE49-F238E27FC236}">
                      <a16:creationId xmlns:a16="http://schemas.microsoft.com/office/drawing/2014/main" id="{80042827-41B8-4882-B6BB-DD3DE5FA6398}"/>
                    </a:ext>
                  </a:extLst>
                </p:cNvPr>
                <p:cNvSpPr/>
                <p:nvPr/>
              </p:nvSpPr>
              <p:spPr>
                <a:xfrm>
                  <a:off x="1703516" y="2993732"/>
                  <a:ext cx="1964816"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Once contract is in place the user can go back and recomplete the form fields</a:t>
                  </a:r>
                </a:p>
              </p:txBody>
            </p:sp>
            <p:pic>
              <p:nvPicPr>
                <p:cNvPr id="62" name="Graphic 61">
                  <a:extLst>
                    <a:ext uri="{FF2B5EF4-FFF2-40B4-BE49-F238E27FC236}">
                      <a16:creationId xmlns:a16="http://schemas.microsoft.com/office/drawing/2014/main" id="{15F80F90-C5F9-4EF3-8DEB-79D0C7E939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840590" y="3554756"/>
                  <a:ext cx="720000" cy="720000"/>
                </a:xfrm>
                <a:prstGeom prst="rect">
                  <a:avLst/>
                </a:prstGeom>
              </p:spPr>
            </p:pic>
          </p:grpSp>
        </p:grpSp>
        <p:sp>
          <p:nvSpPr>
            <p:cNvPr id="58" name="Arrow: Right 57">
              <a:extLst>
                <a:ext uri="{FF2B5EF4-FFF2-40B4-BE49-F238E27FC236}">
                  <a16:creationId xmlns:a16="http://schemas.microsoft.com/office/drawing/2014/main" id="{5096BA92-5C9E-45C4-9897-3DD7302D2281}"/>
                </a:ext>
              </a:extLst>
            </p:cNvPr>
            <p:cNvSpPr/>
            <p:nvPr/>
          </p:nvSpPr>
          <p:spPr>
            <a:xfrm>
              <a:off x="1564864" y="3778692"/>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a:extLst>
              <a:ext uri="{FF2B5EF4-FFF2-40B4-BE49-F238E27FC236}">
                <a16:creationId xmlns:a16="http://schemas.microsoft.com/office/drawing/2014/main" id="{DEA942C2-5D51-48F5-8397-FF56F4870FDB}"/>
              </a:ext>
            </a:extLst>
          </p:cNvPr>
          <p:cNvSpPr/>
          <p:nvPr/>
        </p:nvSpPr>
        <p:spPr>
          <a:xfrm>
            <a:off x="461696" y="1231641"/>
            <a:ext cx="4754051"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127" name="Group 126">
            <a:extLst>
              <a:ext uri="{FF2B5EF4-FFF2-40B4-BE49-F238E27FC236}">
                <a16:creationId xmlns:a16="http://schemas.microsoft.com/office/drawing/2014/main" id="{E66D4B64-9431-4B5D-9893-D9F53BA5F3CD}"/>
              </a:ext>
            </a:extLst>
          </p:cNvPr>
          <p:cNvGrpSpPr/>
          <p:nvPr/>
        </p:nvGrpSpPr>
        <p:grpSpPr>
          <a:xfrm>
            <a:off x="4907409" y="2459920"/>
            <a:ext cx="2152197" cy="2327091"/>
            <a:chOff x="5475381" y="1519321"/>
            <a:chExt cx="2152197" cy="2327091"/>
          </a:xfrm>
        </p:grpSpPr>
        <p:sp>
          <p:nvSpPr>
            <p:cNvPr id="128" name="Rectangle 127">
              <a:extLst>
                <a:ext uri="{FF2B5EF4-FFF2-40B4-BE49-F238E27FC236}">
                  <a16:creationId xmlns:a16="http://schemas.microsoft.com/office/drawing/2014/main" id="{38D7160B-FF00-42F0-ADDF-C01873EA88DC}"/>
                </a:ext>
              </a:extLst>
            </p:cNvPr>
            <p:cNvSpPr/>
            <p:nvPr/>
          </p:nvSpPr>
          <p:spPr>
            <a:xfrm>
              <a:off x="5475381" y="1519321"/>
              <a:ext cx="2152197"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 service is deemed to be high risk with no preferred vendor</a:t>
              </a:r>
            </a:p>
          </p:txBody>
        </p:sp>
        <p:sp>
          <p:nvSpPr>
            <p:cNvPr id="129" name="Rectangle 128">
              <a:extLst>
                <a:ext uri="{FF2B5EF4-FFF2-40B4-BE49-F238E27FC236}">
                  <a16:creationId xmlns:a16="http://schemas.microsoft.com/office/drawing/2014/main" id="{71F2793B-F4E4-434D-8F20-370411FC7B7A}"/>
                </a:ext>
              </a:extLst>
            </p:cNvPr>
            <p:cNvSpPr/>
            <p:nvPr/>
          </p:nvSpPr>
          <p:spPr>
            <a:xfrm>
              <a:off x="5498358" y="3415849"/>
              <a:ext cx="2106242" cy="430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…so an error message appears advising the user to raise a contract request to engage legal</a:t>
              </a:r>
            </a:p>
          </p:txBody>
        </p:sp>
        <p:pic>
          <p:nvPicPr>
            <p:cNvPr id="131" name="Graphic 130">
              <a:extLst>
                <a:ext uri="{FF2B5EF4-FFF2-40B4-BE49-F238E27FC236}">
                  <a16:creationId xmlns:a16="http://schemas.microsoft.com/office/drawing/2014/main" id="{CB2BE00D-D63E-4A6A-8B60-23273262711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153692" y="2276348"/>
              <a:ext cx="720000" cy="720000"/>
            </a:xfrm>
            <a:prstGeom prst="rect">
              <a:avLst/>
            </a:prstGeom>
          </p:spPr>
        </p:pic>
      </p:grpSp>
      <p:sp>
        <p:nvSpPr>
          <p:cNvPr id="39" name="Rectangle 38">
            <a:extLst>
              <a:ext uri="{FF2B5EF4-FFF2-40B4-BE49-F238E27FC236}">
                <a16:creationId xmlns:a16="http://schemas.microsoft.com/office/drawing/2014/main" id="{2096D625-C98B-4549-98A1-4D8E5D0C0494}"/>
              </a:ext>
            </a:extLst>
          </p:cNvPr>
          <p:cNvSpPr/>
          <p:nvPr/>
        </p:nvSpPr>
        <p:spPr>
          <a:xfrm>
            <a:off x="9016657" y="840620"/>
            <a:ext cx="2781767" cy="5411755"/>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133" name="Group 132">
            <a:extLst>
              <a:ext uri="{FF2B5EF4-FFF2-40B4-BE49-F238E27FC236}">
                <a16:creationId xmlns:a16="http://schemas.microsoft.com/office/drawing/2014/main" id="{8B578F46-8198-4F9D-AA16-FA7FB7F1D698}"/>
              </a:ext>
            </a:extLst>
          </p:cNvPr>
          <p:cNvGrpSpPr/>
          <p:nvPr/>
        </p:nvGrpSpPr>
        <p:grpSpPr>
          <a:xfrm>
            <a:off x="7051297" y="3191469"/>
            <a:ext cx="2413375" cy="1595542"/>
            <a:chOff x="9206828" y="2180355"/>
            <a:chExt cx="2413375" cy="1595542"/>
          </a:xfrm>
        </p:grpSpPr>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154940" y="2180355"/>
              <a:ext cx="720000" cy="720000"/>
            </a:xfrm>
            <a:prstGeom prst="rect">
              <a:avLst/>
            </a:prstGeom>
          </p:spPr>
        </p:pic>
        <p:sp>
          <p:nvSpPr>
            <p:cNvPr id="134" name="Rectangle 133">
              <a:extLst>
                <a:ext uri="{FF2B5EF4-FFF2-40B4-BE49-F238E27FC236}">
                  <a16:creationId xmlns:a16="http://schemas.microsoft.com/office/drawing/2014/main" id="{06678CDC-6999-4441-B0AC-37C82D7BCA99}"/>
                </a:ext>
              </a:extLst>
            </p:cNvPr>
            <p:cNvSpPr/>
            <p:nvPr/>
          </p:nvSpPr>
          <p:spPr>
            <a:xfrm>
              <a:off x="9351307" y="2991744"/>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Legal support in agreeing a contract to cover confidentiality and IP risks</a:t>
              </a:r>
            </a:p>
          </p:txBody>
        </p:sp>
      </p:grpSp>
      <p:grpSp>
        <p:nvGrpSpPr>
          <p:cNvPr id="5" name="Group 4">
            <a:extLst>
              <a:ext uri="{FF2B5EF4-FFF2-40B4-BE49-F238E27FC236}">
                <a16:creationId xmlns:a16="http://schemas.microsoft.com/office/drawing/2014/main" id="{C3AE4662-1383-4581-B2E5-8D621F11A308}"/>
              </a:ext>
            </a:extLst>
          </p:cNvPr>
          <p:cNvGrpSpPr/>
          <p:nvPr/>
        </p:nvGrpSpPr>
        <p:grpSpPr>
          <a:xfrm>
            <a:off x="821594" y="1766414"/>
            <a:ext cx="3890798" cy="1894722"/>
            <a:chOff x="821594" y="1766414"/>
            <a:chExt cx="3890798" cy="1894722"/>
          </a:xfrm>
        </p:grpSpPr>
        <p:sp>
          <p:nvSpPr>
            <p:cNvPr id="40" name="TextBox 39">
              <a:extLst>
                <a:ext uri="{FF2B5EF4-FFF2-40B4-BE49-F238E27FC236}">
                  <a16:creationId xmlns:a16="http://schemas.microsoft.com/office/drawing/2014/main" id="{CEBD5DE0-7136-4FF5-9C63-9BE534E03A72}"/>
                </a:ext>
              </a:extLst>
            </p:cNvPr>
            <p:cNvSpPr txBox="1"/>
            <p:nvPr/>
          </p:nvSpPr>
          <p:spPr>
            <a:xfrm>
              <a:off x="821594" y="1766414"/>
              <a:ext cx="3890798" cy="837476"/>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know that the purchase is considered or should be evaluated high risk?</a:t>
              </a:r>
              <a:endParaRPr lang="en-GB" sz="1600"/>
            </a:p>
          </p:txBody>
        </p:sp>
        <p:sp>
          <p:nvSpPr>
            <p:cNvPr id="41" name="Rectangle 40">
              <a:extLst>
                <a:ext uri="{FF2B5EF4-FFF2-40B4-BE49-F238E27FC236}">
                  <a16:creationId xmlns:a16="http://schemas.microsoft.com/office/drawing/2014/main" id="{7F52E3BC-C463-4A79-A275-4C702869B4C3}"/>
                </a:ext>
              </a:extLst>
            </p:cNvPr>
            <p:cNvSpPr/>
            <p:nvPr/>
          </p:nvSpPr>
          <p:spPr>
            <a:xfrm>
              <a:off x="900755" y="2828588"/>
              <a:ext cx="3716109" cy="83254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Risk assessment questions will determine the service is high risk and error message will be displayed</a:t>
              </a:r>
            </a:p>
          </p:txBody>
        </p:sp>
      </p:grpSp>
      <p:grpSp>
        <p:nvGrpSpPr>
          <p:cNvPr id="6" name="Group 5">
            <a:extLst>
              <a:ext uri="{FF2B5EF4-FFF2-40B4-BE49-F238E27FC236}">
                <a16:creationId xmlns:a16="http://schemas.microsoft.com/office/drawing/2014/main" id="{340FC142-A329-445C-8646-7243F9039A8D}"/>
              </a:ext>
            </a:extLst>
          </p:cNvPr>
          <p:cNvGrpSpPr/>
          <p:nvPr/>
        </p:nvGrpSpPr>
        <p:grpSpPr>
          <a:xfrm>
            <a:off x="821594" y="3882917"/>
            <a:ext cx="3890798" cy="1895313"/>
            <a:chOff x="821594" y="3882917"/>
            <a:chExt cx="3890798" cy="1895313"/>
          </a:xfrm>
        </p:grpSpPr>
        <p:sp>
          <p:nvSpPr>
            <p:cNvPr id="42" name="TextBox 41">
              <a:extLst>
                <a:ext uri="{FF2B5EF4-FFF2-40B4-BE49-F238E27FC236}">
                  <a16:creationId xmlns:a16="http://schemas.microsoft.com/office/drawing/2014/main" id="{EBFEC1B9-9D90-4146-ADCE-B46B1E990282}"/>
                </a:ext>
              </a:extLst>
            </p:cNvPr>
            <p:cNvSpPr txBox="1"/>
            <p:nvPr/>
          </p:nvSpPr>
          <p:spPr>
            <a:xfrm>
              <a:off x="821594" y="3882917"/>
              <a:ext cx="3890798" cy="837476"/>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proceed to Legal support?</a:t>
              </a:r>
              <a:endParaRPr lang="en-GB" sz="1600"/>
            </a:p>
          </p:txBody>
        </p:sp>
        <p:sp>
          <p:nvSpPr>
            <p:cNvPr id="43" name="Rectangle 42">
              <a:extLst>
                <a:ext uri="{FF2B5EF4-FFF2-40B4-BE49-F238E27FC236}">
                  <a16:creationId xmlns:a16="http://schemas.microsoft.com/office/drawing/2014/main" id="{2C20D5C3-781F-413E-95CD-B8C75DDB8224}"/>
                </a:ext>
              </a:extLst>
            </p:cNvPr>
            <p:cNvSpPr/>
            <p:nvPr/>
          </p:nvSpPr>
          <p:spPr>
            <a:xfrm>
              <a:off x="900755" y="4945682"/>
              <a:ext cx="3716109" cy="83254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There is a link in the error message to submit a contract request for legal support</a:t>
              </a:r>
            </a:p>
          </p:txBody>
        </p:sp>
      </p:grpSp>
    </p:spTree>
    <p:extLst>
      <p:ext uri="{BB962C8B-B14F-4D97-AF65-F5344CB8AC3E}">
        <p14:creationId xmlns:p14="http://schemas.microsoft.com/office/powerpoint/2010/main" val="24483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1E92-2F3A-4E10-8BE4-3631DC8058CE}"/>
              </a:ext>
            </a:extLst>
          </p:cNvPr>
          <p:cNvSpPr>
            <a:spLocks noGrp="1"/>
          </p:cNvSpPr>
          <p:nvPr>
            <p:ph type="title"/>
          </p:nvPr>
        </p:nvSpPr>
        <p:spPr>
          <a:xfrm>
            <a:off x="2120307" y="385578"/>
            <a:ext cx="4124325" cy="3000005"/>
          </a:xfrm>
        </p:spPr>
        <p:txBody>
          <a:bodyPr/>
          <a:lstStyle/>
          <a:p>
            <a:r>
              <a:rPr lang="en-GB"/>
              <a:t>Case 5</a:t>
            </a:r>
          </a:p>
        </p:txBody>
      </p:sp>
      <p:sp>
        <p:nvSpPr>
          <p:cNvPr id="3" name="Text Placeholder 2">
            <a:extLst>
              <a:ext uri="{FF2B5EF4-FFF2-40B4-BE49-F238E27FC236}">
                <a16:creationId xmlns:a16="http://schemas.microsoft.com/office/drawing/2014/main" id="{12CFCC70-B5AB-4288-B9B8-6A571D721C48}"/>
              </a:ext>
            </a:extLst>
          </p:cNvPr>
          <p:cNvSpPr>
            <a:spLocks noGrp="1"/>
          </p:cNvSpPr>
          <p:nvPr>
            <p:ph type="body" idx="1"/>
          </p:nvPr>
        </p:nvSpPr>
        <p:spPr>
          <a:xfrm>
            <a:off x="2120307" y="3656275"/>
            <a:ext cx="4124325" cy="1500187"/>
          </a:xfrm>
        </p:spPr>
        <p:txBody>
          <a:bodyPr/>
          <a:lstStyle/>
          <a:p>
            <a:r>
              <a:rPr lang="en-GB" sz="2000">
                <a:latin typeface="+mn-lt"/>
                <a:cs typeface="Calibri" panose="020F0502020204030204" pitchFamily="34" charset="0"/>
              </a:rPr>
              <a:t>Preferred Vendor available, additional risk assessment needed (Research)</a:t>
            </a:r>
            <a:endParaRPr lang="en-GB" sz="2000">
              <a:latin typeface="+mn-lt"/>
            </a:endParaRPr>
          </a:p>
        </p:txBody>
      </p:sp>
    </p:spTree>
    <p:extLst>
      <p:ext uri="{BB962C8B-B14F-4D97-AF65-F5344CB8AC3E}">
        <p14:creationId xmlns:p14="http://schemas.microsoft.com/office/powerpoint/2010/main" val="2590758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2DCDE-560D-4143-8EB2-1D0EB220F46F}"/>
              </a:ext>
            </a:extLst>
          </p:cNvPr>
          <p:cNvSpPr>
            <a:spLocks noGrp="1"/>
          </p:cNvSpPr>
          <p:nvPr>
            <p:ph type="title"/>
          </p:nvPr>
        </p:nvSpPr>
        <p:spPr>
          <a:xfrm>
            <a:off x="685800" y="327026"/>
            <a:ext cx="9882963" cy="673100"/>
          </a:xfrm>
        </p:spPr>
        <p:txBody>
          <a:bodyPr>
            <a:noAutofit/>
          </a:bodyPr>
          <a:lstStyle/>
          <a:p>
            <a:r>
              <a:rPr lang="en-GB" sz="2400">
                <a:solidFill>
                  <a:schemeClr val="tx1"/>
                </a:solidFill>
              </a:rPr>
              <a:t>Preferred Vendor available, additional risk assessment needed (Research)</a:t>
            </a:r>
            <a:br>
              <a:rPr lang="en-GB" sz="2400">
                <a:solidFill>
                  <a:schemeClr val="tx1"/>
                </a:solidFill>
              </a:rPr>
            </a:br>
            <a:r>
              <a:rPr lang="en-GB" sz="1600">
                <a:solidFill>
                  <a:schemeClr val="tx1"/>
                </a:solidFill>
              </a:rPr>
              <a:t>The Requestor knows already the Preferred Vendor and that it is applicable for the service needed – a new animal study to be conducted by the vendor. The estimated cost is DKK 900.000 and confidentiality as well as IP rights are at risk. </a:t>
            </a:r>
          </a:p>
        </p:txBody>
      </p:sp>
      <p:grpSp>
        <p:nvGrpSpPr>
          <p:cNvPr id="5" name="Group 4">
            <a:extLst>
              <a:ext uri="{FF2B5EF4-FFF2-40B4-BE49-F238E27FC236}">
                <a16:creationId xmlns:a16="http://schemas.microsoft.com/office/drawing/2014/main" id="{C11336D5-82A9-4E47-92D1-E581EA33DB70}"/>
              </a:ext>
            </a:extLst>
          </p:cNvPr>
          <p:cNvGrpSpPr/>
          <p:nvPr/>
        </p:nvGrpSpPr>
        <p:grpSpPr>
          <a:xfrm>
            <a:off x="685801" y="1407627"/>
            <a:ext cx="11192068" cy="1809647"/>
            <a:chOff x="821594" y="1487838"/>
            <a:chExt cx="3890798" cy="2554843"/>
          </a:xfrm>
        </p:grpSpPr>
        <p:sp>
          <p:nvSpPr>
            <p:cNvPr id="6" name="TextBox 5">
              <a:extLst>
                <a:ext uri="{FF2B5EF4-FFF2-40B4-BE49-F238E27FC236}">
                  <a16:creationId xmlns:a16="http://schemas.microsoft.com/office/drawing/2014/main" id="{F09E1D6B-BA4D-4B9F-AB23-8ACAFF31EC9B}"/>
                </a:ext>
              </a:extLst>
            </p:cNvPr>
            <p:cNvSpPr txBox="1"/>
            <p:nvPr/>
          </p:nvSpPr>
          <p:spPr>
            <a:xfrm>
              <a:off x="821594" y="1487838"/>
              <a:ext cx="3890798" cy="1116051"/>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does the Requestor ensure that the animal species has been approved by veterinarians (a key </a:t>
              </a:r>
              <a:r>
                <a:rPr lang="en-GB" sz="1600" err="1">
                  <a:cs typeface="Calibri" panose="020F0502020204030204" pitchFamily="34" charset="0"/>
                </a:rPr>
                <a:t>GxP</a:t>
              </a:r>
              <a:r>
                <a:rPr lang="en-GB" sz="1600">
                  <a:cs typeface="Calibri" panose="020F0502020204030204" pitchFamily="34" charset="0"/>
                </a:rPr>
                <a:t> requirement for all animal studies)?</a:t>
              </a:r>
              <a:endParaRPr lang="en-GB" sz="1600"/>
            </a:p>
          </p:txBody>
        </p:sp>
        <p:sp>
          <p:nvSpPr>
            <p:cNvPr id="7" name="Rectangle 6">
              <a:extLst>
                <a:ext uri="{FF2B5EF4-FFF2-40B4-BE49-F238E27FC236}">
                  <a16:creationId xmlns:a16="http://schemas.microsoft.com/office/drawing/2014/main" id="{5431A6E5-B8D3-4BDB-9BFA-347B2C27E5A8}"/>
                </a:ext>
              </a:extLst>
            </p:cNvPr>
            <p:cNvSpPr/>
            <p:nvPr/>
          </p:nvSpPr>
          <p:spPr>
            <a:xfrm>
              <a:off x="900755" y="2926631"/>
              <a:ext cx="3716109" cy="11160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This will depend on how this information is stored but 2 options are:</a:t>
              </a:r>
            </a:p>
            <a:p>
              <a:pPr marL="285750" indent="-285750" algn="ctr">
                <a:buFont typeface="Arial" panose="020B0604020202020204" pitchFamily="34" charset="0"/>
                <a:buChar char="•"/>
              </a:pPr>
              <a:r>
                <a:rPr lang="en-GB" sz="1400">
                  <a:solidFill>
                    <a:schemeClr val="tx1"/>
                  </a:solidFill>
                </a:rPr>
                <a:t>the form could ask them to specify the animal species and have hidden logic to check if approved</a:t>
              </a:r>
            </a:p>
            <a:p>
              <a:pPr marL="285750" indent="-285750" algn="ctr">
                <a:buFont typeface="Arial" panose="020B0604020202020204" pitchFamily="34" charset="0"/>
                <a:buChar char="•"/>
              </a:pPr>
              <a:r>
                <a:rPr lang="en-GB" sz="1400">
                  <a:solidFill>
                    <a:schemeClr val="tx1"/>
                  </a:solidFill>
                </a:rPr>
                <a:t>there could be an approved list that they are prompted to check and confirm if their species is on it</a:t>
              </a:r>
            </a:p>
          </p:txBody>
        </p:sp>
      </p:grpSp>
      <p:grpSp>
        <p:nvGrpSpPr>
          <p:cNvPr id="8" name="Group 7">
            <a:extLst>
              <a:ext uri="{FF2B5EF4-FFF2-40B4-BE49-F238E27FC236}">
                <a16:creationId xmlns:a16="http://schemas.microsoft.com/office/drawing/2014/main" id="{33FD39F3-DB15-405D-9BD0-F30585DE924B}"/>
              </a:ext>
            </a:extLst>
          </p:cNvPr>
          <p:cNvGrpSpPr/>
          <p:nvPr/>
        </p:nvGrpSpPr>
        <p:grpSpPr>
          <a:xfrm>
            <a:off x="685801" y="3437439"/>
            <a:ext cx="11192068" cy="1548877"/>
            <a:chOff x="821594" y="1827778"/>
            <a:chExt cx="3890798" cy="1548877"/>
          </a:xfrm>
        </p:grpSpPr>
        <p:sp>
          <p:nvSpPr>
            <p:cNvPr id="9" name="TextBox 8">
              <a:extLst>
                <a:ext uri="{FF2B5EF4-FFF2-40B4-BE49-F238E27FC236}">
                  <a16:creationId xmlns:a16="http://schemas.microsoft.com/office/drawing/2014/main" id="{5047DF21-12A2-4B3C-B40F-6C4425EEFEBE}"/>
                </a:ext>
              </a:extLst>
            </p:cNvPr>
            <p:cNvSpPr txBox="1"/>
            <p:nvPr/>
          </p:nvSpPr>
          <p:spPr>
            <a:xfrm>
              <a:off x="821594" y="1827778"/>
              <a:ext cx="3890798" cy="776111"/>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If the animal species has not been approved, how does the Requestor get Procurement Support to ensure this is done at the right timepoint as a part of the dialogue with the vendor?</a:t>
              </a:r>
            </a:p>
          </p:txBody>
        </p:sp>
        <p:sp>
          <p:nvSpPr>
            <p:cNvPr id="10" name="Rectangle 9">
              <a:extLst>
                <a:ext uri="{FF2B5EF4-FFF2-40B4-BE49-F238E27FC236}">
                  <a16:creationId xmlns:a16="http://schemas.microsoft.com/office/drawing/2014/main" id="{2335E959-AA02-4D79-B466-26C989554E57}"/>
                </a:ext>
              </a:extLst>
            </p:cNvPr>
            <p:cNvSpPr/>
            <p:nvPr/>
          </p:nvSpPr>
          <p:spPr>
            <a:xfrm>
              <a:off x="900755" y="2828588"/>
              <a:ext cx="3716109" cy="54806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The form can display an error to prevent them </a:t>
              </a:r>
              <a:r>
                <a:rPr lang="en-GB" sz="1400" err="1">
                  <a:solidFill>
                    <a:schemeClr val="tx1"/>
                  </a:solidFill>
                </a:rPr>
                <a:t>preceeding</a:t>
              </a:r>
              <a:r>
                <a:rPr lang="en-GB" sz="1400">
                  <a:solidFill>
                    <a:schemeClr val="tx1"/>
                  </a:solidFill>
                </a:rPr>
                <a:t> and point them to contact Procurement for support – possibly via a Custom Form for new animal species approval</a:t>
              </a:r>
            </a:p>
          </p:txBody>
        </p:sp>
      </p:grpSp>
      <p:grpSp>
        <p:nvGrpSpPr>
          <p:cNvPr id="11" name="Group 10">
            <a:extLst>
              <a:ext uri="{FF2B5EF4-FFF2-40B4-BE49-F238E27FC236}">
                <a16:creationId xmlns:a16="http://schemas.microsoft.com/office/drawing/2014/main" id="{E39011CA-B269-4B6C-B811-0789894F00E8}"/>
              </a:ext>
            </a:extLst>
          </p:cNvPr>
          <p:cNvGrpSpPr/>
          <p:nvPr/>
        </p:nvGrpSpPr>
        <p:grpSpPr>
          <a:xfrm>
            <a:off x="685801" y="5206482"/>
            <a:ext cx="11192068" cy="1409538"/>
            <a:chOff x="821594" y="1827778"/>
            <a:chExt cx="3890798" cy="1409538"/>
          </a:xfrm>
        </p:grpSpPr>
        <p:sp>
          <p:nvSpPr>
            <p:cNvPr id="12" name="TextBox 11">
              <a:extLst>
                <a:ext uri="{FF2B5EF4-FFF2-40B4-BE49-F238E27FC236}">
                  <a16:creationId xmlns:a16="http://schemas.microsoft.com/office/drawing/2014/main" id="{09B01F83-D41E-450B-850E-2193F9A56B7A}"/>
                </a:ext>
              </a:extLst>
            </p:cNvPr>
            <p:cNvSpPr txBox="1"/>
            <p:nvPr/>
          </p:nvSpPr>
          <p:spPr>
            <a:xfrm>
              <a:off x="821594" y="1827778"/>
              <a:ext cx="3890798" cy="776111"/>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Ensure to get a proposal from the vendor that is easily transferrable into a Work Order/SOW/PO (standard content of a WO, but specifics around the animal species may be needed)?</a:t>
              </a:r>
            </a:p>
          </p:txBody>
        </p:sp>
        <p:sp>
          <p:nvSpPr>
            <p:cNvPr id="13" name="Rectangle 12">
              <a:extLst>
                <a:ext uri="{FF2B5EF4-FFF2-40B4-BE49-F238E27FC236}">
                  <a16:creationId xmlns:a16="http://schemas.microsoft.com/office/drawing/2014/main" id="{BF29AEC5-74DA-4659-B7AA-24C06511D7A2}"/>
                </a:ext>
              </a:extLst>
            </p:cNvPr>
            <p:cNvSpPr/>
            <p:nvPr/>
          </p:nvSpPr>
          <p:spPr>
            <a:xfrm>
              <a:off x="900755" y="2828588"/>
              <a:ext cx="3716109" cy="40872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If using a tactical sourcing, the RFQ details will transfer into a Work Order, including specification provided by the requestor</a:t>
              </a:r>
            </a:p>
          </p:txBody>
        </p:sp>
      </p:grpSp>
    </p:spTree>
    <p:extLst>
      <p:ext uri="{BB962C8B-B14F-4D97-AF65-F5344CB8AC3E}">
        <p14:creationId xmlns:p14="http://schemas.microsoft.com/office/powerpoint/2010/main" val="344858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5D56-C05E-7B4C-BFA3-0BD19645ED0F}"/>
              </a:ext>
            </a:extLst>
          </p:cNvPr>
          <p:cNvSpPr>
            <a:spLocks noGrp="1"/>
          </p:cNvSpPr>
          <p:nvPr>
            <p:ph type="title"/>
          </p:nvPr>
        </p:nvSpPr>
        <p:spPr/>
        <p:txBody>
          <a:bodyPr/>
          <a:lstStyle/>
          <a:p>
            <a:r>
              <a:rPr lang="en-US"/>
              <a:t>Key preparation components</a:t>
            </a:r>
          </a:p>
        </p:txBody>
      </p:sp>
      <p:sp>
        <p:nvSpPr>
          <p:cNvPr id="7" name="Freeform 54">
            <a:extLst>
              <a:ext uri="{FF2B5EF4-FFF2-40B4-BE49-F238E27FC236}">
                <a16:creationId xmlns:a16="http://schemas.microsoft.com/office/drawing/2014/main" id="{5D9BCF23-F81E-CE45-AF1B-48707FB19DB9}"/>
              </a:ext>
            </a:extLst>
          </p:cNvPr>
          <p:cNvSpPr>
            <a:spLocks noChangeAspect="1"/>
          </p:cNvSpPr>
          <p:nvPr>
            <p:custDataLst>
              <p:tags r:id="rId1"/>
            </p:custDataLst>
          </p:nvPr>
        </p:nvSpPr>
        <p:spPr bwMode="gray">
          <a:xfrm>
            <a:off x="697367" y="2085203"/>
            <a:ext cx="4291012" cy="3341688"/>
          </a:xfrm>
          <a:custGeom>
            <a:avLst/>
            <a:gdLst>
              <a:gd name="T0" fmla="*/ 2147483647 w 856"/>
              <a:gd name="T1" fmla="*/ 0 h 576"/>
              <a:gd name="T2" fmla="*/ 2147483647 w 856"/>
              <a:gd name="T3" fmla="*/ 0 h 576"/>
              <a:gd name="T4" fmla="*/ 2147483647 w 856"/>
              <a:gd name="T5" fmla="*/ 2147483647 h 576"/>
              <a:gd name="T6" fmla="*/ 2147483647 w 856"/>
              <a:gd name="T7" fmla="*/ 2147483647 h 576"/>
              <a:gd name="T8" fmla="*/ 2147483647 w 856"/>
              <a:gd name="T9" fmla="*/ 2147483647 h 576"/>
              <a:gd name="T10" fmla="*/ 0 w 856"/>
              <a:gd name="T11" fmla="*/ 2147483647 h 576"/>
              <a:gd name="T12" fmla="*/ 2147483647 w 856"/>
              <a:gd name="T13" fmla="*/ 0 h 576"/>
              <a:gd name="T14" fmla="*/ 0 60000 65536"/>
              <a:gd name="T15" fmla="*/ 0 60000 65536"/>
              <a:gd name="T16" fmla="*/ 0 60000 65536"/>
              <a:gd name="T17" fmla="*/ 0 60000 65536"/>
              <a:gd name="T18" fmla="*/ 0 60000 65536"/>
              <a:gd name="T19" fmla="*/ 0 60000 65536"/>
              <a:gd name="T20" fmla="*/ 0 60000 65536"/>
              <a:gd name="T21" fmla="*/ 0 w 856"/>
              <a:gd name="T22" fmla="*/ 0 h 576"/>
              <a:gd name="T23" fmla="*/ 856 w 856"/>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6" h="576">
                <a:moveTo>
                  <a:pt x="224" y="0"/>
                </a:moveTo>
                <a:lnTo>
                  <a:pt x="647" y="0"/>
                </a:lnTo>
                <a:lnTo>
                  <a:pt x="855" y="288"/>
                </a:lnTo>
                <a:lnTo>
                  <a:pt x="647" y="575"/>
                </a:lnTo>
                <a:lnTo>
                  <a:pt x="224" y="575"/>
                </a:lnTo>
                <a:lnTo>
                  <a:pt x="0" y="288"/>
                </a:lnTo>
                <a:lnTo>
                  <a:pt x="224" y="0"/>
                </a:lnTo>
              </a:path>
            </a:pathLst>
          </a:custGeom>
          <a:solidFill>
            <a:schemeClr val="tx2">
              <a:lumMod val="60000"/>
              <a:lumOff val="40000"/>
            </a:schemeClr>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Univers 45 Light"/>
              <a:ea typeface="+mn-ea"/>
              <a:cs typeface="+mn-cs"/>
            </a:endParaRPr>
          </a:p>
        </p:txBody>
      </p:sp>
      <p:sp>
        <p:nvSpPr>
          <p:cNvPr id="8" name="Freeform 55">
            <a:extLst>
              <a:ext uri="{FF2B5EF4-FFF2-40B4-BE49-F238E27FC236}">
                <a16:creationId xmlns:a16="http://schemas.microsoft.com/office/drawing/2014/main" id="{FF879F41-2A6D-9949-91ED-B51819F52622}"/>
              </a:ext>
            </a:extLst>
          </p:cNvPr>
          <p:cNvSpPr>
            <a:spLocks noChangeAspect="1"/>
          </p:cNvSpPr>
          <p:nvPr>
            <p:custDataLst>
              <p:tags r:id="rId2"/>
            </p:custDataLst>
          </p:nvPr>
        </p:nvSpPr>
        <p:spPr bwMode="gray">
          <a:xfrm>
            <a:off x="2042251" y="1569267"/>
            <a:ext cx="1709738"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9" name="Freeform 56">
            <a:extLst>
              <a:ext uri="{FF2B5EF4-FFF2-40B4-BE49-F238E27FC236}">
                <a16:creationId xmlns:a16="http://schemas.microsoft.com/office/drawing/2014/main" id="{639E4D9C-1966-2C42-9122-5FEC1105AAE4}"/>
              </a:ext>
            </a:extLst>
          </p:cNvPr>
          <p:cNvSpPr>
            <a:spLocks noChangeAspect="1"/>
          </p:cNvSpPr>
          <p:nvPr>
            <p:custDataLst>
              <p:tags r:id="rId3"/>
            </p:custDataLst>
          </p:nvPr>
        </p:nvSpPr>
        <p:spPr bwMode="gray">
          <a:xfrm>
            <a:off x="511629" y="2366192"/>
            <a:ext cx="1708150"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10" name="Freeform 57">
            <a:extLst>
              <a:ext uri="{FF2B5EF4-FFF2-40B4-BE49-F238E27FC236}">
                <a16:creationId xmlns:a16="http://schemas.microsoft.com/office/drawing/2014/main" id="{BD53F5C6-C9C2-EE4B-9294-FC62E6F5650C}"/>
              </a:ext>
            </a:extLst>
          </p:cNvPr>
          <p:cNvSpPr>
            <a:spLocks noChangeAspect="1"/>
          </p:cNvSpPr>
          <p:nvPr>
            <p:custDataLst>
              <p:tags r:id="rId4"/>
            </p:custDataLst>
          </p:nvPr>
        </p:nvSpPr>
        <p:spPr bwMode="gray">
          <a:xfrm>
            <a:off x="3483429" y="2359841"/>
            <a:ext cx="1708150" cy="1333500"/>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11" name="Freeform 58">
            <a:extLst>
              <a:ext uri="{FF2B5EF4-FFF2-40B4-BE49-F238E27FC236}">
                <a16:creationId xmlns:a16="http://schemas.microsoft.com/office/drawing/2014/main" id="{81C22DC6-915B-9146-AC18-64058607058E}"/>
              </a:ext>
            </a:extLst>
          </p:cNvPr>
          <p:cNvSpPr>
            <a:spLocks noChangeAspect="1"/>
          </p:cNvSpPr>
          <p:nvPr>
            <p:custDataLst>
              <p:tags r:id="rId5"/>
            </p:custDataLst>
          </p:nvPr>
        </p:nvSpPr>
        <p:spPr bwMode="gray">
          <a:xfrm>
            <a:off x="1951789" y="3049478"/>
            <a:ext cx="1872208" cy="146157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tx2">
              <a:lumMod val="50000"/>
            </a:schemeClr>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Univers 45 Light"/>
              <a:ea typeface="+mn-ea"/>
              <a:cs typeface="+mn-cs"/>
            </a:endParaRPr>
          </a:p>
        </p:txBody>
      </p:sp>
      <p:sp>
        <p:nvSpPr>
          <p:cNvPr id="12" name="Freeform 59">
            <a:extLst>
              <a:ext uri="{FF2B5EF4-FFF2-40B4-BE49-F238E27FC236}">
                <a16:creationId xmlns:a16="http://schemas.microsoft.com/office/drawing/2014/main" id="{7A962BDF-47B4-D44F-B44B-0106707EC73E}"/>
              </a:ext>
            </a:extLst>
          </p:cNvPr>
          <p:cNvSpPr>
            <a:spLocks noChangeAspect="1"/>
          </p:cNvSpPr>
          <p:nvPr>
            <p:custDataLst>
              <p:tags r:id="rId6"/>
            </p:custDataLst>
          </p:nvPr>
        </p:nvSpPr>
        <p:spPr bwMode="gray">
          <a:xfrm>
            <a:off x="2042251" y="4666479"/>
            <a:ext cx="1709738"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Univers 45 Light"/>
              <a:ea typeface="+mn-ea"/>
              <a:cs typeface="+mn-cs"/>
            </a:endParaRPr>
          </a:p>
        </p:txBody>
      </p:sp>
      <p:sp>
        <p:nvSpPr>
          <p:cNvPr id="13" name="Freeform 60">
            <a:extLst>
              <a:ext uri="{FF2B5EF4-FFF2-40B4-BE49-F238E27FC236}">
                <a16:creationId xmlns:a16="http://schemas.microsoft.com/office/drawing/2014/main" id="{C17D034C-5391-CF47-A05F-7CAA91A9A195}"/>
              </a:ext>
            </a:extLst>
          </p:cNvPr>
          <p:cNvSpPr>
            <a:spLocks noChangeAspect="1"/>
          </p:cNvSpPr>
          <p:nvPr>
            <p:custDataLst>
              <p:tags r:id="rId7"/>
            </p:custDataLst>
          </p:nvPr>
        </p:nvSpPr>
        <p:spPr bwMode="gray">
          <a:xfrm>
            <a:off x="511629" y="3852091"/>
            <a:ext cx="1708150" cy="1331912"/>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14" name="Freeform 61">
            <a:extLst>
              <a:ext uri="{FF2B5EF4-FFF2-40B4-BE49-F238E27FC236}">
                <a16:creationId xmlns:a16="http://schemas.microsoft.com/office/drawing/2014/main" id="{1DEE600D-14FB-E045-A1C8-8FB87FA52867}"/>
              </a:ext>
            </a:extLst>
          </p:cNvPr>
          <p:cNvSpPr>
            <a:spLocks noChangeAspect="1"/>
          </p:cNvSpPr>
          <p:nvPr>
            <p:custDataLst>
              <p:tags r:id="rId8"/>
            </p:custDataLst>
          </p:nvPr>
        </p:nvSpPr>
        <p:spPr bwMode="gray">
          <a:xfrm>
            <a:off x="3556007" y="3877492"/>
            <a:ext cx="1708150"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15" name="Rectangle 62">
            <a:extLst>
              <a:ext uri="{FF2B5EF4-FFF2-40B4-BE49-F238E27FC236}">
                <a16:creationId xmlns:a16="http://schemas.microsoft.com/office/drawing/2014/main" id="{7ED90A45-2872-FC4E-83C5-462BEAC920CA}"/>
              </a:ext>
            </a:extLst>
          </p:cNvPr>
          <p:cNvSpPr>
            <a:spLocks noChangeAspect="1" noChangeArrowheads="1"/>
          </p:cNvSpPr>
          <p:nvPr>
            <p:custDataLst>
              <p:tags r:id="rId9"/>
            </p:custDataLst>
          </p:nvPr>
        </p:nvSpPr>
        <p:spPr bwMode="gray">
          <a:xfrm>
            <a:off x="697366" y="2756443"/>
            <a:ext cx="1305411"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Transformation and Program Planning</a:t>
            </a:r>
          </a:p>
        </p:txBody>
      </p:sp>
      <p:sp>
        <p:nvSpPr>
          <p:cNvPr id="16" name="Rectangle 63">
            <a:extLst>
              <a:ext uri="{FF2B5EF4-FFF2-40B4-BE49-F238E27FC236}">
                <a16:creationId xmlns:a16="http://schemas.microsoft.com/office/drawing/2014/main" id="{605CBCE3-1F6B-B043-B541-BACA5A720FDB}"/>
              </a:ext>
            </a:extLst>
          </p:cNvPr>
          <p:cNvSpPr>
            <a:spLocks noChangeAspect="1" noChangeArrowheads="1"/>
          </p:cNvSpPr>
          <p:nvPr>
            <p:custDataLst>
              <p:tags r:id="rId10"/>
            </p:custDataLst>
          </p:nvPr>
        </p:nvSpPr>
        <p:spPr bwMode="gray">
          <a:xfrm>
            <a:off x="706633" y="4052587"/>
            <a:ext cx="1357312" cy="861774"/>
          </a:xfrm>
          <a:prstGeom prst="rect">
            <a:avLst/>
          </a:prstGeom>
          <a:noFill/>
          <a:ln w="9525">
            <a:noFill/>
            <a:miter lim="800000"/>
            <a:headEnd/>
            <a:tailEnd/>
          </a:ln>
        </p:spPr>
        <p:txBody>
          <a:bodyPr lIns="0" tIns="0" rIns="0" bIns="0">
            <a:spAutoFit/>
          </a:bodyPr>
          <a:lstStyle/>
          <a:p>
            <a:pPr marL="0" marR="0" lvl="0" indent="0" algn="ctr" defTabSz="787400" rtl="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Change Learning, Adoption &amp; Communication</a:t>
            </a:r>
          </a:p>
        </p:txBody>
      </p:sp>
      <p:sp>
        <p:nvSpPr>
          <p:cNvPr id="17" name="Rectangle 64">
            <a:extLst>
              <a:ext uri="{FF2B5EF4-FFF2-40B4-BE49-F238E27FC236}">
                <a16:creationId xmlns:a16="http://schemas.microsoft.com/office/drawing/2014/main" id="{5854E645-E357-7C48-83AA-AA3BF020FA36}"/>
              </a:ext>
            </a:extLst>
          </p:cNvPr>
          <p:cNvSpPr>
            <a:spLocks noChangeAspect="1" noChangeArrowheads="1"/>
          </p:cNvSpPr>
          <p:nvPr>
            <p:custDataLst>
              <p:tags r:id="rId11"/>
            </p:custDataLst>
          </p:nvPr>
        </p:nvSpPr>
        <p:spPr bwMode="gray">
          <a:xfrm>
            <a:off x="2297243" y="1965918"/>
            <a:ext cx="1173162" cy="646331"/>
          </a:xfrm>
          <a:prstGeom prst="rect">
            <a:avLst/>
          </a:prstGeom>
          <a:noFill/>
          <a:ln w="9525">
            <a:noFill/>
            <a:miter lim="800000"/>
            <a:headEnd/>
            <a:tailEnd/>
          </a:ln>
        </p:spPr>
        <p:txBody>
          <a:bodyPr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Operating Model</a:t>
            </a:r>
          </a:p>
        </p:txBody>
      </p:sp>
      <p:sp>
        <p:nvSpPr>
          <p:cNvPr id="18" name="Rectangle 65">
            <a:extLst>
              <a:ext uri="{FF2B5EF4-FFF2-40B4-BE49-F238E27FC236}">
                <a16:creationId xmlns:a16="http://schemas.microsoft.com/office/drawing/2014/main" id="{5878F7B2-D5FF-684E-9D0F-3553CCEA6021}"/>
              </a:ext>
            </a:extLst>
          </p:cNvPr>
          <p:cNvSpPr>
            <a:spLocks noChangeAspect="1" noChangeArrowheads="1"/>
          </p:cNvSpPr>
          <p:nvPr>
            <p:custDataLst>
              <p:tags r:id="rId12"/>
            </p:custDataLst>
          </p:nvPr>
        </p:nvSpPr>
        <p:spPr bwMode="gray">
          <a:xfrm>
            <a:off x="3679981" y="2543321"/>
            <a:ext cx="1358900" cy="1077218"/>
          </a:xfrm>
          <a:prstGeom prst="rect">
            <a:avLst/>
          </a:prstGeom>
          <a:noFill/>
          <a:ln w="9525">
            <a:noFill/>
            <a:miter lim="800000"/>
            <a:headEnd/>
            <a:tailEnd/>
          </a:ln>
        </p:spPr>
        <p:txBody>
          <a:bodyPr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Supplier Enablement</a:t>
            </a:r>
          </a:p>
        </p:txBody>
      </p:sp>
      <p:sp>
        <p:nvSpPr>
          <p:cNvPr id="19" name="Rectangle 66">
            <a:extLst>
              <a:ext uri="{FF2B5EF4-FFF2-40B4-BE49-F238E27FC236}">
                <a16:creationId xmlns:a16="http://schemas.microsoft.com/office/drawing/2014/main" id="{F14226D7-CCDF-6240-9ED6-F85536DAD95C}"/>
              </a:ext>
            </a:extLst>
          </p:cNvPr>
          <p:cNvSpPr>
            <a:spLocks noChangeAspect="1" noChangeArrowheads="1"/>
          </p:cNvSpPr>
          <p:nvPr>
            <p:custDataLst>
              <p:tags r:id="rId13"/>
            </p:custDataLst>
          </p:nvPr>
        </p:nvSpPr>
        <p:spPr bwMode="gray">
          <a:xfrm>
            <a:off x="3683413" y="4124595"/>
            <a:ext cx="1395006" cy="695646"/>
          </a:xfrm>
          <a:prstGeom prst="rect">
            <a:avLst/>
          </a:prstGeom>
          <a:noFill/>
          <a:ln w="9525">
            <a:noFill/>
            <a:miter lim="800000"/>
            <a:headEnd/>
            <a:tailEnd/>
          </a:ln>
        </p:spPr>
        <p:txBody>
          <a:bodyPr lIns="0" tIns="0" rIns="0" bIns="0"/>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Process and Solution Architecture</a:t>
            </a:r>
          </a:p>
        </p:txBody>
      </p:sp>
      <p:sp>
        <p:nvSpPr>
          <p:cNvPr id="20" name="Rectangle 67">
            <a:extLst>
              <a:ext uri="{FF2B5EF4-FFF2-40B4-BE49-F238E27FC236}">
                <a16:creationId xmlns:a16="http://schemas.microsoft.com/office/drawing/2014/main" id="{2B4D6D73-3E8D-4D4F-8632-A8FD710D214B}"/>
              </a:ext>
            </a:extLst>
          </p:cNvPr>
          <p:cNvSpPr>
            <a:spLocks noChangeAspect="1" noChangeArrowheads="1"/>
          </p:cNvSpPr>
          <p:nvPr>
            <p:custDataLst>
              <p:tags r:id="rId14"/>
            </p:custDataLst>
          </p:nvPr>
        </p:nvSpPr>
        <p:spPr bwMode="gray">
          <a:xfrm>
            <a:off x="2264517" y="5132707"/>
            <a:ext cx="1334814" cy="430887"/>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Implementation Roadmap</a:t>
            </a:r>
          </a:p>
        </p:txBody>
      </p:sp>
      <p:sp>
        <p:nvSpPr>
          <p:cNvPr id="21" name="Oval 68">
            <a:extLst>
              <a:ext uri="{FF2B5EF4-FFF2-40B4-BE49-F238E27FC236}">
                <a16:creationId xmlns:a16="http://schemas.microsoft.com/office/drawing/2014/main" id="{DA468457-F3DF-DB4F-9F57-955E426839ED}"/>
              </a:ext>
            </a:extLst>
          </p:cNvPr>
          <p:cNvSpPr>
            <a:spLocks noChangeAspect="1" noChangeArrowheads="1"/>
          </p:cNvSpPr>
          <p:nvPr>
            <p:custDataLst>
              <p:tags r:id="rId15"/>
            </p:custDataLst>
          </p:nvPr>
        </p:nvSpPr>
        <p:spPr bwMode="gray">
          <a:xfrm>
            <a:off x="2385152" y="1486717"/>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22" name="Oval 69">
            <a:extLst>
              <a:ext uri="{FF2B5EF4-FFF2-40B4-BE49-F238E27FC236}">
                <a16:creationId xmlns:a16="http://schemas.microsoft.com/office/drawing/2014/main" id="{597124CD-FF69-7F49-9E4F-16B568CCB5F5}"/>
              </a:ext>
            </a:extLst>
          </p:cNvPr>
          <p:cNvSpPr>
            <a:spLocks noChangeAspect="1" noChangeArrowheads="1"/>
          </p:cNvSpPr>
          <p:nvPr>
            <p:custDataLst>
              <p:tags r:id="rId16"/>
            </p:custDataLst>
          </p:nvPr>
        </p:nvSpPr>
        <p:spPr bwMode="gray">
          <a:xfrm>
            <a:off x="3818393" y="2237604"/>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
        <p:nvSpPr>
          <p:cNvPr id="23" name="Oval 70">
            <a:extLst>
              <a:ext uri="{FF2B5EF4-FFF2-40B4-BE49-F238E27FC236}">
                <a16:creationId xmlns:a16="http://schemas.microsoft.com/office/drawing/2014/main" id="{7E2EE343-AE2B-F14F-8765-BD368C593B44}"/>
              </a:ext>
            </a:extLst>
          </p:cNvPr>
          <p:cNvSpPr>
            <a:spLocks noChangeAspect="1" noChangeArrowheads="1"/>
          </p:cNvSpPr>
          <p:nvPr>
            <p:custDataLst>
              <p:tags r:id="rId17"/>
            </p:custDataLst>
          </p:nvPr>
        </p:nvSpPr>
        <p:spPr bwMode="gray">
          <a:xfrm>
            <a:off x="3857583" y="3732010"/>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3</a:t>
            </a:r>
          </a:p>
        </p:txBody>
      </p:sp>
      <p:sp>
        <p:nvSpPr>
          <p:cNvPr id="24" name="Oval 71">
            <a:extLst>
              <a:ext uri="{FF2B5EF4-FFF2-40B4-BE49-F238E27FC236}">
                <a16:creationId xmlns:a16="http://schemas.microsoft.com/office/drawing/2014/main" id="{F3F6DF3D-FAA5-5148-9BA9-A454AA26FB54}"/>
              </a:ext>
            </a:extLst>
          </p:cNvPr>
          <p:cNvSpPr>
            <a:spLocks noChangeAspect="1" noChangeArrowheads="1"/>
          </p:cNvSpPr>
          <p:nvPr>
            <p:custDataLst>
              <p:tags r:id="rId18"/>
            </p:custDataLst>
          </p:nvPr>
        </p:nvSpPr>
        <p:spPr bwMode="gray">
          <a:xfrm>
            <a:off x="2391502" y="4517254"/>
            <a:ext cx="327025" cy="328613"/>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
        <p:nvSpPr>
          <p:cNvPr id="25" name="Oval 72">
            <a:extLst>
              <a:ext uri="{FF2B5EF4-FFF2-40B4-BE49-F238E27FC236}">
                <a16:creationId xmlns:a16="http://schemas.microsoft.com/office/drawing/2014/main" id="{7B3D9FAE-BA78-8248-A90A-54DED7E2B78B}"/>
              </a:ext>
            </a:extLst>
          </p:cNvPr>
          <p:cNvSpPr>
            <a:spLocks noChangeAspect="1" noChangeArrowheads="1"/>
          </p:cNvSpPr>
          <p:nvPr>
            <p:custDataLst>
              <p:tags r:id="rId19"/>
            </p:custDataLst>
          </p:nvPr>
        </p:nvSpPr>
        <p:spPr bwMode="gray">
          <a:xfrm>
            <a:off x="871993" y="3704454"/>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5</a:t>
            </a:r>
          </a:p>
        </p:txBody>
      </p:sp>
      <p:sp>
        <p:nvSpPr>
          <p:cNvPr id="26" name="Oval 73">
            <a:extLst>
              <a:ext uri="{FF2B5EF4-FFF2-40B4-BE49-F238E27FC236}">
                <a16:creationId xmlns:a16="http://schemas.microsoft.com/office/drawing/2014/main" id="{C8593E7B-D9AE-9B42-A624-DB6E20092928}"/>
              </a:ext>
            </a:extLst>
          </p:cNvPr>
          <p:cNvSpPr>
            <a:spLocks noChangeAspect="1" noChangeArrowheads="1"/>
          </p:cNvSpPr>
          <p:nvPr>
            <p:custDataLst>
              <p:tags r:id="rId20"/>
            </p:custDataLst>
          </p:nvPr>
        </p:nvSpPr>
        <p:spPr bwMode="gray">
          <a:xfrm>
            <a:off x="868818" y="2251891"/>
            <a:ext cx="325437" cy="328612"/>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6</a:t>
            </a:r>
          </a:p>
        </p:txBody>
      </p:sp>
      <p:sp>
        <p:nvSpPr>
          <p:cNvPr id="27" name="Rectangle 74">
            <a:extLst>
              <a:ext uri="{FF2B5EF4-FFF2-40B4-BE49-F238E27FC236}">
                <a16:creationId xmlns:a16="http://schemas.microsoft.com/office/drawing/2014/main" id="{60E350A8-E38E-0C40-91D8-5F668A24CB85}"/>
              </a:ext>
            </a:extLst>
          </p:cNvPr>
          <p:cNvSpPr>
            <a:spLocks noChangeAspect="1" noChangeArrowheads="1"/>
          </p:cNvSpPr>
          <p:nvPr>
            <p:custDataLst>
              <p:tags r:id="rId21"/>
            </p:custDataLst>
          </p:nvPr>
        </p:nvSpPr>
        <p:spPr bwMode="gray">
          <a:xfrm>
            <a:off x="2209349" y="3332507"/>
            <a:ext cx="1346075" cy="936103"/>
          </a:xfrm>
          <a:prstGeom prst="rect">
            <a:avLst/>
          </a:prstGeom>
          <a:noFill/>
          <a:ln w="9525">
            <a:noFill/>
            <a:miter lim="800000"/>
            <a:headEnd/>
            <a:tailEnd/>
          </a:ln>
        </p:spPr>
        <p:txBody>
          <a:bodyPr lIns="0" tIns="0" rIns="0" bIns="0" anchor="ct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Arial"/>
                <a:ea typeface="+mn-ea"/>
                <a:cs typeface="Arial"/>
              </a:rPr>
              <a:t>Setting the Project up for Success</a:t>
            </a:r>
            <a:endParaRPr kumimoji="0" lang="en-GB" sz="1600" b="1"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28" name="Rectangle 27">
            <a:extLst>
              <a:ext uri="{FF2B5EF4-FFF2-40B4-BE49-F238E27FC236}">
                <a16:creationId xmlns:a16="http://schemas.microsoft.com/office/drawing/2014/main" id="{22744383-E7A4-044C-A196-B58DA6A097F7}"/>
              </a:ext>
            </a:extLst>
          </p:cNvPr>
          <p:cNvSpPr/>
          <p:nvPr/>
        </p:nvSpPr>
        <p:spPr>
          <a:xfrm>
            <a:off x="6368876" y="1306636"/>
            <a:ext cx="4837424" cy="5140075"/>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Pentagon 28">
            <a:extLst>
              <a:ext uri="{FF2B5EF4-FFF2-40B4-BE49-F238E27FC236}">
                <a16:creationId xmlns:a16="http://schemas.microsoft.com/office/drawing/2014/main" id="{50F7BDEA-7167-7F45-9D43-CC38272BCC9B}"/>
              </a:ext>
            </a:extLst>
          </p:cNvPr>
          <p:cNvSpPr/>
          <p:nvPr/>
        </p:nvSpPr>
        <p:spPr>
          <a:xfrm>
            <a:off x="6368876" y="1658657"/>
            <a:ext cx="1656184" cy="576064"/>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68">
            <a:extLst>
              <a:ext uri="{FF2B5EF4-FFF2-40B4-BE49-F238E27FC236}">
                <a16:creationId xmlns:a16="http://schemas.microsoft.com/office/drawing/2014/main" id="{68DD216C-C999-5B44-A517-D99797F1D8CD}"/>
              </a:ext>
            </a:extLst>
          </p:cNvPr>
          <p:cNvSpPr>
            <a:spLocks noChangeAspect="1" noChangeArrowheads="1"/>
          </p:cNvSpPr>
          <p:nvPr>
            <p:custDataLst>
              <p:tags r:id="rId22"/>
            </p:custDataLst>
          </p:nvPr>
        </p:nvSpPr>
        <p:spPr bwMode="gray">
          <a:xfrm>
            <a:off x="6224861" y="1514642"/>
            <a:ext cx="327025" cy="327025"/>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31" name="Pentagon 30">
            <a:extLst>
              <a:ext uri="{FF2B5EF4-FFF2-40B4-BE49-F238E27FC236}">
                <a16:creationId xmlns:a16="http://schemas.microsoft.com/office/drawing/2014/main" id="{7F5A7E59-3EF8-6C48-A2CE-F23850099C26}"/>
              </a:ext>
            </a:extLst>
          </p:cNvPr>
          <p:cNvSpPr/>
          <p:nvPr/>
        </p:nvSpPr>
        <p:spPr>
          <a:xfrm>
            <a:off x="6368876" y="2433289"/>
            <a:ext cx="1656184" cy="576064"/>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69">
            <a:extLst>
              <a:ext uri="{FF2B5EF4-FFF2-40B4-BE49-F238E27FC236}">
                <a16:creationId xmlns:a16="http://schemas.microsoft.com/office/drawing/2014/main" id="{45E4C34E-002C-B74E-B21A-EB7BFE422E74}"/>
              </a:ext>
            </a:extLst>
          </p:cNvPr>
          <p:cNvSpPr>
            <a:spLocks noChangeAspect="1" noChangeArrowheads="1"/>
          </p:cNvSpPr>
          <p:nvPr>
            <p:custDataLst>
              <p:tags r:id="rId23"/>
            </p:custDataLst>
          </p:nvPr>
        </p:nvSpPr>
        <p:spPr bwMode="gray">
          <a:xfrm>
            <a:off x="6224861" y="2289274"/>
            <a:ext cx="327025" cy="327025"/>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
        <p:nvSpPr>
          <p:cNvPr id="33" name="Rectangle 64">
            <a:extLst>
              <a:ext uri="{FF2B5EF4-FFF2-40B4-BE49-F238E27FC236}">
                <a16:creationId xmlns:a16="http://schemas.microsoft.com/office/drawing/2014/main" id="{26BEC9EF-C163-C140-92C9-8511E5BFAFC7}"/>
              </a:ext>
            </a:extLst>
          </p:cNvPr>
          <p:cNvSpPr>
            <a:spLocks noChangeAspect="1" noChangeArrowheads="1"/>
          </p:cNvSpPr>
          <p:nvPr>
            <p:custDataLst>
              <p:tags r:id="rId24"/>
            </p:custDataLst>
          </p:nvPr>
        </p:nvSpPr>
        <p:spPr bwMode="gray">
          <a:xfrm>
            <a:off x="6540974" y="1771279"/>
            <a:ext cx="1399682" cy="369332"/>
          </a:xfrm>
          <a:prstGeom prst="rect">
            <a:avLst/>
          </a:prstGeom>
          <a:noFill/>
          <a:ln w="9525">
            <a:noFill/>
            <a:miter lim="800000"/>
            <a:headEnd/>
            <a:tailEnd/>
          </a:ln>
        </p:spPr>
        <p:txBody>
          <a:bodyPr wrap="square" lIns="0" tIns="0" rIns="0" bIns="0">
            <a:spAutoFit/>
          </a:bodyPr>
          <a:lstStyle/>
          <a:p>
            <a:pPr marL="0" marR="0" lvl="0" indent="0" algn="l" defTabSz="7874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Operating Model</a:t>
            </a:r>
          </a:p>
        </p:txBody>
      </p:sp>
      <p:sp>
        <p:nvSpPr>
          <p:cNvPr id="34" name="Pentagon 33">
            <a:extLst>
              <a:ext uri="{FF2B5EF4-FFF2-40B4-BE49-F238E27FC236}">
                <a16:creationId xmlns:a16="http://schemas.microsoft.com/office/drawing/2014/main" id="{6F402292-F660-904B-9D9C-19559A5A117C}"/>
              </a:ext>
            </a:extLst>
          </p:cNvPr>
          <p:cNvSpPr/>
          <p:nvPr/>
        </p:nvSpPr>
        <p:spPr>
          <a:xfrm>
            <a:off x="6368876" y="3225377"/>
            <a:ext cx="1656184" cy="576064"/>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70">
            <a:extLst>
              <a:ext uri="{FF2B5EF4-FFF2-40B4-BE49-F238E27FC236}">
                <a16:creationId xmlns:a16="http://schemas.microsoft.com/office/drawing/2014/main" id="{3C6CB56D-9B09-C048-B87D-C0B6CC7A6EB8}"/>
              </a:ext>
            </a:extLst>
          </p:cNvPr>
          <p:cNvSpPr>
            <a:spLocks noChangeAspect="1" noChangeArrowheads="1"/>
          </p:cNvSpPr>
          <p:nvPr>
            <p:custDataLst>
              <p:tags r:id="rId25"/>
            </p:custDataLst>
          </p:nvPr>
        </p:nvSpPr>
        <p:spPr bwMode="gray">
          <a:xfrm>
            <a:off x="6224861" y="3081362"/>
            <a:ext cx="327025" cy="327025"/>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Arial" pitchFamily="34" charset="0"/>
                <a:ea typeface="+mn-ea"/>
                <a:cs typeface="Arial" pitchFamily="34" charset="0"/>
              </a:rPr>
              <a:t>3</a:t>
            </a:r>
          </a:p>
        </p:txBody>
      </p:sp>
      <p:sp>
        <p:nvSpPr>
          <p:cNvPr id="36" name="Pentagon 35">
            <a:extLst>
              <a:ext uri="{FF2B5EF4-FFF2-40B4-BE49-F238E27FC236}">
                <a16:creationId xmlns:a16="http://schemas.microsoft.com/office/drawing/2014/main" id="{A3A81A7F-C0F4-F942-809D-824F194D2B89}"/>
              </a:ext>
            </a:extLst>
          </p:cNvPr>
          <p:cNvSpPr/>
          <p:nvPr/>
        </p:nvSpPr>
        <p:spPr>
          <a:xfrm>
            <a:off x="6368876" y="3991941"/>
            <a:ext cx="1656184" cy="576064"/>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71">
            <a:extLst>
              <a:ext uri="{FF2B5EF4-FFF2-40B4-BE49-F238E27FC236}">
                <a16:creationId xmlns:a16="http://schemas.microsoft.com/office/drawing/2014/main" id="{53CD81A6-A7B4-9544-88BA-D3B289C3EFFC}"/>
              </a:ext>
            </a:extLst>
          </p:cNvPr>
          <p:cNvSpPr>
            <a:spLocks noChangeAspect="1" noChangeArrowheads="1"/>
          </p:cNvSpPr>
          <p:nvPr>
            <p:custDataLst>
              <p:tags r:id="rId26"/>
            </p:custDataLst>
          </p:nvPr>
        </p:nvSpPr>
        <p:spPr bwMode="gray">
          <a:xfrm>
            <a:off x="6224861" y="3842519"/>
            <a:ext cx="327025" cy="328613"/>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Arial" pitchFamily="34" charset="0"/>
                <a:ea typeface="+mn-ea"/>
                <a:cs typeface="Arial" pitchFamily="34" charset="0"/>
              </a:rPr>
              <a:t>4</a:t>
            </a:r>
          </a:p>
        </p:txBody>
      </p:sp>
      <p:sp>
        <p:nvSpPr>
          <p:cNvPr id="38" name="Rectangle 66">
            <a:extLst>
              <a:ext uri="{FF2B5EF4-FFF2-40B4-BE49-F238E27FC236}">
                <a16:creationId xmlns:a16="http://schemas.microsoft.com/office/drawing/2014/main" id="{CA96CDAE-E0AB-F54D-96DA-576592130705}"/>
              </a:ext>
            </a:extLst>
          </p:cNvPr>
          <p:cNvSpPr>
            <a:spLocks noChangeAspect="1" noChangeArrowheads="1"/>
          </p:cNvSpPr>
          <p:nvPr>
            <p:custDataLst>
              <p:tags r:id="rId27"/>
            </p:custDataLst>
          </p:nvPr>
        </p:nvSpPr>
        <p:spPr bwMode="gray">
          <a:xfrm>
            <a:off x="6528655" y="2523101"/>
            <a:ext cx="1578305" cy="293592"/>
          </a:xfrm>
          <a:prstGeom prst="rect">
            <a:avLst/>
          </a:prstGeom>
          <a:noFill/>
          <a:ln w="9525">
            <a:noFill/>
            <a:miter lim="800000"/>
            <a:headEnd/>
            <a:tailEnd/>
          </a:ln>
        </p:spPr>
        <p:txBody>
          <a:bodyPr lIns="0" tIns="0" rIns="0" bIns="0"/>
          <a:lstStyle/>
          <a:p>
            <a:pPr marL="0" marR="0" lvl="0" indent="0" algn="l" defTabSz="787400"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SE</a:t>
            </a:r>
          </a:p>
        </p:txBody>
      </p:sp>
      <p:sp>
        <p:nvSpPr>
          <p:cNvPr id="39" name="Pentagon 38">
            <a:extLst>
              <a:ext uri="{FF2B5EF4-FFF2-40B4-BE49-F238E27FC236}">
                <a16:creationId xmlns:a16="http://schemas.microsoft.com/office/drawing/2014/main" id="{266F99A5-7F3A-D140-9606-01B35ACA5429}"/>
              </a:ext>
            </a:extLst>
          </p:cNvPr>
          <p:cNvSpPr/>
          <p:nvPr/>
        </p:nvSpPr>
        <p:spPr>
          <a:xfrm>
            <a:off x="6368876" y="4809553"/>
            <a:ext cx="1656184" cy="576064"/>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72">
            <a:extLst>
              <a:ext uri="{FF2B5EF4-FFF2-40B4-BE49-F238E27FC236}">
                <a16:creationId xmlns:a16="http://schemas.microsoft.com/office/drawing/2014/main" id="{0B5FE3F2-5BEE-8D49-B941-E39FF4DF479F}"/>
              </a:ext>
            </a:extLst>
          </p:cNvPr>
          <p:cNvSpPr>
            <a:spLocks noChangeAspect="1" noChangeArrowheads="1"/>
          </p:cNvSpPr>
          <p:nvPr>
            <p:custDataLst>
              <p:tags r:id="rId28"/>
            </p:custDataLst>
          </p:nvPr>
        </p:nvSpPr>
        <p:spPr bwMode="gray">
          <a:xfrm>
            <a:off x="6224861" y="4665538"/>
            <a:ext cx="327025" cy="327025"/>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Arial" pitchFamily="34" charset="0"/>
                <a:ea typeface="+mn-ea"/>
                <a:cs typeface="Arial" pitchFamily="34" charset="0"/>
              </a:rPr>
              <a:t>5</a:t>
            </a:r>
          </a:p>
        </p:txBody>
      </p:sp>
      <p:sp>
        <p:nvSpPr>
          <p:cNvPr id="41" name="Rectangle 67">
            <a:extLst>
              <a:ext uri="{FF2B5EF4-FFF2-40B4-BE49-F238E27FC236}">
                <a16:creationId xmlns:a16="http://schemas.microsoft.com/office/drawing/2014/main" id="{2F4856C5-45C9-0044-9BC5-16810FA11F30}"/>
              </a:ext>
            </a:extLst>
          </p:cNvPr>
          <p:cNvSpPr>
            <a:spLocks noChangeAspect="1" noChangeArrowheads="1"/>
          </p:cNvSpPr>
          <p:nvPr>
            <p:custDataLst>
              <p:tags r:id="rId29"/>
            </p:custDataLst>
          </p:nvPr>
        </p:nvSpPr>
        <p:spPr bwMode="gray">
          <a:xfrm>
            <a:off x="6551794" y="4099109"/>
            <a:ext cx="1530880" cy="369332"/>
          </a:xfrm>
          <a:prstGeom prst="rect">
            <a:avLst/>
          </a:prstGeom>
          <a:noFill/>
          <a:ln w="9525">
            <a:noFill/>
            <a:miter lim="800000"/>
            <a:headEnd/>
            <a:tailEnd/>
          </a:ln>
        </p:spPr>
        <p:txBody>
          <a:bodyPr wrap="square" lIns="0" tIns="0" rIns="0" bIns="0">
            <a:spAutoFit/>
          </a:bodyPr>
          <a:lstStyle/>
          <a:p>
            <a:pPr marL="0" marR="0" lvl="0" indent="0" algn="l" defTabSz="787400"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Implementation Roadmap</a:t>
            </a:r>
          </a:p>
        </p:txBody>
      </p:sp>
      <p:sp>
        <p:nvSpPr>
          <p:cNvPr id="42" name="Pentagon 41">
            <a:extLst>
              <a:ext uri="{FF2B5EF4-FFF2-40B4-BE49-F238E27FC236}">
                <a16:creationId xmlns:a16="http://schemas.microsoft.com/office/drawing/2014/main" id="{0CEE984D-999F-AC44-9035-02F4A03C3234}"/>
              </a:ext>
            </a:extLst>
          </p:cNvPr>
          <p:cNvSpPr/>
          <p:nvPr/>
        </p:nvSpPr>
        <p:spPr>
          <a:xfrm>
            <a:off x="6368876" y="5673649"/>
            <a:ext cx="1656184" cy="576064"/>
          </a:xfrm>
          <a:prstGeom prst="homePlate">
            <a:avLst>
              <a:gd name="adj" fmla="val 268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73">
            <a:extLst>
              <a:ext uri="{FF2B5EF4-FFF2-40B4-BE49-F238E27FC236}">
                <a16:creationId xmlns:a16="http://schemas.microsoft.com/office/drawing/2014/main" id="{68317AF3-8916-1B4C-A7B3-BC7549303BEF}"/>
              </a:ext>
            </a:extLst>
          </p:cNvPr>
          <p:cNvSpPr>
            <a:spLocks noChangeAspect="1" noChangeArrowheads="1"/>
          </p:cNvSpPr>
          <p:nvPr>
            <p:custDataLst>
              <p:tags r:id="rId30"/>
            </p:custDataLst>
          </p:nvPr>
        </p:nvSpPr>
        <p:spPr bwMode="gray">
          <a:xfrm>
            <a:off x="6224861" y="5529633"/>
            <a:ext cx="325437" cy="328612"/>
          </a:xfrm>
          <a:prstGeom prst="ellipse">
            <a:avLst/>
          </a:prstGeom>
          <a:solidFill>
            <a:schemeClr val="tx2"/>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Arial" pitchFamily="34" charset="0"/>
                <a:ea typeface="+mn-ea"/>
                <a:cs typeface="Arial" pitchFamily="34" charset="0"/>
              </a:rPr>
              <a:t>6</a:t>
            </a:r>
          </a:p>
        </p:txBody>
      </p:sp>
      <p:sp>
        <p:nvSpPr>
          <p:cNvPr id="44" name="Rectangle 65">
            <a:extLst>
              <a:ext uri="{FF2B5EF4-FFF2-40B4-BE49-F238E27FC236}">
                <a16:creationId xmlns:a16="http://schemas.microsoft.com/office/drawing/2014/main" id="{D622B878-C389-9347-88C3-4F97F367E1F8}"/>
              </a:ext>
            </a:extLst>
          </p:cNvPr>
          <p:cNvSpPr>
            <a:spLocks noChangeAspect="1" noChangeArrowheads="1"/>
          </p:cNvSpPr>
          <p:nvPr>
            <p:custDataLst>
              <p:tags r:id="rId31"/>
            </p:custDataLst>
          </p:nvPr>
        </p:nvSpPr>
        <p:spPr bwMode="gray">
          <a:xfrm>
            <a:off x="6562476" y="3350840"/>
            <a:ext cx="1351732" cy="369332"/>
          </a:xfrm>
          <a:prstGeom prst="rect">
            <a:avLst/>
          </a:prstGeom>
          <a:noFill/>
          <a:ln w="9525">
            <a:noFill/>
            <a:miter lim="800000"/>
            <a:headEnd/>
            <a:tailEnd/>
          </a:ln>
        </p:spPr>
        <p:txBody>
          <a:bodyPr wrap="square" lIns="0" tIns="0" rIns="0" bIns="0">
            <a:spAutoFit/>
          </a:bodyPr>
          <a:lstStyle/>
          <a:p>
            <a:pPr marL="0" marR="0" lvl="0" indent="0" algn="l" defTabSz="787400"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Process &amp; SE</a:t>
            </a:r>
          </a:p>
        </p:txBody>
      </p:sp>
      <p:sp>
        <p:nvSpPr>
          <p:cNvPr id="45" name="TextBox 44">
            <a:extLst>
              <a:ext uri="{FF2B5EF4-FFF2-40B4-BE49-F238E27FC236}">
                <a16:creationId xmlns:a16="http://schemas.microsoft.com/office/drawing/2014/main" id="{0FF99FE5-22F1-DB47-A350-46CAE567771A}"/>
              </a:ext>
            </a:extLst>
          </p:cNvPr>
          <p:cNvSpPr txBox="1"/>
          <p:nvPr/>
        </p:nvSpPr>
        <p:spPr>
          <a:xfrm>
            <a:off x="8140501" y="1471661"/>
            <a:ext cx="2964804" cy="769441"/>
          </a:xfrm>
          <a:prstGeom prst="rect">
            <a:avLst/>
          </a:prstGeom>
          <a:noFill/>
        </p:spPr>
        <p:txBody>
          <a:bodyPr wrap="square" lIns="0" tIns="0" rIns="0" bIns="0"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Ensure that the future state S2P process is integrated into the end to end operating model across Procurement, Finance and IT and make appropriate organisation, process, policy people and technology changes required to drive adoption</a:t>
            </a: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1A9CB412-E9BE-F645-BE81-B6834DBE7CFA}"/>
              </a:ext>
            </a:extLst>
          </p:cNvPr>
          <p:cNvSpPr txBox="1"/>
          <p:nvPr/>
        </p:nvSpPr>
        <p:spPr>
          <a:xfrm>
            <a:off x="8097067" y="3962324"/>
            <a:ext cx="2964803" cy="461665"/>
          </a:xfrm>
          <a:prstGeom prst="rect">
            <a:avLst/>
          </a:prstGeom>
          <a:noFill/>
        </p:spPr>
        <p:txBody>
          <a:bodyPr wrap="square" lIns="0" tIns="0" rIns="0" bIns="0"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Define and evaluate the different deployment options in order to build out deployment strategy, sequence and plan</a:t>
            </a: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DE44F3C9-8D67-8E43-9B72-6B6A982D4DB8}"/>
              </a:ext>
            </a:extLst>
          </p:cNvPr>
          <p:cNvSpPr txBox="1"/>
          <p:nvPr/>
        </p:nvSpPr>
        <p:spPr>
          <a:xfrm>
            <a:off x="8025059" y="3127845"/>
            <a:ext cx="3086803" cy="769441"/>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Finalize end to end global business process scope and capture business requirements in line with S2P functional best practice. Deep dive workshops on the integration between the different cloud applications and customer ERP</a:t>
            </a:r>
          </a:p>
        </p:txBody>
      </p:sp>
      <p:sp>
        <p:nvSpPr>
          <p:cNvPr id="48" name="TextBox 47">
            <a:extLst>
              <a:ext uri="{FF2B5EF4-FFF2-40B4-BE49-F238E27FC236}">
                <a16:creationId xmlns:a16="http://schemas.microsoft.com/office/drawing/2014/main" id="{7671791C-9BDD-754A-B7DD-D3199AE2D74E}"/>
              </a:ext>
            </a:extLst>
          </p:cNvPr>
          <p:cNvSpPr txBox="1"/>
          <p:nvPr/>
        </p:nvSpPr>
        <p:spPr>
          <a:xfrm>
            <a:off x="8116117" y="2407765"/>
            <a:ext cx="2964803" cy="615553"/>
          </a:xfrm>
          <a:prstGeom prst="rect">
            <a:avLst/>
          </a:prstGeom>
          <a:noFill/>
        </p:spPr>
        <p:txBody>
          <a:bodyPr wrap="square" lIns="0" tIns="0" rIns="0" bIns="0"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Determining the right buying channel for each category and supplier, develop content  and supplier enablement strategy and execution in line with deployment plan. </a:t>
            </a:r>
          </a:p>
        </p:txBody>
      </p:sp>
      <p:sp>
        <p:nvSpPr>
          <p:cNvPr id="49" name="Rectangle 62">
            <a:extLst>
              <a:ext uri="{FF2B5EF4-FFF2-40B4-BE49-F238E27FC236}">
                <a16:creationId xmlns:a16="http://schemas.microsoft.com/office/drawing/2014/main" id="{53942DF9-8F12-7941-870F-E34240AA775D}"/>
              </a:ext>
            </a:extLst>
          </p:cNvPr>
          <p:cNvSpPr>
            <a:spLocks noChangeAspect="1" noChangeArrowheads="1"/>
          </p:cNvSpPr>
          <p:nvPr>
            <p:custDataLst>
              <p:tags r:id="rId32"/>
            </p:custDataLst>
          </p:nvPr>
        </p:nvSpPr>
        <p:spPr bwMode="gray">
          <a:xfrm>
            <a:off x="6540974" y="5776945"/>
            <a:ext cx="1363145" cy="369332"/>
          </a:xfrm>
          <a:prstGeom prst="rect">
            <a:avLst/>
          </a:prstGeom>
          <a:noFill/>
          <a:ln w="9525">
            <a:noFill/>
            <a:miter lim="800000"/>
            <a:headEnd/>
            <a:tailEnd/>
          </a:ln>
        </p:spPr>
        <p:txBody>
          <a:bodyPr wrap="square" lIns="0" tIns="0" rIns="0" bIns="0">
            <a:spAutoFit/>
          </a:bodyPr>
          <a:lstStyle/>
          <a:p>
            <a:pPr marL="0" marR="0" lvl="0" indent="0" algn="l" defTabSz="787400" rtl="0" eaLnBrk="0" fontAlgn="auto" latinLnBrk="0" hangingPunct="0">
              <a:lnSpc>
                <a:spcPct val="100000"/>
              </a:lnSpc>
              <a:spcBef>
                <a:spcPct val="4000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Transformation &amp; Program Plan</a:t>
            </a:r>
          </a:p>
        </p:txBody>
      </p:sp>
      <p:sp>
        <p:nvSpPr>
          <p:cNvPr id="50" name="TextBox 49">
            <a:extLst>
              <a:ext uri="{FF2B5EF4-FFF2-40B4-BE49-F238E27FC236}">
                <a16:creationId xmlns:a16="http://schemas.microsoft.com/office/drawing/2014/main" id="{16F32A1B-65D4-7447-9124-A67165DF7CF8}"/>
              </a:ext>
            </a:extLst>
          </p:cNvPr>
          <p:cNvSpPr txBox="1"/>
          <p:nvPr/>
        </p:nvSpPr>
        <p:spPr>
          <a:xfrm>
            <a:off x="8106960" y="5562196"/>
            <a:ext cx="3055265" cy="769441"/>
          </a:xfrm>
          <a:prstGeom prst="rect">
            <a:avLst/>
          </a:prstGeom>
          <a:noFill/>
        </p:spPr>
        <p:txBody>
          <a:bodyPr wrap="square" lIns="0" tIns="0" rIns="0" bIns="0" rtlCol="0">
            <a:spAutoFit/>
          </a:bodyPr>
          <a:lstStyle>
            <a:defPPr>
              <a:defRPr lang="en-US"/>
            </a:defPPr>
            <a:lvl1pPr marL="85725" indent="-85725">
              <a:buFont typeface="Arial" pitchFamily="34" charset="0"/>
              <a:buChar char="•"/>
              <a:defRPr sz="1000"/>
            </a:lvl1pPr>
          </a:lstStyle>
          <a:p>
            <a:pPr marL="85725" marR="0" lvl="0" indent="-857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Mobilize the entire program including each workstream with the objective to structure, plan, define and provide on-going implementation of both the required business change and solution implementation. Validate scope if required</a:t>
            </a:r>
          </a:p>
        </p:txBody>
      </p:sp>
      <p:sp>
        <p:nvSpPr>
          <p:cNvPr id="51" name="Rectangle 63">
            <a:extLst>
              <a:ext uri="{FF2B5EF4-FFF2-40B4-BE49-F238E27FC236}">
                <a16:creationId xmlns:a16="http://schemas.microsoft.com/office/drawing/2014/main" id="{B1DF56A3-EDDF-5A46-BFAE-E84A72F77CBA}"/>
              </a:ext>
            </a:extLst>
          </p:cNvPr>
          <p:cNvSpPr>
            <a:spLocks noChangeAspect="1" noChangeArrowheads="1"/>
          </p:cNvSpPr>
          <p:nvPr>
            <p:custDataLst>
              <p:tags r:id="rId33"/>
            </p:custDataLst>
          </p:nvPr>
        </p:nvSpPr>
        <p:spPr bwMode="gray">
          <a:xfrm>
            <a:off x="6528655" y="4911249"/>
            <a:ext cx="1656183" cy="369332"/>
          </a:xfrm>
          <a:prstGeom prst="rect">
            <a:avLst/>
          </a:prstGeom>
          <a:noFill/>
          <a:ln w="9525">
            <a:noFill/>
            <a:miter lim="800000"/>
            <a:headEnd/>
            <a:tailEnd/>
          </a:ln>
        </p:spPr>
        <p:txBody>
          <a:bodyPr wrap="square" lIns="0" tIns="0" rIns="0" bIns="0">
            <a:spAutoFit/>
          </a:bodyPr>
          <a:lstStyle/>
          <a:p>
            <a:pPr marL="0" marR="0" lvl="0" indent="0" algn="l" defTabSz="787400" rtl="0" eaLnBrk="0"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Arial" pitchFamily="34" charset="0"/>
                <a:ea typeface="+mn-ea"/>
                <a:cs typeface="Arial" pitchFamily="34" charset="0"/>
              </a:rPr>
              <a:t>Change, Learning, Adoption &amp; Comms</a:t>
            </a:r>
          </a:p>
        </p:txBody>
      </p:sp>
      <p:sp>
        <p:nvSpPr>
          <p:cNvPr id="52" name="TextBox 51">
            <a:extLst>
              <a:ext uri="{FF2B5EF4-FFF2-40B4-BE49-F238E27FC236}">
                <a16:creationId xmlns:a16="http://schemas.microsoft.com/office/drawing/2014/main" id="{7A932360-7238-3248-B67C-D610365EFE3A}"/>
              </a:ext>
            </a:extLst>
          </p:cNvPr>
          <p:cNvSpPr txBox="1"/>
          <p:nvPr/>
        </p:nvSpPr>
        <p:spPr>
          <a:xfrm>
            <a:off x="8097067" y="4580779"/>
            <a:ext cx="2964803" cy="923330"/>
          </a:xfrm>
          <a:prstGeom prst="rect">
            <a:avLst/>
          </a:prstGeom>
          <a:noFill/>
        </p:spPr>
        <p:txBody>
          <a:bodyPr wrap="square" lIns="0" tIns="0" rIns="0" bIns="0"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Establish the scope of the Change Management efforts that will be executed during both the planning  phase as well as implementation phases and define the sponsor group and change network. Execute initial program communications and define high level training and adoption strategy</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val 71">
            <a:extLst>
              <a:ext uri="{FF2B5EF4-FFF2-40B4-BE49-F238E27FC236}">
                <a16:creationId xmlns:a16="http://schemas.microsoft.com/office/drawing/2014/main" id="{0887D9B7-411B-46AE-B454-BAC925754B60}"/>
              </a:ext>
            </a:extLst>
          </p:cNvPr>
          <p:cNvSpPr>
            <a:spLocks noChangeAspect="1" noChangeArrowheads="1"/>
          </p:cNvSpPr>
          <p:nvPr>
            <p:custDataLst>
              <p:tags r:id="rId34"/>
            </p:custDataLst>
          </p:nvPr>
        </p:nvSpPr>
        <p:spPr bwMode="gray">
          <a:xfrm>
            <a:off x="2328312" y="2956996"/>
            <a:ext cx="327025" cy="328613"/>
          </a:xfrm>
          <a:prstGeom prst="ellipse">
            <a:avLst/>
          </a:prstGeom>
          <a:solidFill>
            <a:schemeClr val="tx2">
              <a:lumMod val="50000"/>
            </a:schemeClr>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7</a:t>
            </a:r>
          </a:p>
        </p:txBody>
      </p:sp>
    </p:spTree>
    <p:extLst>
      <p:ext uri="{BB962C8B-B14F-4D97-AF65-F5344CB8AC3E}">
        <p14:creationId xmlns:p14="http://schemas.microsoft.com/office/powerpoint/2010/main" val="2237835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32B5-086E-4AB5-A686-A6415AFA157F}"/>
              </a:ext>
            </a:extLst>
          </p:cNvPr>
          <p:cNvSpPr>
            <a:spLocks noGrp="1"/>
          </p:cNvSpPr>
          <p:nvPr>
            <p:ph type="title"/>
          </p:nvPr>
        </p:nvSpPr>
        <p:spPr>
          <a:xfrm>
            <a:off x="1503619" y="576964"/>
            <a:ext cx="4124325" cy="3000005"/>
          </a:xfrm>
        </p:spPr>
        <p:txBody>
          <a:bodyPr/>
          <a:lstStyle/>
          <a:p>
            <a:r>
              <a:rPr lang="en-GB"/>
              <a:t>Case 7</a:t>
            </a:r>
          </a:p>
        </p:txBody>
      </p:sp>
      <p:sp>
        <p:nvSpPr>
          <p:cNvPr id="3" name="Text Placeholder 2">
            <a:extLst>
              <a:ext uri="{FF2B5EF4-FFF2-40B4-BE49-F238E27FC236}">
                <a16:creationId xmlns:a16="http://schemas.microsoft.com/office/drawing/2014/main" id="{31CE911C-9117-449F-A3C6-BCA76CD34E22}"/>
              </a:ext>
            </a:extLst>
          </p:cNvPr>
          <p:cNvSpPr>
            <a:spLocks noGrp="1"/>
          </p:cNvSpPr>
          <p:nvPr>
            <p:ph type="body" idx="1"/>
          </p:nvPr>
        </p:nvSpPr>
        <p:spPr>
          <a:xfrm>
            <a:off x="1503619" y="3847661"/>
            <a:ext cx="4124325" cy="1500187"/>
          </a:xfrm>
        </p:spPr>
        <p:txBody>
          <a:bodyPr/>
          <a:lstStyle/>
          <a:p>
            <a:r>
              <a:rPr lang="en-GB" sz="2000">
                <a:latin typeface="+mn-lt"/>
              </a:rPr>
              <a:t>Facility Management – how to aggregate a number of internal request forms into a formal procurement request</a:t>
            </a:r>
          </a:p>
        </p:txBody>
      </p:sp>
    </p:spTree>
    <p:extLst>
      <p:ext uri="{BB962C8B-B14F-4D97-AF65-F5344CB8AC3E}">
        <p14:creationId xmlns:p14="http://schemas.microsoft.com/office/powerpoint/2010/main" val="2427234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10691037" cy="956366"/>
          </a:xfrm>
        </p:spPr>
        <p:txBody>
          <a:bodyPr>
            <a:normAutofit fontScale="90000"/>
          </a:bodyPr>
          <a:lstStyle/>
          <a:p>
            <a:r>
              <a:rPr lang="en-GB" sz="2700">
                <a:solidFill>
                  <a:schemeClr val="tx1"/>
                </a:solidFill>
              </a:rPr>
              <a:t>No preferred vendor available – need to engage ad hoc risk vendor</a:t>
            </a:r>
            <a:br>
              <a:rPr lang="en-GB" sz="2700"/>
            </a:br>
            <a:r>
              <a:rPr lang="en-GB" sz="1800">
                <a:solidFill>
                  <a:schemeClr val="tx1"/>
                </a:solidFill>
              </a:rPr>
              <a:t>A number of internal requestors require over a period of time (i.e. a week) moving services from a preferred vendor. Today an internal request form is in place, where the responsible gathers all the requests over a period of a week and sends a total request to the vendor for services in the coming week.</a:t>
            </a:r>
            <a:endParaRPr lang="en-GB">
              <a:solidFill>
                <a:schemeClr val="tx1"/>
              </a:solidFill>
            </a:endParaRPr>
          </a:p>
        </p:txBody>
      </p:sp>
      <p:grpSp>
        <p:nvGrpSpPr>
          <p:cNvPr id="24" name="Group 23">
            <a:extLst>
              <a:ext uri="{FF2B5EF4-FFF2-40B4-BE49-F238E27FC236}">
                <a16:creationId xmlns:a16="http://schemas.microsoft.com/office/drawing/2014/main" id="{60F95EC6-FD49-4A6B-A240-E9FD8F5AEABC}"/>
              </a:ext>
            </a:extLst>
          </p:cNvPr>
          <p:cNvGrpSpPr/>
          <p:nvPr/>
        </p:nvGrpSpPr>
        <p:grpSpPr>
          <a:xfrm>
            <a:off x="996553" y="2028740"/>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1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7177299" y="3456562"/>
            <a:ext cx="2413375" cy="1595542"/>
            <a:chOff x="9206828" y="2180355"/>
            <a:chExt cx="2413375" cy="1595542"/>
          </a:xfrm>
        </p:grpSpPr>
        <p:sp>
          <p:nvSpPr>
            <p:cNvPr id="134" name="Rectangle 133">
              <a:extLst>
                <a:ext uri="{FF2B5EF4-FFF2-40B4-BE49-F238E27FC236}">
                  <a16:creationId xmlns:a16="http://schemas.microsoft.com/office/drawing/2014/main" id="{06678CDC-6999-4441-B0AC-37C82D7BCA99}"/>
                </a:ext>
              </a:extLst>
            </p:cNvPr>
            <p:cNvSpPr/>
            <p:nvPr/>
          </p:nvSpPr>
          <p:spPr>
            <a:xfrm>
              <a:off x="9351307" y="2991744"/>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review and approve each request and can add comments to update the requester on timing</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54940" y="2180355"/>
              <a:ext cx="720000" cy="720000"/>
            </a:xfrm>
            <a:prstGeom prst="rect">
              <a:avLst/>
            </a:prstGeom>
          </p:spPr>
        </p:pic>
      </p:grpSp>
      <p:grpSp>
        <p:nvGrpSpPr>
          <p:cNvPr id="32" name="Group 31">
            <a:extLst>
              <a:ext uri="{FF2B5EF4-FFF2-40B4-BE49-F238E27FC236}">
                <a16:creationId xmlns:a16="http://schemas.microsoft.com/office/drawing/2014/main" id="{0260A903-DB5C-4009-85C3-C9B242D200A2}"/>
              </a:ext>
            </a:extLst>
          </p:cNvPr>
          <p:cNvGrpSpPr/>
          <p:nvPr/>
        </p:nvGrpSpPr>
        <p:grpSpPr>
          <a:xfrm>
            <a:off x="2392180" y="1463977"/>
            <a:ext cx="3110065" cy="2291564"/>
            <a:chOff x="1399966" y="3073714"/>
            <a:chExt cx="3110065" cy="2291564"/>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1974706" y="3073714"/>
              <a:ext cx="2535325" cy="2291564"/>
              <a:chOff x="2209161" y="3187716"/>
              <a:chExt cx="2535325" cy="2291564"/>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356423" y="3748740"/>
                <a:ext cx="2388063" cy="1730540"/>
                <a:chOff x="1734794" y="3554756"/>
                <a:chExt cx="2388063" cy="1730540"/>
              </a:xfrm>
            </p:grpSpPr>
            <p:sp>
              <p:nvSpPr>
                <p:cNvPr id="49" name="TextBox 48">
                  <a:extLst>
                    <a:ext uri="{FF2B5EF4-FFF2-40B4-BE49-F238E27FC236}">
                      <a16:creationId xmlns:a16="http://schemas.microsoft.com/office/drawing/2014/main" id="{A478ADFF-0B83-4D98-B131-9E9BF088BEB9}"/>
                    </a:ext>
                  </a:extLst>
                </p:cNvPr>
                <p:cNvSpPr txBox="1"/>
                <p:nvPr/>
              </p:nvSpPr>
              <p:spPr>
                <a:xfrm>
                  <a:off x="1734794" y="4346577"/>
                  <a:ext cx="2388063" cy="938719"/>
                </a:xfrm>
                <a:prstGeom prst="rect">
                  <a:avLst/>
                </a:prstGeom>
                <a:noFill/>
              </p:spPr>
              <p:txBody>
                <a:bodyPr wrap="square" rtlCol="0" anchor="t">
                  <a:spAutoFit/>
                </a:bodyPr>
                <a:lstStyle/>
                <a:p>
                  <a:pPr algn="ctr"/>
                  <a:r>
                    <a:rPr lang="en-GB" sz="1100"/>
                    <a:t>They and complete their requirements in the form and the instructions advise that the request will be received internally and an order placed on their behalf </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978369" y="3554756"/>
                  <a:ext cx="720000" cy="720000"/>
                </a:xfrm>
                <a:prstGeom prst="rect">
                  <a:avLst/>
                </a:prstGeom>
              </p:spPr>
            </p:pic>
          </p:grpSp>
          <p:grpSp>
            <p:nvGrpSpPr>
              <p:cNvPr id="23" name="Group 22">
                <a:extLst>
                  <a:ext uri="{FF2B5EF4-FFF2-40B4-BE49-F238E27FC236}">
                    <a16:creationId xmlns:a16="http://schemas.microsoft.com/office/drawing/2014/main" id="{868E43C4-9B0E-4AFF-8EB5-4EA8A5D6B2DA}"/>
                  </a:ext>
                </a:extLst>
              </p:cNvPr>
              <p:cNvGrpSpPr/>
              <p:nvPr/>
            </p:nvGrpSpPr>
            <p:grpSpPr>
              <a:xfrm>
                <a:off x="2209161" y="3187716"/>
                <a:ext cx="2535324" cy="1281024"/>
                <a:chOff x="1385098" y="2993732"/>
                <a:chExt cx="2535324" cy="1281024"/>
              </a:xfrm>
            </p:grpSpPr>
            <p:sp>
              <p:nvSpPr>
                <p:cNvPr id="4" name="Rectangle 3">
                  <a:extLst>
                    <a:ext uri="{FF2B5EF4-FFF2-40B4-BE49-F238E27FC236}">
                      <a16:creationId xmlns:a16="http://schemas.microsoft.com/office/drawing/2014/main" id="{CC7E957C-E6DD-42EE-BAE0-231B030B3C8E}"/>
                    </a:ext>
                  </a:extLst>
                </p:cNvPr>
                <p:cNvSpPr/>
                <p:nvPr/>
              </p:nvSpPr>
              <p:spPr>
                <a:xfrm>
                  <a:off x="1385098" y="2993732"/>
                  <a:ext cx="2535324"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requirement and find a custom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399966" y="37792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0" name="TextBox 139">
            <a:extLst>
              <a:ext uri="{FF2B5EF4-FFF2-40B4-BE49-F238E27FC236}">
                <a16:creationId xmlns:a16="http://schemas.microsoft.com/office/drawing/2014/main" id="{A1589BAC-717B-4263-9B07-316D559B95D4}"/>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7</a:t>
            </a:r>
          </a:p>
        </p:txBody>
      </p:sp>
      <p:grpSp>
        <p:nvGrpSpPr>
          <p:cNvPr id="38" name="Group 37">
            <a:extLst>
              <a:ext uri="{FF2B5EF4-FFF2-40B4-BE49-F238E27FC236}">
                <a16:creationId xmlns:a16="http://schemas.microsoft.com/office/drawing/2014/main" id="{328B929D-A92E-4C68-903D-43B1D20E03CF}"/>
              </a:ext>
            </a:extLst>
          </p:cNvPr>
          <p:cNvGrpSpPr/>
          <p:nvPr/>
        </p:nvGrpSpPr>
        <p:grpSpPr>
          <a:xfrm>
            <a:off x="928394" y="4729669"/>
            <a:ext cx="1327046" cy="1717071"/>
            <a:chOff x="390379" y="3567607"/>
            <a:chExt cx="1327046" cy="1717071"/>
          </a:xfrm>
        </p:grpSpPr>
        <p:sp>
          <p:nvSpPr>
            <p:cNvPr id="39" name="TextBox 38">
              <a:extLst>
                <a:ext uri="{FF2B5EF4-FFF2-40B4-BE49-F238E27FC236}">
                  <a16:creationId xmlns:a16="http://schemas.microsoft.com/office/drawing/2014/main" id="{69D1F668-8B8B-4F53-9252-93F7676D7CCF}"/>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2 has a need to buy something and enters Guided Buying from intranet</a:t>
              </a:r>
            </a:p>
          </p:txBody>
        </p:sp>
        <p:pic>
          <p:nvPicPr>
            <p:cNvPr id="40" name="Graphic 39">
              <a:extLst>
                <a:ext uri="{FF2B5EF4-FFF2-40B4-BE49-F238E27FC236}">
                  <a16:creationId xmlns:a16="http://schemas.microsoft.com/office/drawing/2014/main" id="{0FF8EE06-6D54-4A0A-A69B-558B49C26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41" name="Group 40">
            <a:extLst>
              <a:ext uri="{FF2B5EF4-FFF2-40B4-BE49-F238E27FC236}">
                <a16:creationId xmlns:a16="http://schemas.microsoft.com/office/drawing/2014/main" id="{AE3E8619-3767-44CB-B50C-F037FB250AF2}"/>
              </a:ext>
            </a:extLst>
          </p:cNvPr>
          <p:cNvGrpSpPr/>
          <p:nvPr/>
        </p:nvGrpSpPr>
        <p:grpSpPr>
          <a:xfrm>
            <a:off x="2378992" y="4164906"/>
            <a:ext cx="3036648" cy="2291564"/>
            <a:chOff x="1454937" y="3073714"/>
            <a:chExt cx="3036648" cy="2291564"/>
          </a:xfrm>
        </p:grpSpPr>
        <p:grpSp>
          <p:nvGrpSpPr>
            <p:cNvPr id="42" name="Group 41">
              <a:extLst>
                <a:ext uri="{FF2B5EF4-FFF2-40B4-BE49-F238E27FC236}">
                  <a16:creationId xmlns:a16="http://schemas.microsoft.com/office/drawing/2014/main" id="{25A4268B-E746-45CF-AF74-FC8596ACFB07}"/>
                </a:ext>
              </a:extLst>
            </p:cNvPr>
            <p:cNvGrpSpPr/>
            <p:nvPr/>
          </p:nvGrpSpPr>
          <p:grpSpPr>
            <a:xfrm>
              <a:off x="1954447" y="3073714"/>
              <a:ext cx="2537138" cy="2291564"/>
              <a:chOff x="2188902" y="3187716"/>
              <a:chExt cx="2537138" cy="2291564"/>
            </a:xfrm>
          </p:grpSpPr>
          <p:grpSp>
            <p:nvGrpSpPr>
              <p:cNvPr id="44" name="Group 43">
                <a:extLst>
                  <a:ext uri="{FF2B5EF4-FFF2-40B4-BE49-F238E27FC236}">
                    <a16:creationId xmlns:a16="http://schemas.microsoft.com/office/drawing/2014/main" id="{0D9340D5-08F6-4DC2-86A4-6EDC7245DA27}"/>
                  </a:ext>
                </a:extLst>
              </p:cNvPr>
              <p:cNvGrpSpPr/>
              <p:nvPr/>
            </p:nvGrpSpPr>
            <p:grpSpPr>
              <a:xfrm>
                <a:off x="2277321" y="3748740"/>
                <a:ext cx="2388063" cy="1730540"/>
                <a:chOff x="1655692" y="3554756"/>
                <a:chExt cx="2388063" cy="1730540"/>
              </a:xfrm>
            </p:grpSpPr>
            <p:sp>
              <p:nvSpPr>
                <p:cNvPr id="48" name="TextBox 47">
                  <a:extLst>
                    <a:ext uri="{FF2B5EF4-FFF2-40B4-BE49-F238E27FC236}">
                      <a16:creationId xmlns:a16="http://schemas.microsoft.com/office/drawing/2014/main" id="{0CE5541F-1DC2-456D-ACC6-FB61CAFE3D8B}"/>
                    </a:ext>
                  </a:extLst>
                </p:cNvPr>
                <p:cNvSpPr txBox="1"/>
                <p:nvPr/>
              </p:nvSpPr>
              <p:spPr>
                <a:xfrm>
                  <a:off x="1655692" y="4346577"/>
                  <a:ext cx="2388063" cy="938719"/>
                </a:xfrm>
                <a:prstGeom prst="rect">
                  <a:avLst/>
                </a:prstGeom>
                <a:noFill/>
              </p:spPr>
              <p:txBody>
                <a:bodyPr wrap="square" rtlCol="0" anchor="t">
                  <a:spAutoFit/>
                </a:bodyPr>
                <a:lstStyle/>
                <a:p>
                  <a:pPr algn="ctr"/>
                  <a:r>
                    <a:rPr lang="en-GB" sz="1100"/>
                    <a:t>They and complete their requirements in the form and the instructions advise that the request will be received internally and an order placed on their behalf </a:t>
                  </a:r>
                </a:p>
              </p:txBody>
            </p:sp>
            <p:pic>
              <p:nvPicPr>
                <p:cNvPr id="51" name="Graphic 50">
                  <a:extLst>
                    <a:ext uri="{FF2B5EF4-FFF2-40B4-BE49-F238E27FC236}">
                      <a16:creationId xmlns:a16="http://schemas.microsoft.com/office/drawing/2014/main" id="{00AE9C15-2ED8-479E-ABD2-6E2B1C7CDE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978369" y="3554756"/>
                  <a:ext cx="720000" cy="720000"/>
                </a:xfrm>
                <a:prstGeom prst="rect">
                  <a:avLst/>
                </a:prstGeom>
              </p:spPr>
            </p:pic>
          </p:grpSp>
          <p:grpSp>
            <p:nvGrpSpPr>
              <p:cNvPr id="45" name="Group 44">
                <a:extLst>
                  <a:ext uri="{FF2B5EF4-FFF2-40B4-BE49-F238E27FC236}">
                    <a16:creationId xmlns:a16="http://schemas.microsoft.com/office/drawing/2014/main" id="{A029ADD6-E3BB-43B5-8AF1-EF00A69FC033}"/>
                  </a:ext>
                </a:extLst>
              </p:cNvPr>
              <p:cNvGrpSpPr/>
              <p:nvPr/>
            </p:nvGrpSpPr>
            <p:grpSpPr>
              <a:xfrm>
                <a:off x="2188902" y="3187716"/>
                <a:ext cx="2537138" cy="1281024"/>
                <a:chOff x="1364839" y="2993732"/>
                <a:chExt cx="2537138" cy="1281024"/>
              </a:xfrm>
            </p:grpSpPr>
            <p:sp>
              <p:nvSpPr>
                <p:cNvPr id="46" name="Rectangle 45">
                  <a:extLst>
                    <a:ext uri="{FF2B5EF4-FFF2-40B4-BE49-F238E27FC236}">
                      <a16:creationId xmlns:a16="http://schemas.microsoft.com/office/drawing/2014/main" id="{1478A678-CDC6-48B6-ABB0-44ED7B0BF873}"/>
                    </a:ext>
                  </a:extLst>
                </p:cNvPr>
                <p:cNvSpPr/>
                <p:nvPr/>
              </p:nvSpPr>
              <p:spPr>
                <a:xfrm>
                  <a:off x="1364839" y="2993732"/>
                  <a:ext cx="2537138"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requirement and find a custom form… </a:t>
                  </a:r>
                </a:p>
              </p:txBody>
            </p:sp>
            <p:pic>
              <p:nvPicPr>
                <p:cNvPr id="47" name="Graphic 46">
                  <a:extLst>
                    <a:ext uri="{FF2B5EF4-FFF2-40B4-BE49-F238E27FC236}">
                      <a16:creationId xmlns:a16="http://schemas.microsoft.com/office/drawing/2014/main" id="{876A5166-7557-48E8-9D9A-622AE54046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40590" y="3554756"/>
                  <a:ext cx="720000" cy="720000"/>
                </a:xfrm>
                <a:prstGeom prst="rect">
                  <a:avLst/>
                </a:prstGeom>
              </p:spPr>
            </p:pic>
          </p:grpSp>
        </p:grpSp>
        <p:sp>
          <p:nvSpPr>
            <p:cNvPr id="43" name="Arrow: Right 42">
              <a:extLst>
                <a:ext uri="{FF2B5EF4-FFF2-40B4-BE49-F238E27FC236}">
                  <a16:creationId xmlns:a16="http://schemas.microsoft.com/office/drawing/2014/main" id="{2133A792-DBC3-426A-969E-61F962C7CE84}"/>
                </a:ext>
              </a:extLst>
            </p:cNvPr>
            <p:cNvSpPr/>
            <p:nvPr/>
          </p:nvSpPr>
          <p:spPr>
            <a:xfrm>
              <a:off x="1454937" y="3779456"/>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A789CBB7-E3A8-47A8-8CFC-0F2C17C4E646}"/>
              </a:ext>
            </a:extLst>
          </p:cNvPr>
          <p:cNvGrpSpPr/>
          <p:nvPr/>
        </p:nvGrpSpPr>
        <p:grpSpPr>
          <a:xfrm>
            <a:off x="5349699" y="2401724"/>
            <a:ext cx="1562101" cy="2829675"/>
            <a:chOff x="2595884" y="2483565"/>
            <a:chExt cx="1562101" cy="2829675"/>
          </a:xfrm>
        </p:grpSpPr>
        <p:grpSp>
          <p:nvGrpSpPr>
            <p:cNvPr id="66" name="Group 65">
              <a:extLst>
                <a:ext uri="{FF2B5EF4-FFF2-40B4-BE49-F238E27FC236}">
                  <a16:creationId xmlns:a16="http://schemas.microsoft.com/office/drawing/2014/main" id="{B6B05C60-DA32-4F90-A57D-8FBC4DDF4249}"/>
                </a:ext>
              </a:extLst>
            </p:cNvPr>
            <p:cNvGrpSpPr/>
            <p:nvPr/>
          </p:nvGrpSpPr>
          <p:grpSpPr>
            <a:xfrm>
              <a:off x="2770822" y="2483565"/>
              <a:ext cx="787042" cy="2829675"/>
              <a:chOff x="1287341" y="2294099"/>
              <a:chExt cx="787042" cy="2829675"/>
            </a:xfrm>
            <a:solidFill>
              <a:schemeClr val="accent3"/>
            </a:solidFill>
          </p:grpSpPr>
          <p:sp>
            <p:nvSpPr>
              <p:cNvPr id="76" name="Arrow: Bent 75">
                <a:extLst>
                  <a:ext uri="{FF2B5EF4-FFF2-40B4-BE49-F238E27FC236}">
                    <a16:creationId xmlns:a16="http://schemas.microsoft.com/office/drawing/2014/main" id="{2E3296A8-FBFE-49D3-B407-842D75DD6B92}"/>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77" name="Arrow: Bent 76">
                <a:extLst>
                  <a:ext uri="{FF2B5EF4-FFF2-40B4-BE49-F238E27FC236}">
                    <a16:creationId xmlns:a16="http://schemas.microsoft.com/office/drawing/2014/main" id="{1A7C89E5-8EDF-49F5-AF3E-7F054FBC6307}"/>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67" name="Graphic 66">
              <a:extLst>
                <a:ext uri="{FF2B5EF4-FFF2-40B4-BE49-F238E27FC236}">
                  <a16:creationId xmlns:a16="http://schemas.microsoft.com/office/drawing/2014/main" id="{B92F3F74-982B-4EF6-84BE-DA232E24D7BE}"/>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667" b="16667"/>
            <a:stretch/>
          </p:blipFill>
          <p:spPr>
            <a:xfrm>
              <a:off x="3041180" y="3325571"/>
              <a:ext cx="720000" cy="480000"/>
            </a:xfrm>
            <a:prstGeom prst="rect">
              <a:avLst/>
            </a:prstGeom>
          </p:spPr>
        </p:pic>
        <p:sp>
          <p:nvSpPr>
            <p:cNvPr id="68" name="TextBox 67">
              <a:extLst>
                <a:ext uri="{FF2B5EF4-FFF2-40B4-BE49-F238E27FC236}">
                  <a16:creationId xmlns:a16="http://schemas.microsoft.com/office/drawing/2014/main" id="{D35429DA-ABA5-4820-970C-99347E6D35DF}"/>
                </a:ext>
              </a:extLst>
            </p:cNvPr>
            <p:cNvSpPr txBox="1"/>
            <p:nvPr/>
          </p:nvSpPr>
          <p:spPr>
            <a:xfrm>
              <a:off x="2595884" y="3890849"/>
              <a:ext cx="1562101" cy="600164"/>
            </a:xfrm>
            <a:prstGeom prst="rect">
              <a:avLst/>
            </a:prstGeom>
            <a:noFill/>
          </p:spPr>
          <p:txBody>
            <a:bodyPr wrap="square" rtlCol="0">
              <a:spAutoFit/>
            </a:bodyPr>
            <a:lstStyle/>
            <a:p>
              <a:pPr algn="ctr"/>
              <a:r>
                <a:rPr lang="en-GB" sz="1100"/>
                <a:t>The individual requests are rooted to the responsible team</a:t>
              </a:r>
            </a:p>
          </p:txBody>
        </p:sp>
      </p:grpSp>
      <p:grpSp>
        <p:nvGrpSpPr>
          <p:cNvPr id="78" name="Group 77">
            <a:extLst>
              <a:ext uri="{FF2B5EF4-FFF2-40B4-BE49-F238E27FC236}">
                <a16:creationId xmlns:a16="http://schemas.microsoft.com/office/drawing/2014/main" id="{588C71BB-B052-47CE-B2C8-EEC0034098CF}"/>
              </a:ext>
            </a:extLst>
          </p:cNvPr>
          <p:cNvGrpSpPr/>
          <p:nvPr/>
        </p:nvGrpSpPr>
        <p:grpSpPr>
          <a:xfrm>
            <a:off x="9200793" y="1505651"/>
            <a:ext cx="1856122" cy="4947662"/>
            <a:chOff x="3531084" y="1552474"/>
            <a:chExt cx="1856122" cy="4947662"/>
          </a:xfrm>
        </p:grpSpPr>
        <p:sp>
          <p:nvSpPr>
            <p:cNvPr id="79" name="TextBox 78">
              <a:extLst>
                <a:ext uri="{FF2B5EF4-FFF2-40B4-BE49-F238E27FC236}">
                  <a16:creationId xmlns:a16="http://schemas.microsoft.com/office/drawing/2014/main" id="{24342421-4BAB-46B0-B069-48CD8F731E3B}"/>
                </a:ext>
              </a:extLst>
            </p:cNvPr>
            <p:cNvSpPr txBox="1"/>
            <p:nvPr/>
          </p:nvSpPr>
          <p:spPr>
            <a:xfrm>
              <a:off x="3531084" y="1552474"/>
              <a:ext cx="1706600" cy="769441"/>
            </a:xfrm>
            <a:prstGeom prst="rect">
              <a:avLst/>
            </a:prstGeom>
            <a:noFill/>
          </p:spPr>
          <p:txBody>
            <a:bodyPr wrap="square" rtlCol="0" anchor="b" anchorCtr="1">
              <a:spAutoFit/>
            </a:bodyPr>
            <a:lstStyle/>
            <a:p>
              <a:pPr algn="ctr"/>
              <a:r>
                <a:rPr lang="en-GB" sz="1100">
                  <a:solidFill>
                    <a:schemeClr val="tx1"/>
                  </a:solidFill>
                  <a:latin typeface="Arial" panose="020B0604020202020204" pitchFamily="34" charset="0"/>
                  <a:cs typeface="Arial" panose="020B0604020202020204" pitchFamily="34" charset="0"/>
                </a:rPr>
                <a:t>Responsible team can create a consolidated request using a restricted </a:t>
              </a:r>
              <a:r>
                <a:rPr lang="en-GB" sz="1100" err="1">
                  <a:solidFill>
                    <a:schemeClr val="tx1"/>
                  </a:solidFill>
                  <a:latin typeface="Arial" panose="020B0604020202020204" pitchFamily="34" charset="0"/>
                  <a:cs typeface="Arial" panose="020B0604020202020204" pitchFamily="34" charset="0"/>
                </a:rPr>
                <a:t>catalog</a:t>
              </a:r>
              <a:endParaRPr lang="en-GB" sz="1100">
                <a:solidFill>
                  <a:schemeClr val="tx1"/>
                </a:solidFill>
                <a:latin typeface="Arial" panose="020B0604020202020204" pitchFamily="34" charset="0"/>
                <a:cs typeface="Arial" panose="020B0604020202020204" pitchFamily="34" charset="0"/>
              </a:endParaRPr>
            </a:p>
          </p:txBody>
        </p:sp>
        <p:grpSp>
          <p:nvGrpSpPr>
            <p:cNvPr id="80" name="Group 79">
              <a:extLst>
                <a:ext uri="{FF2B5EF4-FFF2-40B4-BE49-F238E27FC236}">
                  <a16:creationId xmlns:a16="http://schemas.microsoft.com/office/drawing/2014/main" id="{08ED2D4B-2E60-448F-A952-85453D853A47}"/>
                </a:ext>
              </a:extLst>
            </p:cNvPr>
            <p:cNvGrpSpPr/>
            <p:nvPr/>
          </p:nvGrpSpPr>
          <p:grpSpPr>
            <a:xfrm>
              <a:off x="3555370" y="2367610"/>
              <a:ext cx="1831836" cy="4132526"/>
              <a:chOff x="3555370" y="2367610"/>
              <a:chExt cx="1831836" cy="4132526"/>
            </a:xfrm>
          </p:grpSpPr>
          <p:grpSp>
            <p:nvGrpSpPr>
              <p:cNvPr id="81" name="Group 80">
                <a:extLst>
                  <a:ext uri="{FF2B5EF4-FFF2-40B4-BE49-F238E27FC236}">
                    <a16:creationId xmlns:a16="http://schemas.microsoft.com/office/drawing/2014/main" id="{81C2CEB0-4F15-4A11-A92E-8E699F9DCDDC}"/>
                  </a:ext>
                </a:extLst>
              </p:cNvPr>
              <p:cNvGrpSpPr/>
              <p:nvPr/>
            </p:nvGrpSpPr>
            <p:grpSpPr>
              <a:xfrm>
                <a:off x="3855782" y="3121664"/>
                <a:ext cx="787042" cy="1563744"/>
                <a:chOff x="1445810" y="2709000"/>
                <a:chExt cx="787042" cy="1563744"/>
              </a:xfrm>
              <a:solidFill>
                <a:schemeClr val="accent3"/>
              </a:solidFill>
            </p:grpSpPr>
            <p:sp>
              <p:nvSpPr>
                <p:cNvPr id="85" name="Arrow: Bent 84">
                  <a:extLst>
                    <a:ext uri="{FF2B5EF4-FFF2-40B4-BE49-F238E27FC236}">
                      <a16:creationId xmlns:a16="http://schemas.microsoft.com/office/drawing/2014/main" id="{DF4A1C48-A565-4C92-BEA9-C5730F4BAF42}"/>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86" name="Arrow: Bent 85">
                  <a:extLst>
                    <a:ext uri="{FF2B5EF4-FFF2-40B4-BE49-F238E27FC236}">
                      <a16:creationId xmlns:a16="http://schemas.microsoft.com/office/drawing/2014/main" id="{ED0092CA-2964-4108-B72E-846D1D2E6312}"/>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82" name="TextBox 81">
                <a:extLst>
                  <a:ext uri="{FF2B5EF4-FFF2-40B4-BE49-F238E27FC236}">
                    <a16:creationId xmlns:a16="http://schemas.microsoft.com/office/drawing/2014/main" id="{7E73CEFC-2C23-4602-8B80-11AD66996092}"/>
                  </a:ext>
                </a:extLst>
              </p:cNvPr>
              <p:cNvSpPr txBox="1"/>
              <p:nvPr/>
            </p:nvSpPr>
            <p:spPr>
              <a:xfrm>
                <a:off x="3555370" y="5561417"/>
                <a:ext cx="1831836" cy="938719"/>
              </a:xfrm>
              <a:prstGeom prst="rect">
                <a:avLst/>
              </a:prstGeom>
              <a:noFill/>
            </p:spPr>
            <p:txBody>
              <a:bodyPr wrap="square" rtlCol="0" anchor="t" anchorCtr="1">
                <a:spAutoFit/>
              </a:bodyPr>
              <a:lstStyle/>
              <a:p>
                <a:pPr algn="ctr"/>
                <a:r>
                  <a:rPr lang="en-GB" sz="1100"/>
                  <a:t>If Procurement support required for renegotiation, they can raise a Contract Request in Ariba Strategic Sourcing</a:t>
                </a:r>
              </a:p>
            </p:txBody>
          </p:sp>
          <p:pic>
            <p:nvPicPr>
              <p:cNvPr id="83" name="Graphic 82">
                <a:extLst>
                  <a:ext uri="{FF2B5EF4-FFF2-40B4-BE49-F238E27FC236}">
                    <a16:creationId xmlns:a16="http://schemas.microsoft.com/office/drawing/2014/main" id="{1BC630CE-2C33-4335-958F-4A89BC5D8D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087060" y="4753515"/>
                <a:ext cx="720000" cy="720000"/>
              </a:xfrm>
              <a:prstGeom prst="rect">
                <a:avLst/>
              </a:prstGeom>
            </p:spPr>
          </p:pic>
          <p:pic>
            <p:nvPicPr>
              <p:cNvPr id="84" name="Graphic 83">
                <a:extLst>
                  <a:ext uri="{FF2B5EF4-FFF2-40B4-BE49-F238E27FC236}">
                    <a16:creationId xmlns:a16="http://schemas.microsoft.com/office/drawing/2014/main" id="{23F434C7-CD5D-4839-9611-8698EFCE4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087060" y="2367610"/>
                <a:ext cx="720000" cy="720000"/>
              </a:xfrm>
              <a:prstGeom prst="rect">
                <a:avLst/>
              </a:prstGeom>
            </p:spPr>
          </p:pic>
        </p:grpSp>
      </p:grpSp>
    </p:spTree>
    <p:extLst>
      <p:ext uri="{BB962C8B-B14F-4D97-AF65-F5344CB8AC3E}">
        <p14:creationId xmlns:p14="http://schemas.microsoft.com/office/powerpoint/2010/main" val="37207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wipe(left)">
                                      <p:cBhvr>
                                        <p:cTn id="28" dur="500"/>
                                        <p:tgtEl>
                                          <p:spTgt spid="1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left)">
                                      <p:cBhvr>
                                        <p:cTn id="3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DD204CE5-7EC6-4930-83B8-4C5029432330}"/>
              </a:ext>
            </a:extLst>
          </p:cNvPr>
          <p:cNvGrpSpPr/>
          <p:nvPr/>
        </p:nvGrpSpPr>
        <p:grpSpPr>
          <a:xfrm>
            <a:off x="9200793" y="1505651"/>
            <a:ext cx="1856122" cy="4947662"/>
            <a:chOff x="3531084" y="1552474"/>
            <a:chExt cx="1856122" cy="4947662"/>
          </a:xfrm>
        </p:grpSpPr>
        <p:sp>
          <p:nvSpPr>
            <p:cNvPr id="65" name="TextBox 64">
              <a:extLst>
                <a:ext uri="{FF2B5EF4-FFF2-40B4-BE49-F238E27FC236}">
                  <a16:creationId xmlns:a16="http://schemas.microsoft.com/office/drawing/2014/main" id="{30B65D6A-5C38-4B7D-86E1-4C6D786154E7}"/>
                </a:ext>
              </a:extLst>
            </p:cNvPr>
            <p:cNvSpPr txBox="1"/>
            <p:nvPr/>
          </p:nvSpPr>
          <p:spPr>
            <a:xfrm>
              <a:off x="3531084" y="1552474"/>
              <a:ext cx="1706600" cy="769441"/>
            </a:xfrm>
            <a:prstGeom prst="rect">
              <a:avLst/>
            </a:prstGeom>
            <a:noFill/>
          </p:spPr>
          <p:txBody>
            <a:bodyPr wrap="square" rtlCol="0" anchor="b" anchorCtr="1">
              <a:spAutoFit/>
            </a:bodyPr>
            <a:lstStyle/>
            <a:p>
              <a:pPr algn="ctr"/>
              <a:r>
                <a:rPr lang="en-GB" sz="1100">
                  <a:solidFill>
                    <a:schemeClr val="tx1"/>
                  </a:solidFill>
                  <a:latin typeface="Arial" panose="020B0604020202020204" pitchFamily="34" charset="0"/>
                  <a:cs typeface="Arial" panose="020B0604020202020204" pitchFamily="34" charset="0"/>
                </a:rPr>
                <a:t>Responsible team can create a consolidated request using a restricted </a:t>
              </a:r>
              <a:r>
                <a:rPr lang="en-GB" sz="1100" err="1">
                  <a:solidFill>
                    <a:schemeClr val="tx1"/>
                  </a:solidFill>
                  <a:latin typeface="Arial" panose="020B0604020202020204" pitchFamily="34" charset="0"/>
                  <a:cs typeface="Arial" panose="020B0604020202020204" pitchFamily="34" charset="0"/>
                </a:rPr>
                <a:t>catalog</a:t>
              </a:r>
              <a:endParaRPr lang="en-GB" sz="1100">
                <a:solidFill>
                  <a:schemeClr val="tx1"/>
                </a:solidFill>
                <a:latin typeface="Arial" panose="020B0604020202020204" pitchFamily="34" charset="0"/>
                <a:cs typeface="Arial" panose="020B0604020202020204" pitchFamily="34" charset="0"/>
              </a:endParaRPr>
            </a:p>
          </p:txBody>
        </p:sp>
        <p:grpSp>
          <p:nvGrpSpPr>
            <p:cNvPr id="69" name="Group 68">
              <a:extLst>
                <a:ext uri="{FF2B5EF4-FFF2-40B4-BE49-F238E27FC236}">
                  <a16:creationId xmlns:a16="http://schemas.microsoft.com/office/drawing/2014/main" id="{041565F5-9282-48AB-803D-A9E418D4DFB0}"/>
                </a:ext>
              </a:extLst>
            </p:cNvPr>
            <p:cNvGrpSpPr/>
            <p:nvPr/>
          </p:nvGrpSpPr>
          <p:grpSpPr>
            <a:xfrm>
              <a:off x="3555370" y="2367610"/>
              <a:ext cx="1831836" cy="4132526"/>
              <a:chOff x="3555370" y="2367610"/>
              <a:chExt cx="1831836" cy="4132526"/>
            </a:xfrm>
          </p:grpSpPr>
          <p:grpSp>
            <p:nvGrpSpPr>
              <p:cNvPr id="70" name="Group 69">
                <a:extLst>
                  <a:ext uri="{FF2B5EF4-FFF2-40B4-BE49-F238E27FC236}">
                    <a16:creationId xmlns:a16="http://schemas.microsoft.com/office/drawing/2014/main" id="{25135E01-55B5-4B84-A6B2-48A3EBCDA2AC}"/>
                  </a:ext>
                </a:extLst>
              </p:cNvPr>
              <p:cNvGrpSpPr/>
              <p:nvPr/>
            </p:nvGrpSpPr>
            <p:grpSpPr>
              <a:xfrm>
                <a:off x="3855782" y="3121664"/>
                <a:ext cx="787042" cy="1563744"/>
                <a:chOff x="1445810" y="2709000"/>
                <a:chExt cx="787042" cy="1563744"/>
              </a:xfrm>
              <a:solidFill>
                <a:schemeClr val="accent3"/>
              </a:solidFill>
            </p:grpSpPr>
            <p:sp>
              <p:nvSpPr>
                <p:cNvPr id="75" name="Arrow: Bent 74">
                  <a:extLst>
                    <a:ext uri="{FF2B5EF4-FFF2-40B4-BE49-F238E27FC236}">
                      <a16:creationId xmlns:a16="http://schemas.microsoft.com/office/drawing/2014/main" id="{AED91A1B-AAED-47D3-B801-AA6A77FB50F6}"/>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78" name="Arrow: Bent 77">
                  <a:extLst>
                    <a:ext uri="{FF2B5EF4-FFF2-40B4-BE49-F238E27FC236}">
                      <a16:creationId xmlns:a16="http://schemas.microsoft.com/office/drawing/2014/main" id="{81AB7024-5745-49A4-A9FC-DC31F74A1108}"/>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71" name="TextBox 70">
                <a:extLst>
                  <a:ext uri="{FF2B5EF4-FFF2-40B4-BE49-F238E27FC236}">
                    <a16:creationId xmlns:a16="http://schemas.microsoft.com/office/drawing/2014/main" id="{43F5EF3C-29B7-4058-9488-C9B63150FFC8}"/>
                  </a:ext>
                </a:extLst>
              </p:cNvPr>
              <p:cNvSpPr txBox="1"/>
              <p:nvPr/>
            </p:nvSpPr>
            <p:spPr>
              <a:xfrm>
                <a:off x="3555370" y="5561417"/>
                <a:ext cx="1831836" cy="938719"/>
              </a:xfrm>
              <a:prstGeom prst="rect">
                <a:avLst/>
              </a:prstGeom>
              <a:noFill/>
            </p:spPr>
            <p:txBody>
              <a:bodyPr wrap="square" rtlCol="0" anchor="t" anchorCtr="1">
                <a:spAutoFit/>
              </a:bodyPr>
              <a:lstStyle/>
              <a:p>
                <a:pPr algn="ctr"/>
                <a:r>
                  <a:rPr lang="en-GB" sz="1100"/>
                  <a:t>If Procurement support required for renegotiation, they can raise a Contract Request in Ariba Strategic Sourcing</a:t>
                </a:r>
              </a:p>
            </p:txBody>
          </p:sp>
          <p:pic>
            <p:nvPicPr>
              <p:cNvPr id="72" name="Graphic 71">
                <a:extLst>
                  <a:ext uri="{FF2B5EF4-FFF2-40B4-BE49-F238E27FC236}">
                    <a16:creationId xmlns:a16="http://schemas.microsoft.com/office/drawing/2014/main" id="{CB6C3B06-ADA8-4B88-9440-E65694CD2C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7060" y="4753515"/>
                <a:ext cx="720000" cy="720000"/>
              </a:xfrm>
              <a:prstGeom prst="rect">
                <a:avLst/>
              </a:prstGeom>
            </p:spPr>
          </p:pic>
          <p:pic>
            <p:nvPicPr>
              <p:cNvPr id="74" name="Graphic 73">
                <a:extLst>
                  <a:ext uri="{FF2B5EF4-FFF2-40B4-BE49-F238E27FC236}">
                    <a16:creationId xmlns:a16="http://schemas.microsoft.com/office/drawing/2014/main" id="{45875C34-0EBD-4CAF-B6BF-5C3E9FF7F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87060" y="2367610"/>
                <a:ext cx="720000" cy="720000"/>
              </a:xfrm>
              <a:prstGeom prst="rect">
                <a:avLst/>
              </a:prstGeom>
            </p:spPr>
          </p:pic>
        </p:grpSp>
      </p:grpSp>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790969" cy="811110"/>
          </a:xfrm>
        </p:spPr>
        <p:txBody>
          <a:bodyPr>
            <a:normAutofit fontScale="90000"/>
          </a:bodyPr>
          <a:lstStyle/>
          <a:p>
            <a:r>
              <a:rPr lang="en-GB" sz="2700">
                <a:solidFill>
                  <a:schemeClr val="tx1"/>
                </a:solidFill>
              </a:rPr>
              <a:t>No preferred vendor available – need to engage ad hoc risk vendor</a:t>
            </a:r>
            <a:br>
              <a:rPr lang="en-GB" sz="2700"/>
            </a:br>
            <a:endParaRPr lang="en-GB">
              <a:solidFill>
                <a:schemeClr val="tx1"/>
              </a:solidFill>
            </a:endParaRPr>
          </a:p>
        </p:txBody>
      </p:sp>
      <p:grpSp>
        <p:nvGrpSpPr>
          <p:cNvPr id="24" name="Group 23">
            <a:extLst>
              <a:ext uri="{FF2B5EF4-FFF2-40B4-BE49-F238E27FC236}">
                <a16:creationId xmlns:a16="http://schemas.microsoft.com/office/drawing/2014/main" id="{60F95EC6-FD49-4A6B-A240-E9FD8F5AEABC}"/>
              </a:ext>
            </a:extLst>
          </p:cNvPr>
          <p:cNvGrpSpPr/>
          <p:nvPr/>
        </p:nvGrpSpPr>
        <p:grpSpPr>
          <a:xfrm>
            <a:off x="996553" y="2028740"/>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1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811" y="3567607"/>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7177299" y="3456562"/>
            <a:ext cx="2413375" cy="1595542"/>
            <a:chOff x="9206828" y="2180355"/>
            <a:chExt cx="2413375" cy="1595542"/>
          </a:xfrm>
        </p:grpSpPr>
        <p:sp>
          <p:nvSpPr>
            <p:cNvPr id="134" name="Rectangle 133">
              <a:extLst>
                <a:ext uri="{FF2B5EF4-FFF2-40B4-BE49-F238E27FC236}">
                  <a16:creationId xmlns:a16="http://schemas.microsoft.com/office/drawing/2014/main" id="{06678CDC-6999-4441-B0AC-37C82D7BCA99}"/>
                </a:ext>
              </a:extLst>
            </p:cNvPr>
            <p:cNvSpPr/>
            <p:nvPr/>
          </p:nvSpPr>
          <p:spPr>
            <a:xfrm>
              <a:off x="9351307" y="2991744"/>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review and approve each request and can add comments to update the requester on timing</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154940" y="2180355"/>
              <a:ext cx="720000" cy="720000"/>
            </a:xfrm>
            <a:prstGeom prst="rect">
              <a:avLst/>
            </a:prstGeom>
          </p:spPr>
        </p:pic>
      </p:grpSp>
      <p:grpSp>
        <p:nvGrpSpPr>
          <p:cNvPr id="32" name="Group 31">
            <a:extLst>
              <a:ext uri="{FF2B5EF4-FFF2-40B4-BE49-F238E27FC236}">
                <a16:creationId xmlns:a16="http://schemas.microsoft.com/office/drawing/2014/main" id="{0260A903-DB5C-4009-85C3-C9B242D200A2}"/>
              </a:ext>
            </a:extLst>
          </p:cNvPr>
          <p:cNvGrpSpPr/>
          <p:nvPr/>
        </p:nvGrpSpPr>
        <p:grpSpPr>
          <a:xfrm>
            <a:off x="2392180" y="1463801"/>
            <a:ext cx="3155702" cy="2291740"/>
            <a:chOff x="1399966" y="3073538"/>
            <a:chExt cx="3155702" cy="2291740"/>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1946714" y="3073538"/>
              <a:ext cx="2608954" cy="2291740"/>
              <a:chOff x="2181169" y="3187540"/>
              <a:chExt cx="2608954" cy="2291740"/>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356423" y="3748740"/>
                <a:ext cx="2388063" cy="1730540"/>
                <a:chOff x="1734794" y="3554756"/>
                <a:chExt cx="2388063" cy="1730540"/>
              </a:xfrm>
            </p:grpSpPr>
            <p:sp>
              <p:nvSpPr>
                <p:cNvPr id="49" name="TextBox 48">
                  <a:extLst>
                    <a:ext uri="{FF2B5EF4-FFF2-40B4-BE49-F238E27FC236}">
                      <a16:creationId xmlns:a16="http://schemas.microsoft.com/office/drawing/2014/main" id="{A478ADFF-0B83-4D98-B131-9E9BF088BEB9}"/>
                    </a:ext>
                  </a:extLst>
                </p:cNvPr>
                <p:cNvSpPr txBox="1"/>
                <p:nvPr/>
              </p:nvSpPr>
              <p:spPr>
                <a:xfrm>
                  <a:off x="1734794" y="4346577"/>
                  <a:ext cx="2388063" cy="938719"/>
                </a:xfrm>
                <a:prstGeom prst="rect">
                  <a:avLst/>
                </a:prstGeom>
                <a:noFill/>
              </p:spPr>
              <p:txBody>
                <a:bodyPr wrap="square" rtlCol="0" anchor="t">
                  <a:spAutoFit/>
                </a:bodyPr>
                <a:lstStyle/>
                <a:p>
                  <a:pPr algn="ctr"/>
                  <a:r>
                    <a:rPr lang="en-GB" sz="1100"/>
                    <a:t>They and complete their requirements in the form and the instructions advise that the request will be received internally and an order placed on their behalf </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978369" y="3554756"/>
                  <a:ext cx="720000" cy="720000"/>
                </a:xfrm>
                <a:prstGeom prst="rect">
                  <a:avLst/>
                </a:prstGeom>
              </p:spPr>
            </p:pic>
          </p:grpSp>
          <p:grpSp>
            <p:nvGrpSpPr>
              <p:cNvPr id="23" name="Group 22">
                <a:extLst>
                  <a:ext uri="{FF2B5EF4-FFF2-40B4-BE49-F238E27FC236}">
                    <a16:creationId xmlns:a16="http://schemas.microsoft.com/office/drawing/2014/main" id="{868E43C4-9B0E-4AFF-8EB5-4EA8A5D6B2DA}"/>
                  </a:ext>
                </a:extLst>
              </p:cNvPr>
              <p:cNvGrpSpPr/>
              <p:nvPr/>
            </p:nvGrpSpPr>
            <p:grpSpPr>
              <a:xfrm>
                <a:off x="2181169" y="3187540"/>
                <a:ext cx="2608954" cy="1281200"/>
                <a:chOff x="1357106" y="2993556"/>
                <a:chExt cx="2608954" cy="1281200"/>
              </a:xfrm>
            </p:grpSpPr>
            <p:sp>
              <p:nvSpPr>
                <p:cNvPr id="4" name="Rectangle 3">
                  <a:extLst>
                    <a:ext uri="{FF2B5EF4-FFF2-40B4-BE49-F238E27FC236}">
                      <a16:creationId xmlns:a16="http://schemas.microsoft.com/office/drawing/2014/main" id="{CC7E957C-E6DD-42EE-BAE0-231B030B3C8E}"/>
                    </a:ext>
                  </a:extLst>
                </p:cNvPr>
                <p:cNvSpPr/>
                <p:nvPr/>
              </p:nvSpPr>
              <p:spPr>
                <a:xfrm>
                  <a:off x="1357106" y="2993556"/>
                  <a:ext cx="2608954"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requirement and find a custom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399966" y="37792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0" name="TextBox 139">
            <a:extLst>
              <a:ext uri="{FF2B5EF4-FFF2-40B4-BE49-F238E27FC236}">
                <a16:creationId xmlns:a16="http://schemas.microsoft.com/office/drawing/2014/main" id="{A1589BAC-717B-4263-9B07-316D559B95D4}"/>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7</a:t>
            </a:r>
          </a:p>
        </p:txBody>
      </p:sp>
      <p:grpSp>
        <p:nvGrpSpPr>
          <p:cNvPr id="38" name="Group 37">
            <a:extLst>
              <a:ext uri="{FF2B5EF4-FFF2-40B4-BE49-F238E27FC236}">
                <a16:creationId xmlns:a16="http://schemas.microsoft.com/office/drawing/2014/main" id="{328B929D-A92E-4C68-903D-43B1D20E03CF}"/>
              </a:ext>
            </a:extLst>
          </p:cNvPr>
          <p:cNvGrpSpPr/>
          <p:nvPr/>
        </p:nvGrpSpPr>
        <p:grpSpPr>
          <a:xfrm>
            <a:off x="928394" y="4729669"/>
            <a:ext cx="1327046" cy="1717071"/>
            <a:chOff x="390379" y="3567607"/>
            <a:chExt cx="1327046" cy="1717071"/>
          </a:xfrm>
        </p:grpSpPr>
        <p:sp>
          <p:nvSpPr>
            <p:cNvPr id="39" name="TextBox 38">
              <a:extLst>
                <a:ext uri="{FF2B5EF4-FFF2-40B4-BE49-F238E27FC236}">
                  <a16:creationId xmlns:a16="http://schemas.microsoft.com/office/drawing/2014/main" id="{69D1F668-8B8B-4F53-9252-93F7676D7CCF}"/>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2 has a need to buy something and enters Guided Buying from intranet</a:t>
              </a:r>
            </a:p>
          </p:txBody>
        </p:sp>
        <p:pic>
          <p:nvPicPr>
            <p:cNvPr id="40" name="Graphic 39">
              <a:extLst>
                <a:ext uri="{FF2B5EF4-FFF2-40B4-BE49-F238E27FC236}">
                  <a16:creationId xmlns:a16="http://schemas.microsoft.com/office/drawing/2014/main" id="{0FF8EE06-6D54-4A0A-A69B-558B49C26A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2811" y="3567607"/>
              <a:ext cx="720000" cy="720000"/>
            </a:xfrm>
            <a:prstGeom prst="rect">
              <a:avLst/>
            </a:prstGeom>
          </p:spPr>
        </p:pic>
      </p:grpSp>
      <p:grpSp>
        <p:nvGrpSpPr>
          <p:cNvPr id="41" name="Group 40">
            <a:extLst>
              <a:ext uri="{FF2B5EF4-FFF2-40B4-BE49-F238E27FC236}">
                <a16:creationId xmlns:a16="http://schemas.microsoft.com/office/drawing/2014/main" id="{AE3E8619-3767-44CB-B50C-F037FB250AF2}"/>
              </a:ext>
            </a:extLst>
          </p:cNvPr>
          <p:cNvGrpSpPr/>
          <p:nvPr/>
        </p:nvGrpSpPr>
        <p:grpSpPr>
          <a:xfrm>
            <a:off x="2378992" y="4164906"/>
            <a:ext cx="3048035" cy="2291564"/>
            <a:chOff x="1454937" y="3073714"/>
            <a:chExt cx="3048035" cy="2291564"/>
          </a:xfrm>
        </p:grpSpPr>
        <p:grpSp>
          <p:nvGrpSpPr>
            <p:cNvPr id="42" name="Group 41">
              <a:extLst>
                <a:ext uri="{FF2B5EF4-FFF2-40B4-BE49-F238E27FC236}">
                  <a16:creationId xmlns:a16="http://schemas.microsoft.com/office/drawing/2014/main" id="{25A4268B-E746-45CF-AF74-FC8596ACFB07}"/>
                </a:ext>
              </a:extLst>
            </p:cNvPr>
            <p:cNvGrpSpPr/>
            <p:nvPr/>
          </p:nvGrpSpPr>
          <p:grpSpPr>
            <a:xfrm>
              <a:off x="1900520" y="3073714"/>
              <a:ext cx="2602452" cy="2291564"/>
              <a:chOff x="2134975" y="3187716"/>
              <a:chExt cx="2602452" cy="2291564"/>
            </a:xfrm>
          </p:grpSpPr>
          <p:grpSp>
            <p:nvGrpSpPr>
              <p:cNvPr id="44" name="Group 43">
                <a:extLst>
                  <a:ext uri="{FF2B5EF4-FFF2-40B4-BE49-F238E27FC236}">
                    <a16:creationId xmlns:a16="http://schemas.microsoft.com/office/drawing/2014/main" id="{0D9340D5-08F6-4DC2-86A4-6EDC7245DA27}"/>
                  </a:ext>
                </a:extLst>
              </p:cNvPr>
              <p:cNvGrpSpPr/>
              <p:nvPr/>
            </p:nvGrpSpPr>
            <p:grpSpPr>
              <a:xfrm>
                <a:off x="2277321" y="3748740"/>
                <a:ext cx="2388063" cy="1730540"/>
                <a:chOff x="1655692" y="3554756"/>
                <a:chExt cx="2388063" cy="1730540"/>
              </a:xfrm>
            </p:grpSpPr>
            <p:sp>
              <p:nvSpPr>
                <p:cNvPr id="48" name="TextBox 47">
                  <a:extLst>
                    <a:ext uri="{FF2B5EF4-FFF2-40B4-BE49-F238E27FC236}">
                      <a16:creationId xmlns:a16="http://schemas.microsoft.com/office/drawing/2014/main" id="{0CE5541F-1DC2-456D-ACC6-FB61CAFE3D8B}"/>
                    </a:ext>
                  </a:extLst>
                </p:cNvPr>
                <p:cNvSpPr txBox="1"/>
                <p:nvPr/>
              </p:nvSpPr>
              <p:spPr>
                <a:xfrm>
                  <a:off x="1655692" y="4346577"/>
                  <a:ext cx="2388063" cy="938719"/>
                </a:xfrm>
                <a:prstGeom prst="rect">
                  <a:avLst/>
                </a:prstGeom>
                <a:noFill/>
              </p:spPr>
              <p:txBody>
                <a:bodyPr wrap="square" rtlCol="0" anchor="t">
                  <a:spAutoFit/>
                </a:bodyPr>
                <a:lstStyle/>
                <a:p>
                  <a:pPr algn="ctr"/>
                  <a:r>
                    <a:rPr lang="en-GB" sz="1100"/>
                    <a:t>They and complete their requirements in the form and the instructions advise that the request will be received internally and an order placed on their behalf </a:t>
                  </a:r>
                </a:p>
              </p:txBody>
            </p:sp>
            <p:pic>
              <p:nvPicPr>
                <p:cNvPr id="51" name="Graphic 50">
                  <a:extLst>
                    <a:ext uri="{FF2B5EF4-FFF2-40B4-BE49-F238E27FC236}">
                      <a16:creationId xmlns:a16="http://schemas.microsoft.com/office/drawing/2014/main" id="{00AE9C15-2ED8-479E-ABD2-6E2B1C7CD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978369" y="3554756"/>
                  <a:ext cx="720000" cy="720000"/>
                </a:xfrm>
                <a:prstGeom prst="rect">
                  <a:avLst/>
                </a:prstGeom>
              </p:spPr>
            </p:pic>
          </p:grpSp>
          <p:grpSp>
            <p:nvGrpSpPr>
              <p:cNvPr id="45" name="Group 44">
                <a:extLst>
                  <a:ext uri="{FF2B5EF4-FFF2-40B4-BE49-F238E27FC236}">
                    <a16:creationId xmlns:a16="http://schemas.microsoft.com/office/drawing/2014/main" id="{A029ADD6-E3BB-43B5-8AF1-EF00A69FC033}"/>
                  </a:ext>
                </a:extLst>
              </p:cNvPr>
              <p:cNvGrpSpPr/>
              <p:nvPr/>
            </p:nvGrpSpPr>
            <p:grpSpPr>
              <a:xfrm>
                <a:off x="2134975" y="3187716"/>
                <a:ext cx="2602452" cy="1281024"/>
                <a:chOff x="1310912" y="2993732"/>
                <a:chExt cx="2602452" cy="1281024"/>
              </a:xfrm>
            </p:grpSpPr>
            <p:sp>
              <p:nvSpPr>
                <p:cNvPr id="46" name="Rectangle 45">
                  <a:extLst>
                    <a:ext uri="{FF2B5EF4-FFF2-40B4-BE49-F238E27FC236}">
                      <a16:creationId xmlns:a16="http://schemas.microsoft.com/office/drawing/2014/main" id="{1478A678-CDC6-48B6-ABB0-44ED7B0BF873}"/>
                    </a:ext>
                  </a:extLst>
                </p:cNvPr>
                <p:cNvSpPr/>
                <p:nvPr/>
              </p:nvSpPr>
              <p:spPr>
                <a:xfrm>
                  <a:off x="1310912" y="2993732"/>
                  <a:ext cx="2602452"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requirement and find a custom form… </a:t>
                  </a:r>
                </a:p>
              </p:txBody>
            </p:sp>
            <p:pic>
              <p:nvPicPr>
                <p:cNvPr id="47" name="Graphic 46">
                  <a:extLst>
                    <a:ext uri="{FF2B5EF4-FFF2-40B4-BE49-F238E27FC236}">
                      <a16:creationId xmlns:a16="http://schemas.microsoft.com/office/drawing/2014/main" id="{876A5166-7557-48E8-9D9A-622AE54046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840590" y="3554756"/>
                  <a:ext cx="720000" cy="720000"/>
                </a:xfrm>
                <a:prstGeom prst="rect">
                  <a:avLst/>
                </a:prstGeom>
              </p:spPr>
            </p:pic>
          </p:grpSp>
        </p:grpSp>
        <p:sp>
          <p:nvSpPr>
            <p:cNvPr id="43" name="Arrow: Right 42">
              <a:extLst>
                <a:ext uri="{FF2B5EF4-FFF2-40B4-BE49-F238E27FC236}">
                  <a16:creationId xmlns:a16="http://schemas.microsoft.com/office/drawing/2014/main" id="{2133A792-DBC3-426A-969E-61F962C7CE84}"/>
                </a:ext>
              </a:extLst>
            </p:cNvPr>
            <p:cNvSpPr/>
            <p:nvPr/>
          </p:nvSpPr>
          <p:spPr>
            <a:xfrm>
              <a:off x="1454937" y="3779456"/>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A789CBB7-E3A8-47A8-8CFC-0F2C17C4E646}"/>
              </a:ext>
            </a:extLst>
          </p:cNvPr>
          <p:cNvGrpSpPr/>
          <p:nvPr/>
        </p:nvGrpSpPr>
        <p:grpSpPr>
          <a:xfrm>
            <a:off x="5349699" y="2401724"/>
            <a:ext cx="1562101" cy="2829675"/>
            <a:chOff x="2595884" y="2483565"/>
            <a:chExt cx="1562101" cy="2829675"/>
          </a:xfrm>
        </p:grpSpPr>
        <p:grpSp>
          <p:nvGrpSpPr>
            <p:cNvPr id="66" name="Group 65">
              <a:extLst>
                <a:ext uri="{FF2B5EF4-FFF2-40B4-BE49-F238E27FC236}">
                  <a16:creationId xmlns:a16="http://schemas.microsoft.com/office/drawing/2014/main" id="{B6B05C60-DA32-4F90-A57D-8FBC4DDF4249}"/>
                </a:ext>
              </a:extLst>
            </p:cNvPr>
            <p:cNvGrpSpPr/>
            <p:nvPr/>
          </p:nvGrpSpPr>
          <p:grpSpPr>
            <a:xfrm>
              <a:off x="2770822" y="2483565"/>
              <a:ext cx="787042" cy="2829675"/>
              <a:chOff x="1287341" y="2294099"/>
              <a:chExt cx="787042" cy="2829675"/>
            </a:xfrm>
            <a:solidFill>
              <a:schemeClr val="accent3"/>
            </a:solidFill>
          </p:grpSpPr>
          <p:sp>
            <p:nvSpPr>
              <p:cNvPr id="76" name="Arrow: Bent 75">
                <a:extLst>
                  <a:ext uri="{FF2B5EF4-FFF2-40B4-BE49-F238E27FC236}">
                    <a16:creationId xmlns:a16="http://schemas.microsoft.com/office/drawing/2014/main" id="{2E3296A8-FBFE-49D3-B407-842D75DD6B92}"/>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77" name="Arrow: Bent 76">
                <a:extLst>
                  <a:ext uri="{FF2B5EF4-FFF2-40B4-BE49-F238E27FC236}">
                    <a16:creationId xmlns:a16="http://schemas.microsoft.com/office/drawing/2014/main" id="{1A7C89E5-8EDF-49F5-AF3E-7F054FBC6307}"/>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67" name="Graphic 66">
              <a:extLst>
                <a:ext uri="{FF2B5EF4-FFF2-40B4-BE49-F238E27FC236}">
                  <a16:creationId xmlns:a16="http://schemas.microsoft.com/office/drawing/2014/main" id="{B92F3F74-982B-4EF6-84BE-DA232E24D7BE}"/>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6667" b="16667"/>
            <a:stretch/>
          </p:blipFill>
          <p:spPr>
            <a:xfrm>
              <a:off x="3041180" y="3325571"/>
              <a:ext cx="720000" cy="480000"/>
            </a:xfrm>
            <a:prstGeom prst="rect">
              <a:avLst/>
            </a:prstGeom>
          </p:spPr>
        </p:pic>
        <p:sp>
          <p:nvSpPr>
            <p:cNvPr id="68" name="TextBox 67">
              <a:extLst>
                <a:ext uri="{FF2B5EF4-FFF2-40B4-BE49-F238E27FC236}">
                  <a16:creationId xmlns:a16="http://schemas.microsoft.com/office/drawing/2014/main" id="{D35429DA-ABA5-4820-970C-99347E6D35DF}"/>
                </a:ext>
              </a:extLst>
            </p:cNvPr>
            <p:cNvSpPr txBox="1"/>
            <p:nvPr/>
          </p:nvSpPr>
          <p:spPr>
            <a:xfrm>
              <a:off x="2595884" y="3890849"/>
              <a:ext cx="1562101" cy="600164"/>
            </a:xfrm>
            <a:prstGeom prst="rect">
              <a:avLst/>
            </a:prstGeom>
            <a:noFill/>
          </p:spPr>
          <p:txBody>
            <a:bodyPr wrap="square" rtlCol="0">
              <a:spAutoFit/>
            </a:bodyPr>
            <a:lstStyle/>
            <a:p>
              <a:pPr algn="ctr"/>
              <a:r>
                <a:rPr lang="en-GB" sz="1100"/>
                <a:t>The individual requests are rooted to the responsible team</a:t>
              </a:r>
            </a:p>
          </p:txBody>
        </p:sp>
      </p:grpSp>
      <p:sp>
        <p:nvSpPr>
          <p:cNvPr id="50" name="Rectangle 49">
            <a:extLst>
              <a:ext uri="{FF2B5EF4-FFF2-40B4-BE49-F238E27FC236}">
                <a16:creationId xmlns:a16="http://schemas.microsoft.com/office/drawing/2014/main" id="{F34F5E50-17D2-4822-9DFE-5DDCC93418DC}"/>
              </a:ext>
            </a:extLst>
          </p:cNvPr>
          <p:cNvSpPr/>
          <p:nvPr/>
        </p:nvSpPr>
        <p:spPr>
          <a:xfrm>
            <a:off x="5445756" y="1138136"/>
            <a:ext cx="5817850" cy="5308604"/>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9D6F3EEE-0F5A-45D0-961A-4C78FB54CB4E}"/>
              </a:ext>
            </a:extLst>
          </p:cNvPr>
          <p:cNvGrpSpPr/>
          <p:nvPr/>
        </p:nvGrpSpPr>
        <p:grpSpPr>
          <a:xfrm>
            <a:off x="6402451" y="2440124"/>
            <a:ext cx="4612272" cy="2362792"/>
            <a:chOff x="821594" y="1766414"/>
            <a:chExt cx="3890798" cy="2362792"/>
          </a:xfrm>
        </p:grpSpPr>
        <p:sp>
          <p:nvSpPr>
            <p:cNvPr id="53" name="TextBox 52">
              <a:extLst>
                <a:ext uri="{FF2B5EF4-FFF2-40B4-BE49-F238E27FC236}">
                  <a16:creationId xmlns:a16="http://schemas.microsoft.com/office/drawing/2014/main" id="{3D51282E-8C62-4415-B995-C0EFD4BFDF3A}"/>
                </a:ext>
              </a:extLst>
            </p:cNvPr>
            <p:cNvSpPr txBox="1"/>
            <p:nvPr/>
          </p:nvSpPr>
          <p:spPr>
            <a:xfrm>
              <a:off x="821594" y="1766414"/>
              <a:ext cx="3890798" cy="837476"/>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 we ensure that the requestor is guided to the right internal request form and avoid procurement outside of preferred vendors?</a:t>
              </a:r>
              <a:endParaRPr lang="en-GB" sz="1600"/>
            </a:p>
          </p:txBody>
        </p:sp>
        <p:sp>
          <p:nvSpPr>
            <p:cNvPr id="54" name="Rectangle 53">
              <a:extLst>
                <a:ext uri="{FF2B5EF4-FFF2-40B4-BE49-F238E27FC236}">
                  <a16:creationId xmlns:a16="http://schemas.microsoft.com/office/drawing/2014/main" id="{6AD6AFAC-DFB0-4E77-BE46-E21C196931DB}"/>
                </a:ext>
              </a:extLst>
            </p:cNvPr>
            <p:cNvSpPr/>
            <p:nvPr/>
          </p:nvSpPr>
          <p:spPr>
            <a:xfrm>
              <a:off x="900755" y="2828588"/>
              <a:ext cx="3716109" cy="1300618"/>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Searching for either the type of service/good or the supplier name will bring up the custom form for them to complete. Best practice is to ensure landing pages and forms have descriptions to enable the requestor to choose the right one.</a:t>
              </a:r>
            </a:p>
          </p:txBody>
        </p:sp>
      </p:grpSp>
    </p:spTree>
    <p:extLst>
      <p:ext uri="{BB962C8B-B14F-4D97-AF65-F5344CB8AC3E}">
        <p14:creationId xmlns:p14="http://schemas.microsoft.com/office/powerpoint/2010/main" val="89548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345F-D52F-49C9-B0D3-42A2E0350C34}"/>
              </a:ext>
            </a:extLst>
          </p:cNvPr>
          <p:cNvSpPr>
            <a:spLocks noGrp="1"/>
          </p:cNvSpPr>
          <p:nvPr>
            <p:ph type="title"/>
          </p:nvPr>
        </p:nvSpPr>
        <p:spPr>
          <a:xfrm>
            <a:off x="685800" y="327026"/>
            <a:ext cx="9790969" cy="811110"/>
          </a:xfrm>
        </p:spPr>
        <p:txBody>
          <a:bodyPr>
            <a:normAutofit fontScale="90000"/>
          </a:bodyPr>
          <a:lstStyle/>
          <a:p>
            <a:r>
              <a:rPr lang="en-GB" sz="2700">
                <a:solidFill>
                  <a:schemeClr val="tx1"/>
                </a:solidFill>
              </a:rPr>
              <a:t>No preferred vendor available – need to engage ad hoc risk vendor</a:t>
            </a:r>
            <a:br>
              <a:rPr lang="en-GB" sz="2700">
                <a:solidFill>
                  <a:schemeClr val="tx1"/>
                </a:solidFill>
              </a:rPr>
            </a:br>
            <a:endParaRPr lang="en-GB">
              <a:solidFill>
                <a:schemeClr val="tx1"/>
              </a:solidFill>
            </a:endParaRPr>
          </a:p>
        </p:txBody>
      </p:sp>
      <p:grpSp>
        <p:nvGrpSpPr>
          <p:cNvPr id="24" name="Group 23">
            <a:extLst>
              <a:ext uri="{FF2B5EF4-FFF2-40B4-BE49-F238E27FC236}">
                <a16:creationId xmlns:a16="http://schemas.microsoft.com/office/drawing/2014/main" id="{60F95EC6-FD49-4A6B-A240-E9FD8F5AEABC}"/>
              </a:ext>
            </a:extLst>
          </p:cNvPr>
          <p:cNvGrpSpPr/>
          <p:nvPr/>
        </p:nvGrpSpPr>
        <p:grpSpPr>
          <a:xfrm>
            <a:off x="996553" y="2028740"/>
            <a:ext cx="1327046" cy="1717071"/>
            <a:chOff x="390379" y="3567607"/>
            <a:chExt cx="1327046" cy="1717071"/>
          </a:xfrm>
        </p:grpSpPr>
        <p:sp>
          <p:nvSpPr>
            <p:cNvPr id="8" name="TextBox 7">
              <a:extLst>
                <a:ext uri="{FF2B5EF4-FFF2-40B4-BE49-F238E27FC236}">
                  <a16:creationId xmlns:a16="http://schemas.microsoft.com/office/drawing/2014/main" id="{EC7596A9-F0E0-49FA-BB5A-4F98F4086E4C}"/>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1 has a need to buy something and enters Guided Buying from intranet</a:t>
              </a:r>
            </a:p>
          </p:txBody>
        </p:sp>
        <p:pic>
          <p:nvPicPr>
            <p:cNvPr id="29" name="Graphic 28">
              <a:extLst>
                <a:ext uri="{FF2B5EF4-FFF2-40B4-BE49-F238E27FC236}">
                  <a16:creationId xmlns:a16="http://schemas.microsoft.com/office/drawing/2014/main" id="{6135F170-88AF-49E3-BA74-81D156C11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133" name="Group 132">
            <a:extLst>
              <a:ext uri="{FF2B5EF4-FFF2-40B4-BE49-F238E27FC236}">
                <a16:creationId xmlns:a16="http://schemas.microsoft.com/office/drawing/2014/main" id="{8B578F46-8198-4F9D-AA16-FA7FB7F1D698}"/>
              </a:ext>
            </a:extLst>
          </p:cNvPr>
          <p:cNvGrpSpPr/>
          <p:nvPr/>
        </p:nvGrpSpPr>
        <p:grpSpPr>
          <a:xfrm>
            <a:off x="7177299" y="3456562"/>
            <a:ext cx="2413375" cy="1595542"/>
            <a:chOff x="9206828" y="2180355"/>
            <a:chExt cx="2413375" cy="1595542"/>
          </a:xfrm>
        </p:grpSpPr>
        <p:sp>
          <p:nvSpPr>
            <p:cNvPr id="134" name="Rectangle 133">
              <a:extLst>
                <a:ext uri="{FF2B5EF4-FFF2-40B4-BE49-F238E27FC236}">
                  <a16:creationId xmlns:a16="http://schemas.microsoft.com/office/drawing/2014/main" id="{06678CDC-6999-4441-B0AC-37C82D7BCA99}"/>
                </a:ext>
              </a:extLst>
            </p:cNvPr>
            <p:cNvSpPr/>
            <p:nvPr/>
          </p:nvSpPr>
          <p:spPr>
            <a:xfrm>
              <a:off x="9351307" y="2991744"/>
              <a:ext cx="2268896" cy="78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They review and approve each request and can add comments to update the requester on timing</a:t>
              </a:r>
            </a:p>
          </p:txBody>
        </p:sp>
        <p:sp>
          <p:nvSpPr>
            <p:cNvPr id="135" name="Arrow: Right 134">
              <a:extLst>
                <a:ext uri="{FF2B5EF4-FFF2-40B4-BE49-F238E27FC236}">
                  <a16:creationId xmlns:a16="http://schemas.microsoft.com/office/drawing/2014/main" id="{1BCAFEB3-CEDD-4648-B835-E4021CFDA048}"/>
                </a:ext>
              </a:extLst>
            </p:cNvPr>
            <p:cNvSpPr/>
            <p:nvPr/>
          </p:nvSpPr>
          <p:spPr>
            <a:xfrm>
              <a:off x="9206828" y="2313587"/>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6" name="Graphic 135">
              <a:extLst>
                <a:ext uri="{FF2B5EF4-FFF2-40B4-BE49-F238E27FC236}">
                  <a16:creationId xmlns:a16="http://schemas.microsoft.com/office/drawing/2014/main" id="{A55EAD1E-9489-480B-8E70-24C72682F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54940" y="2180355"/>
              <a:ext cx="720000" cy="720000"/>
            </a:xfrm>
            <a:prstGeom prst="rect">
              <a:avLst/>
            </a:prstGeom>
          </p:spPr>
        </p:pic>
      </p:grpSp>
      <p:grpSp>
        <p:nvGrpSpPr>
          <p:cNvPr id="32" name="Group 31">
            <a:extLst>
              <a:ext uri="{FF2B5EF4-FFF2-40B4-BE49-F238E27FC236}">
                <a16:creationId xmlns:a16="http://schemas.microsoft.com/office/drawing/2014/main" id="{0260A903-DB5C-4009-85C3-C9B242D200A2}"/>
              </a:ext>
            </a:extLst>
          </p:cNvPr>
          <p:cNvGrpSpPr/>
          <p:nvPr/>
        </p:nvGrpSpPr>
        <p:grpSpPr>
          <a:xfrm>
            <a:off x="2392180" y="1463801"/>
            <a:ext cx="3155702" cy="2291740"/>
            <a:chOff x="1399966" y="3073538"/>
            <a:chExt cx="3155702" cy="2291740"/>
          </a:xfrm>
        </p:grpSpPr>
        <p:grpSp>
          <p:nvGrpSpPr>
            <p:cNvPr id="26" name="Group 25">
              <a:extLst>
                <a:ext uri="{FF2B5EF4-FFF2-40B4-BE49-F238E27FC236}">
                  <a16:creationId xmlns:a16="http://schemas.microsoft.com/office/drawing/2014/main" id="{CE239713-D8AF-404E-AB44-74B6479DF1D2}"/>
                </a:ext>
              </a:extLst>
            </p:cNvPr>
            <p:cNvGrpSpPr/>
            <p:nvPr/>
          </p:nvGrpSpPr>
          <p:grpSpPr>
            <a:xfrm>
              <a:off x="1946714" y="3073538"/>
              <a:ext cx="2608954" cy="2291740"/>
              <a:chOff x="2181169" y="3187540"/>
              <a:chExt cx="2608954" cy="2291740"/>
            </a:xfrm>
          </p:grpSpPr>
          <p:grpSp>
            <p:nvGrpSpPr>
              <p:cNvPr id="22" name="Group 21">
                <a:extLst>
                  <a:ext uri="{FF2B5EF4-FFF2-40B4-BE49-F238E27FC236}">
                    <a16:creationId xmlns:a16="http://schemas.microsoft.com/office/drawing/2014/main" id="{51F9234F-E334-4983-B0EE-920296954259}"/>
                  </a:ext>
                </a:extLst>
              </p:cNvPr>
              <p:cNvGrpSpPr/>
              <p:nvPr/>
            </p:nvGrpSpPr>
            <p:grpSpPr>
              <a:xfrm>
                <a:off x="2356423" y="3748740"/>
                <a:ext cx="2388063" cy="1730540"/>
                <a:chOff x="1734794" y="3554756"/>
                <a:chExt cx="2388063" cy="1730540"/>
              </a:xfrm>
            </p:grpSpPr>
            <p:sp>
              <p:nvSpPr>
                <p:cNvPr id="49" name="TextBox 48">
                  <a:extLst>
                    <a:ext uri="{FF2B5EF4-FFF2-40B4-BE49-F238E27FC236}">
                      <a16:creationId xmlns:a16="http://schemas.microsoft.com/office/drawing/2014/main" id="{A478ADFF-0B83-4D98-B131-9E9BF088BEB9}"/>
                    </a:ext>
                  </a:extLst>
                </p:cNvPr>
                <p:cNvSpPr txBox="1"/>
                <p:nvPr/>
              </p:nvSpPr>
              <p:spPr>
                <a:xfrm>
                  <a:off x="1734794" y="4346577"/>
                  <a:ext cx="2388063" cy="938719"/>
                </a:xfrm>
                <a:prstGeom prst="rect">
                  <a:avLst/>
                </a:prstGeom>
                <a:noFill/>
              </p:spPr>
              <p:txBody>
                <a:bodyPr wrap="square" rtlCol="0" anchor="t">
                  <a:spAutoFit/>
                </a:bodyPr>
                <a:lstStyle/>
                <a:p>
                  <a:pPr algn="ctr"/>
                  <a:r>
                    <a:rPr lang="en-GB" sz="1100"/>
                    <a:t>They and complete their requirements in the form and the instructions advise that the request will be received internally and an order placed on their behalf </a:t>
                  </a:r>
                </a:p>
              </p:txBody>
            </p:sp>
            <p:pic>
              <p:nvPicPr>
                <p:cNvPr id="31" name="Graphic 30">
                  <a:extLst>
                    <a:ext uri="{FF2B5EF4-FFF2-40B4-BE49-F238E27FC236}">
                      <a16:creationId xmlns:a16="http://schemas.microsoft.com/office/drawing/2014/main" id="{45CE2C44-0187-404C-8104-7EFB075E85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978369" y="3554756"/>
                  <a:ext cx="720000" cy="720000"/>
                </a:xfrm>
                <a:prstGeom prst="rect">
                  <a:avLst/>
                </a:prstGeom>
              </p:spPr>
            </p:pic>
          </p:grpSp>
          <p:grpSp>
            <p:nvGrpSpPr>
              <p:cNvPr id="23" name="Group 22">
                <a:extLst>
                  <a:ext uri="{FF2B5EF4-FFF2-40B4-BE49-F238E27FC236}">
                    <a16:creationId xmlns:a16="http://schemas.microsoft.com/office/drawing/2014/main" id="{868E43C4-9B0E-4AFF-8EB5-4EA8A5D6B2DA}"/>
                  </a:ext>
                </a:extLst>
              </p:cNvPr>
              <p:cNvGrpSpPr/>
              <p:nvPr/>
            </p:nvGrpSpPr>
            <p:grpSpPr>
              <a:xfrm>
                <a:off x="2181169" y="3187540"/>
                <a:ext cx="2608954" cy="1281200"/>
                <a:chOff x="1357106" y="2993556"/>
                <a:chExt cx="2608954" cy="1281200"/>
              </a:xfrm>
            </p:grpSpPr>
            <p:sp>
              <p:nvSpPr>
                <p:cNvPr id="4" name="Rectangle 3">
                  <a:extLst>
                    <a:ext uri="{FF2B5EF4-FFF2-40B4-BE49-F238E27FC236}">
                      <a16:creationId xmlns:a16="http://schemas.microsoft.com/office/drawing/2014/main" id="{CC7E957C-E6DD-42EE-BAE0-231B030B3C8E}"/>
                    </a:ext>
                  </a:extLst>
                </p:cNvPr>
                <p:cNvSpPr/>
                <p:nvPr/>
              </p:nvSpPr>
              <p:spPr>
                <a:xfrm>
                  <a:off x="1357106" y="2993556"/>
                  <a:ext cx="2608954"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requirement and find a custom form… </a:t>
                  </a:r>
                </a:p>
              </p:txBody>
            </p:sp>
            <p:pic>
              <p:nvPicPr>
                <p:cNvPr id="73" name="Graphic 72">
                  <a:extLst>
                    <a:ext uri="{FF2B5EF4-FFF2-40B4-BE49-F238E27FC236}">
                      <a16:creationId xmlns:a16="http://schemas.microsoft.com/office/drawing/2014/main" id="{DA65161A-4AFD-436E-9A6E-4FD42D63B9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40590" y="3554756"/>
                  <a:ext cx="720000" cy="720000"/>
                </a:xfrm>
                <a:prstGeom prst="rect">
                  <a:avLst/>
                </a:prstGeom>
              </p:spPr>
            </p:pic>
          </p:grpSp>
        </p:grpSp>
        <p:sp>
          <p:nvSpPr>
            <p:cNvPr id="138" name="Arrow: Right 137">
              <a:extLst>
                <a:ext uri="{FF2B5EF4-FFF2-40B4-BE49-F238E27FC236}">
                  <a16:creationId xmlns:a16="http://schemas.microsoft.com/office/drawing/2014/main" id="{64DA0CE8-A50A-47E3-A19B-30830ECD69D4}"/>
                </a:ext>
              </a:extLst>
            </p:cNvPr>
            <p:cNvSpPr/>
            <p:nvPr/>
          </p:nvSpPr>
          <p:spPr>
            <a:xfrm>
              <a:off x="1399966" y="3779280"/>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0" name="TextBox 139">
            <a:extLst>
              <a:ext uri="{FF2B5EF4-FFF2-40B4-BE49-F238E27FC236}">
                <a16:creationId xmlns:a16="http://schemas.microsoft.com/office/drawing/2014/main" id="{A1589BAC-717B-4263-9B07-316D559B95D4}"/>
              </a:ext>
            </a:extLst>
          </p:cNvPr>
          <p:cNvSpPr txBox="1"/>
          <p:nvPr/>
        </p:nvSpPr>
        <p:spPr>
          <a:xfrm rot="16200000">
            <a:off x="-402919" y="384402"/>
            <a:ext cx="1138136" cy="369332"/>
          </a:xfrm>
          <a:prstGeom prst="rect">
            <a:avLst/>
          </a:prstGeom>
          <a:noFill/>
        </p:spPr>
        <p:txBody>
          <a:bodyPr wrap="square" rtlCol="0">
            <a:spAutoFit/>
          </a:bodyPr>
          <a:lstStyle/>
          <a:p>
            <a:pPr algn="ctr"/>
            <a:r>
              <a:rPr lang="en-GB">
                <a:solidFill>
                  <a:schemeClr val="bg1"/>
                </a:solidFill>
              </a:rPr>
              <a:t>CASE 7</a:t>
            </a:r>
          </a:p>
        </p:txBody>
      </p:sp>
      <p:grpSp>
        <p:nvGrpSpPr>
          <p:cNvPr id="38" name="Group 37">
            <a:extLst>
              <a:ext uri="{FF2B5EF4-FFF2-40B4-BE49-F238E27FC236}">
                <a16:creationId xmlns:a16="http://schemas.microsoft.com/office/drawing/2014/main" id="{328B929D-A92E-4C68-903D-43B1D20E03CF}"/>
              </a:ext>
            </a:extLst>
          </p:cNvPr>
          <p:cNvGrpSpPr/>
          <p:nvPr/>
        </p:nvGrpSpPr>
        <p:grpSpPr>
          <a:xfrm>
            <a:off x="928394" y="4729669"/>
            <a:ext cx="1327046" cy="1717071"/>
            <a:chOff x="390379" y="3567607"/>
            <a:chExt cx="1327046" cy="1717071"/>
          </a:xfrm>
        </p:grpSpPr>
        <p:sp>
          <p:nvSpPr>
            <p:cNvPr id="39" name="TextBox 38">
              <a:extLst>
                <a:ext uri="{FF2B5EF4-FFF2-40B4-BE49-F238E27FC236}">
                  <a16:creationId xmlns:a16="http://schemas.microsoft.com/office/drawing/2014/main" id="{69D1F668-8B8B-4F53-9252-93F7676D7CCF}"/>
                </a:ext>
              </a:extLst>
            </p:cNvPr>
            <p:cNvSpPr txBox="1"/>
            <p:nvPr/>
          </p:nvSpPr>
          <p:spPr>
            <a:xfrm>
              <a:off x="390379" y="4345959"/>
              <a:ext cx="1327046" cy="938719"/>
            </a:xfrm>
            <a:prstGeom prst="rect">
              <a:avLst/>
            </a:prstGeom>
            <a:noFill/>
          </p:spPr>
          <p:txBody>
            <a:bodyPr wrap="square" anchor="t">
              <a:spAutoFit/>
            </a:bodyPr>
            <a:lstStyle/>
            <a:p>
              <a:pPr algn="ctr"/>
              <a:r>
                <a:rPr lang="en-GB" sz="1100">
                  <a:solidFill>
                    <a:schemeClr val="tx1"/>
                  </a:solidFill>
                  <a:latin typeface="Arial" panose="020B0604020202020204" pitchFamily="34" charset="0"/>
                  <a:cs typeface="Arial" panose="020B0604020202020204" pitchFamily="34" charset="0"/>
                </a:rPr>
                <a:t>User 2 has a need to buy something and enters Guided Buying from intranet</a:t>
              </a:r>
            </a:p>
          </p:txBody>
        </p:sp>
        <p:pic>
          <p:nvPicPr>
            <p:cNvPr id="40" name="Graphic 39">
              <a:extLst>
                <a:ext uri="{FF2B5EF4-FFF2-40B4-BE49-F238E27FC236}">
                  <a16:creationId xmlns:a16="http://schemas.microsoft.com/office/drawing/2014/main" id="{0FF8EE06-6D54-4A0A-A69B-558B49C26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811" y="3567607"/>
              <a:ext cx="720000" cy="720000"/>
            </a:xfrm>
            <a:prstGeom prst="rect">
              <a:avLst/>
            </a:prstGeom>
          </p:spPr>
        </p:pic>
      </p:grpSp>
      <p:grpSp>
        <p:nvGrpSpPr>
          <p:cNvPr id="41" name="Group 40">
            <a:extLst>
              <a:ext uri="{FF2B5EF4-FFF2-40B4-BE49-F238E27FC236}">
                <a16:creationId xmlns:a16="http://schemas.microsoft.com/office/drawing/2014/main" id="{AE3E8619-3767-44CB-B50C-F037FB250AF2}"/>
              </a:ext>
            </a:extLst>
          </p:cNvPr>
          <p:cNvGrpSpPr/>
          <p:nvPr/>
        </p:nvGrpSpPr>
        <p:grpSpPr>
          <a:xfrm>
            <a:off x="2378992" y="4164906"/>
            <a:ext cx="3048035" cy="2291564"/>
            <a:chOff x="1454937" y="3073714"/>
            <a:chExt cx="3048035" cy="2291564"/>
          </a:xfrm>
        </p:grpSpPr>
        <p:grpSp>
          <p:nvGrpSpPr>
            <p:cNvPr id="42" name="Group 41">
              <a:extLst>
                <a:ext uri="{FF2B5EF4-FFF2-40B4-BE49-F238E27FC236}">
                  <a16:creationId xmlns:a16="http://schemas.microsoft.com/office/drawing/2014/main" id="{25A4268B-E746-45CF-AF74-FC8596ACFB07}"/>
                </a:ext>
              </a:extLst>
            </p:cNvPr>
            <p:cNvGrpSpPr/>
            <p:nvPr/>
          </p:nvGrpSpPr>
          <p:grpSpPr>
            <a:xfrm>
              <a:off x="1900520" y="3073714"/>
              <a:ext cx="2602452" cy="2291564"/>
              <a:chOff x="2134975" y="3187716"/>
              <a:chExt cx="2602452" cy="2291564"/>
            </a:xfrm>
          </p:grpSpPr>
          <p:grpSp>
            <p:nvGrpSpPr>
              <p:cNvPr id="44" name="Group 43">
                <a:extLst>
                  <a:ext uri="{FF2B5EF4-FFF2-40B4-BE49-F238E27FC236}">
                    <a16:creationId xmlns:a16="http://schemas.microsoft.com/office/drawing/2014/main" id="{0D9340D5-08F6-4DC2-86A4-6EDC7245DA27}"/>
                  </a:ext>
                </a:extLst>
              </p:cNvPr>
              <p:cNvGrpSpPr/>
              <p:nvPr/>
            </p:nvGrpSpPr>
            <p:grpSpPr>
              <a:xfrm>
                <a:off x="2277321" y="3748740"/>
                <a:ext cx="2388063" cy="1730540"/>
                <a:chOff x="1655692" y="3554756"/>
                <a:chExt cx="2388063" cy="1730540"/>
              </a:xfrm>
            </p:grpSpPr>
            <p:sp>
              <p:nvSpPr>
                <p:cNvPr id="48" name="TextBox 47">
                  <a:extLst>
                    <a:ext uri="{FF2B5EF4-FFF2-40B4-BE49-F238E27FC236}">
                      <a16:creationId xmlns:a16="http://schemas.microsoft.com/office/drawing/2014/main" id="{0CE5541F-1DC2-456D-ACC6-FB61CAFE3D8B}"/>
                    </a:ext>
                  </a:extLst>
                </p:cNvPr>
                <p:cNvSpPr txBox="1"/>
                <p:nvPr/>
              </p:nvSpPr>
              <p:spPr>
                <a:xfrm>
                  <a:off x="1655692" y="4346577"/>
                  <a:ext cx="2388063" cy="938719"/>
                </a:xfrm>
                <a:prstGeom prst="rect">
                  <a:avLst/>
                </a:prstGeom>
                <a:noFill/>
              </p:spPr>
              <p:txBody>
                <a:bodyPr wrap="square" rtlCol="0" anchor="t">
                  <a:spAutoFit/>
                </a:bodyPr>
                <a:lstStyle/>
                <a:p>
                  <a:pPr algn="ctr"/>
                  <a:r>
                    <a:rPr lang="en-GB" sz="1100"/>
                    <a:t>They and complete their requirements in the form and the instructions advise that the request will be received internally and an order placed on their behalf </a:t>
                  </a:r>
                </a:p>
              </p:txBody>
            </p:sp>
            <p:pic>
              <p:nvPicPr>
                <p:cNvPr id="51" name="Graphic 50">
                  <a:extLst>
                    <a:ext uri="{FF2B5EF4-FFF2-40B4-BE49-F238E27FC236}">
                      <a16:creationId xmlns:a16="http://schemas.microsoft.com/office/drawing/2014/main" id="{00AE9C15-2ED8-479E-ABD2-6E2B1C7CDE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978369" y="3554756"/>
                  <a:ext cx="720000" cy="720000"/>
                </a:xfrm>
                <a:prstGeom prst="rect">
                  <a:avLst/>
                </a:prstGeom>
              </p:spPr>
            </p:pic>
          </p:grpSp>
          <p:grpSp>
            <p:nvGrpSpPr>
              <p:cNvPr id="45" name="Group 44">
                <a:extLst>
                  <a:ext uri="{FF2B5EF4-FFF2-40B4-BE49-F238E27FC236}">
                    <a16:creationId xmlns:a16="http://schemas.microsoft.com/office/drawing/2014/main" id="{A029ADD6-E3BB-43B5-8AF1-EF00A69FC033}"/>
                  </a:ext>
                </a:extLst>
              </p:cNvPr>
              <p:cNvGrpSpPr/>
              <p:nvPr/>
            </p:nvGrpSpPr>
            <p:grpSpPr>
              <a:xfrm>
                <a:off x="2134975" y="3187716"/>
                <a:ext cx="2602452" cy="1281024"/>
                <a:chOff x="1310912" y="2993732"/>
                <a:chExt cx="2602452" cy="1281024"/>
              </a:xfrm>
            </p:grpSpPr>
            <p:sp>
              <p:nvSpPr>
                <p:cNvPr id="46" name="Rectangle 45">
                  <a:extLst>
                    <a:ext uri="{FF2B5EF4-FFF2-40B4-BE49-F238E27FC236}">
                      <a16:creationId xmlns:a16="http://schemas.microsoft.com/office/drawing/2014/main" id="{1478A678-CDC6-48B6-ABB0-44ED7B0BF873}"/>
                    </a:ext>
                  </a:extLst>
                </p:cNvPr>
                <p:cNvSpPr/>
                <p:nvPr/>
              </p:nvSpPr>
              <p:spPr>
                <a:xfrm>
                  <a:off x="1310912" y="2993732"/>
                  <a:ext cx="2602452" cy="4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GB" sz="1100">
                      <a:solidFill>
                        <a:schemeClr val="tx1"/>
                      </a:solidFill>
                      <a:latin typeface="Arial" panose="020B0604020202020204" pitchFamily="34" charset="0"/>
                      <a:cs typeface="Arial" panose="020B0604020202020204" pitchFamily="34" charset="0"/>
                    </a:rPr>
                    <a:t>They search the system for their requirement and find a custom form… </a:t>
                  </a:r>
                </a:p>
              </p:txBody>
            </p:sp>
            <p:pic>
              <p:nvPicPr>
                <p:cNvPr id="47" name="Graphic 46">
                  <a:extLst>
                    <a:ext uri="{FF2B5EF4-FFF2-40B4-BE49-F238E27FC236}">
                      <a16:creationId xmlns:a16="http://schemas.microsoft.com/office/drawing/2014/main" id="{876A5166-7557-48E8-9D9A-622AE54046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840590" y="3554756"/>
                  <a:ext cx="720000" cy="720000"/>
                </a:xfrm>
                <a:prstGeom prst="rect">
                  <a:avLst/>
                </a:prstGeom>
              </p:spPr>
            </p:pic>
          </p:grpSp>
        </p:grpSp>
        <p:sp>
          <p:nvSpPr>
            <p:cNvPr id="43" name="Arrow: Right 42">
              <a:extLst>
                <a:ext uri="{FF2B5EF4-FFF2-40B4-BE49-F238E27FC236}">
                  <a16:creationId xmlns:a16="http://schemas.microsoft.com/office/drawing/2014/main" id="{2133A792-DBC3-426A-969E-61F962C7CE84}"/>
                </a:ext>
              </a:extLst>
            </p:cNvPr>
            <p:cNvSpPr/>
            <p:nvPr/>
          </p:nvSpPr>
          <p:spPr>
            <a:xfrm>
              <a:off x="1454937" y="3779456"/>
              <a:ext cx="730117" cy="43056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A789CBB7-E3A8-47A8-8CFC-0F2C17C4E646}"/>
              </a:ext>
            </a:extLst>
          </p:cNvPr>
          <p:cNvGrpSpPr/>
          <p:nvPr/>
        </p:nvGrpSpPr>
        <p:grpSpPr>
          <a:xfrm>
            <a:off x="5349699" y="2401724"/>
            <a:ext cx="1562101" cy="2829675"/>
            <a:chOff x="2595884" y="2483565"/>
            <a:chExt cx="1562101" cy="2829675"/>
          </a:xfrm>
        </p:grpSpPr>
        <p:grpSp>
          <p:nvGrpSpPr>
            <p:cNvPr id="66" name="Group 65">
              <a:extLst>
                <a:ext uri="{FF2B5EF4-FFF2-40B4-BE49-F238E27FC236}">
                  <a16:creationId xmlns:a16="http://schemas.microsoft.com/office/drawing/2014/main" id="{B6B05C60-DA32-4F90-A57D-8FBC4DDF4249}"/>
                </a:ext>
              </a:extLst>
            </p:cNvPr>
            <p:cNvGrpSpPr/>
            <p:nvPr/>
          </p:nvGrpSpPr>
          <p:grpSpPr>
            <a:xfrm>
              <a:off x="2770822" y="2483565"/>
              <a:ext cx="787042" cy="2829675"/>
              <a:chOff x="1287341" y="2294099"/>
              <a:chExt cx="787042" cy="2829675"/>
            </a:xfrm>
            <a:solidFill>
              <a:schemeClr val="accent3"/>
            </a:solidFill>
          </p:grpSpPr>
          <p:sp>
            <p:nvSpPr>
              <p:cNvPr id="76" name="Arrow: Bent 75">
                <a:extLst>
                  <a:ext uri="{FF2B5EF4-FFF2-40B4-BE49-F238E27FC236}">
                    <a16:creationId xmlns:a16="http://schemas.microsoft.com/office/drawing/2014/main" id="{2E3296A8-FBFE-49D3-B407-842D75DD6B92}"/>
                  </a:ext>
                </a:extLst>
              </p:cNvPr>
              <p:cNvSpPr/>
              <p:nvPr/>
            </p:nvSpPr>
            <p:spPr>
              <a:xfrm rot="16200000" flipV="1">
                <a:off x="1320862" y="437025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77" name="Arrow: Bent 76">
                <a:extLst>
                  <a:ext uri="{FF2B5EF4-FFF2-40B4-BE49-F238E27FC236}">
                    <a16:creationId xmlns:a16="http://schemas.microsoft.com/office/drawing/2014/main" id="{1A7C89E5-8EDF-49F5-AF3E-7F054FBC6307}"/>
                  </a:ext>
                </a:extLst>
              </p:cNvPr>
              <p:cNvSpPr/>
              <p:nvPr/>
            </p:nvSpPr>
            <p:spPr>
              <a:xfrm rot="5400000">
                <a:off x="1320862" y="2260578"/>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pic>
          <p:nvPicPr>
            <p:cNvPr id="67" name="Graphic 66">
              <a:extLst>
                <a:ext uri="{FF2B5EF4-FFF2-40B4-BE49-F238E27FC236}">
                  <a16:creationId xmlns:a16="http://schemas.microsoft.com/office/drawing/2014/main" id="{B92F3F74-982B-4EF6-84BE-DA232E24D7BE}"/>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667" b="16667"/>
            <a:stretch/>
          </p:blipFill>
          <p:spPr>
            <a:xfrm>
              <a:off x="3041180" y="3325571"/>
              <a:ext cx="720000" cy="480000"/>
            </a:xfrm>
            <a:prstGeom prst="rect">
              <a:avLst/>
            </a:prstGeom>
          </p:spPr>
        </p:pic>
        <p:sp>
          <p:nvSpPr>
            <p:cNvPr id="68" name="TextBox 67">
              <a:extLst>
                <a:ext uri="{FF2B5EF4-FFF2-40B4-BE49-F238E27FC236}">
                  <a16:creationId xmlns:a16="http://schemas.microsoft.com/office/drawing/2014/main" id="{D35429DA-ABA5-4820-970C-99347E6D35DF}"/>
                </a:ext>
              </a:extLst>
            </p:cNvPr>
            <p:cNvSpPr txBox="1"/>
            <p:nvPr/>
          </p:nvSpPr>
          <p:spPr>
            <a:xfrm>
              <a:off x="2595884" y="3890849"/>
              <a:ext cx="1562101" cy="600164"/>
            </a:xfrm>
            <a:prstGeom prst="rect">
              <a:avLst/>
            </a:prstGeom>
            <a:noFill/>
          </p:spPr>
          <p:txBody>
            <a:bodyPr wrap="square" rtlCol="0">
              <a:spAutoFit/>
            </a:bodyPr>
            <a:lstStyle/>
            <a:p>
              <a:pPr algn="ctr"/>
              <a:r>
                <a:rPr lang="en-GB" sz="1100"/>
                <a:t>The individual requests are rooted to the responsible team</a:t>
              </a:r>
            </a:p>
          </p:txBody>
        </p:sp>
      </p:grpSp>
      <p:sp>
        <p:nvSpPr>
          <p:cNvPr id="50" name="Rectangle 49">
            <a:extLst>
              <a:ext uri="{FF2B5EF4-FFF2-40B4-BE49-F238E27FC236}">
                <a16:creationId xmlns:a16="http://schemas.microsoft.com/office/drawing/2014/main" id="{F34F5E50-17D2-4822-9DFE-5DDCC93418DC}"/>
              </a:ext>
            </a:extLst>
          </p:cNvPr>
          <p:cNvSpPr/>
          <p:nvPr/>
        </p:nvSpPr>
        <p:spPr>
          <a:xfrm>
            <a:off x="969110" y="1376507"/>
            <a:ext cx="8556381" cy="5154467"/>
          </a:xfrm>
          <a:prstGeom prst="rect">
            <a:avLst/>
          </a:prstGeom>
          <a:solidFill>
            <a:srgbClr val="FFFFFF">
              <a:alpha val="8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9D6F3EEE-0F5A-45D0-961A-4C78FB54CB4E}"/>
              </a:ext>
            </a:extLst>
          </p:cNvPr>
          <p:cNvGrpSpPr/>
          <p:nvPr/>
        </p:nvGrpSpPr>
        <p:grpSpPr>
          <a:xfrm>
            <a:off x="1375082" y="1408331"/>
            <a:ext cx="6841246" cy="2083380"/>
            <a:chOff x="821594" y="1487838"/>
            <a:chExt cx="3890798" cy="2083380"/>
          </a:xfrm>
        </p:grpSpPr>
        <p:sp>
          <p:nvSpPr>
            <p:cNvPr id="53" name="TextBox 52">
              <a:extLst>
                <a:ext uri="{FF2B5EF4-FFF2-40B4-BE49-F238E27FC236}">
                  <a16:creationId xmlns:a16="http://schemas.microsoft.com/office/drawing/2014/main" id="{3D51282E-8C62-4415-B995-C0EFD4BFDF3A}"/>
                </a:ext>
              </a:extLst>
            </p:cNvPr>
            <p:cNvSpPr txBox="1"/>
            <p:nvPr/>
          </p:nvSpPr>
          <p:spPr>
            <a:xfrm>
              <a:off x="821594" y="1487838"/>
              <a:ext cx="3890798" cy="1116051"/>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do we ensure that the team/individual responsible for aggregating the requests is ordering the aggregated requests from the vendor?</a:t>
              </a:r>
              <a:endParaRPr lang="en-GB" sz="1600"/>
            </a:p>
          </p:txBody>
        </p:sp>
        <p:sp>
          <p:nvSpPr>
            <p:cNvPr id="54" name="Rectangle 53">
              <a:extLst>
                <a:ext uri="{FF2B5EF4-FFF2-40B4-BE49-F238E27FC236}">
                  <a16:creationId xmlns:a16="http://schemas.microsoft.com/office/drawing/2014/main" id="{6AD6AFAC-DFB0-4E77-BE46-E21C196931DB}"/>
                </a:ext>
              </a:extLst>
            </p:cNvPr>
            <p:cNvSpPr/>
            <p:nvPr/>
          </p:nvSpPr>
          <p:spPr>
            <a:xfrm>
              <a:off x="900755" y="2828588"/>
              <a:ext cx="3716109" cy="7426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Where appropriate </a:t>
              </a:r>
              <a:r>
                <a:rPr lang="en-GB" sz="1400" err="1">
                  <a:solidFill>
                    <a:schemeClr val="tx1"/>
                  </a:solidFill>
                </a:rPr>
                <a:t>Catalogs</a:t>
              </a:r>
              <a:r>
                <a:rPr lang="en-GB" sz="1400">
                  <a:solidFill>
                    <a:schemeClr val="tx1"/>
                  </a:solidFill>
                </a:rPr>
                <a:t> with view restricted to authorised individuals are recommended.</a:t>
              </a:r>
            </a:p>
          </p:txBody>
        </p:sp>
      </p:grpSp>
      <p:grpSp>
        <p:nvGrpSpPr>
          <p:cNvPr id="59" name="Group 58">
            <a:extLst>
              <a:ext uri="{FF2B5EF4-FFF2-40B4-BE49-F238E27FC236}">
                <a16:creationId xmlns:a16="http://schemas.microsoft.com/office/drawing/2014/main" id="{5A7080C4-B1E3-412F-A6BB-79E7C451C032}"/>
              </a:ext>
            </a:extLst>
          </p:cNvPr>
          <p:cNvGrpSpPr/>
          <p:nvPr/>
        </p:nvGrpSpPr>
        <p:grpSpPr>
          <a:xfrm>
            <a:off x="1370446" y="4253038"/>
            <a:ext cx="6841246" cy="1743440"/>
            <a:chOff x="821594" y="1827778"/>
            <a:chExt cx="3890798" cy="1743440"/>
          </a:xfrm>
        </p:grpSpPr>
        <p:sp>
          <p:nvSpPr>
            <p:cNvPr id="60" name="TextBox 59">
              <a:extLst>
                <a:ext uri="{FF2B5EF4-FFF2-40B4-BE49-F238E27FC236}">
                  <a16:creationId xmlns:a16="http://schemas.microsoft.com/office/drawing/2014/main" id="{1DBFDBF0-C918-4B0B-A3BE-AA1F00A7D0C4}"/>
                </a:ext>
              </a:extLst>
            </p:cNvPr>
            <p:cNvSpPr txBox="1"/>
            <p:nvPr/>
          </p:nvSpPr>
          <p:spPr>
            <a:xfrm>
              <a:off x="821594" y="1827778"/>
              <a:ext cx="3890798" cy="776111"/>
            </a:xfrm>
            <a:prstGeom prst="wedgeRoundRectCallout">
              <a:avLst/>
            </a:prstGeom>
          </p:spPr>
          <p:style>
            <a:lnRef idx="3">
              <a:schemeClr val="lt1"/>
            </a:lnRef>
            <a:fillRef idx="1">
              <a:schemeClr val="accent6"/>
            </a:fillRef>
            <a:effectRef idx="1">
              <a:schemeClr val="accent6"/>
            </a:effectRef>
            <a:fontRef idx="minor">
              <a:schemeClr val="lt1"/>
            </a:fontRef>
          </p:style>
          <p:txBody>
            <a:bodyPr wrap="square" rtlCol="0" anchor="ctr" anchorCtr="0">
              <a:noAutofit/>
            </a:bodyPr>
            <a:lstStyle/>
            <a:p>
              <a:pPr algn="ctr"/>
              <a:r>
                <a:rPr lang="en-GB" sz="1600">
                  <a:cs typeface="Calibri" panose="020F0502020204030204" pitchFamily="34" charset="0"/>
                </a:rPr>
                <a:t>How can they request a renegotiation or similar with the preferred vendor?</a:t>
              </a:r>
            </a:p>
          </p:txBody>
        </p:sp>
        <p:sp>
          <p:nvSpPr>
            <p:cNvPr id="61" name="Rectangle 60">
              <a:extLst>
                <a:ext uri="{FF2B5EF4-FFF2-40B4-BE49-F238E27FC236}">
                  <a16:creationId xmlns:a16="http://schemas.microsoft.com/office/drawing/2014/main" id="{680FC50E-5D81-478A-81D0-5D19C9B2ADA7}"/>
                </a:ext>
              </a:extLst>
            </p:cNvPr>
            <p:cNvSpPr/>
            <p:nvPr/>
          </p:nvSpPr>
          <p:spPr>
            <a:xfrm>
              <a:off x="900755" y="2828588"/>
              <a:ext cx="3716109" cy="74263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a:solidFill>
                    <a:schemeClr val="tx1"/>
                  </a:solidFill>
                </a:rPr>
                <a:t>This is probably best achieved by raising a Contract Request but other options could be available.</a:t>
              </a:r>
            </a:p>
          </p:txBody>
        </p:sp>
      </p:grpSp>
      <p:grpSp>
        <p:nvGrpSpPr>
          <p:cNvPr id="75" name="Group 74">
            <a:extLst>
              <a:ext uri="{FF2B5EF4-FFF2-40B4-BE49-F238E27FC236}">
                <a16:creationId xmlns:a16="http://schemas.microsoft.com/office/drawing/2014/main" id="{590338EB-C96A-4EA0-8382-DC136A682890}"/>
              </a:ext>
            </a:extLst>
          </p:cNvPr>
          <p:cNvGrpSpPr/>
          <p:nvPr/>
        </p:nvGrpSpPr>
        <p:grpSpPr>
          <a:xfrm>
            <a:off x="9200793" y="1505651"/>
            <a:ext cx="1856122" cy="4947662"/>
            <a:chOff x="3531084" y="1552474"/>
            <a:chExt cx="1856122" cy="4947662"/>
          </a:xfrm>
        </p:grpSpPr>
        <p:sp>
          <p:nvSpPr>
            <p:cNvPr id="78" name="TextBox 77">
              <a:extLst>
                <a:ext uri="{FF2B5EF4-FFF2-40B4-BE49-F238E27FC236}">
                  <a16:creationId xmlns:a16="http://schemas.microsoft.com/office/drawing/2014/main" id="{F8DDDABA-BCA6-4D4B-B44D-823152327377}"/>
                </a:ext>
              </a:extLst>
            </p:cNvPr>
            <p:cNvSpPr txBox="1"/>
            <p:nvPr/>
          </p:nvSpPr>
          <p:spPr>
            <a:xfrm>
              <a:off x="3531084" y="1552474"/>
              <a:ext cx="1706600" cy="769441"/>
            </a:xfrm>
            <a:prstGeom prst="rect">
              <a:avLst/>
            </a:prstGeom>
            <a:noFill/>
          </p:spPr>
          <p:txBody>
            <a:bodyPr wrap="square" rtlCol="0" anchor="b" anchorCtr="1">
              <a:spAutoFit/>
            </a:bodyPr>
            <a:lstStyle/>
            <a:p>
              <a:pPr algn="ctr"/>
              <a:r>
                <a:rPr lang="en-GB" sz="1100">
                  <a:solidFill>
                    <a:schemeClr val="tx1"/>
                  </a:solidFill>
                  <a:latin typeface="Arial" panose="020B0604020202020204" pitchFamily="34" charset="0"/>
                  <a:cs typeface="Arial" panose="020B0604020202020204" pitchFamily="34" charset="0"/>
                </a:rPr>
                <a:t>Responsible team can create a consolidated request using a restricted </a:t>
              </a:r>
              <a:r>
                <a:rPr lang="en-GB" sz="1100" err="1">
                  <a:solidFill>
                    <a:schemeClr val="tx1"/>
                  </a:solidFill>
                  <a:latin typeface="Arial" panose="020B0604020202020204" pitchFamily="34" charset="0"/>
                  <a:cs typeface="Arial" panose="020B0604020202020204" pitchFamily="34" charset="0"/>
                </a:rPr>
                <a:t>catalog</a:t>
              </a:r>
              <a:endParaRPr lang="en-GB" sz="1100">
                <a:solidFill>
                  <a:schemeClr val="tx1"/>
                </a:solidFill>
                <a:latin typeface="Arial" panose="020B060402020202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8E07498B-B3CF-4AE3-BD85-4A5F70D6A7AE}"/>
                </a:ext>
              </a:extLst>
            </p:cNvPr>
            <p:cNvGrpSpPr/>
            <p:nvPr/>
          </p:nvGrpSpPr>
          <p:grpSpPr>
            <a:xfrm>
              <a:off x="3555370" y="2367610"/>
              <a:ext cx="1831836" cy="4132526"/>
              <a:chOff x="3555370" y="2367610"/>
              <a:chExt cx="1831836" cy="4132526"/>
            </a:xfrm>
          </p:grpSpPr>
          <p:grpSp>
            <p:nvGrpSpPr>
              <p:cNvPr id="80" name="Group 79">
                <a:extLst>
                  <a:ext uri="{FF2B5EF4-FFF2-40B4-BE49-F238E27FC236}">
                    <a16:creationId xmlns:a16="http://schemas.microsoft.com/office/drawing/2014/main" id="{657215F7-B95E-4621-8B37-79D88BD2FBD5}"/>
                  </a:ext>
                </a:extLst>
              </p:cNvPr>
              <p:cNvGrpSpPr/>
              <p:nvPr/>
            </p:nvGrpSpPr>
            <p:grpSpPr>
              <a:xfrm>
                <a:off x="3855782" y="3121664"/>
                <a:ext cx="787042" cy="1563744"/>
                <a:chOff x="1445810" y="2709000"/>
                <a:chExt cx="787042" cy="1563744"/>
              </a:xfrm>
              <a:solidFill>
                <a:schemeClr val="accent3"/>
              </a:solidFill>
            </p:grpSpPr>
            <p:sp>
              <p:nvSpPr>
                <p:cNvPr id="84" name="Arrow: Bent 83">
                  <a:extLst>
                    <a:ext uri="{FF2B5EF4-FFF2-40B4-BE49-F238E27FC236}">
                      <a16:creationId xmlns:a16="http://schemas.microsoft.com/office/drawing/2014/main" id="{4A70F039-7015-432A-B927-2751BCA7E9B3}"/>
                    </a:ext>
                  </a:extLst>
                </p:cNvPr>
                <p:cNvSpPr/>
                <p:nvPr/>
              </p:nvSpPr>
              <p:spPr>
                <a:xfrm rot="5400000">
                  <a:off x="1479331" y="3519223"/>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85" name="Arrow: Bent 84">
                  <a:extLst>
                    <a:ext uri="{FF2B5EF4-FFF2-40B4-BE49-F238E27FC236}">
                      <a16:creationId xmlns:a16="http://schemas.microsoft.com/office/drawing/2014/main" id="{8B436E46-3614-4417-A799-1A0648FCF88D}"/>
                    </a:ext>
                  </a:extLst>
                </p:cNvPr>
                <p:cNvSpPr/>
                <p:nvPr/>
              </p:nvSpPr>
              <p:spPr>
                <a:xfrm rot="16200000" flipV="1">
                  <a:off x="1479331" y="2675479"/>
                  <a:ext cx="720000" cy="787042"/>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81" name="TextBox 80">
                <a:extLst>
                  <a:ext uri="{FF2B5EF4-FFF2-40B4-BE49-F238E27FC236}">
                    <a16:creationId xmlns:a16="http://schemas.microsoft.com/office/drawing/2014/main" id="{64A069CA-F1C6-4D07-8C4F-0ABD1967F7A1}"/>
                  </a:ext>
                </a:extLst>
              </p:cNvPr>
              <p:cNvSpPr txBox="1"/>
              <p:nvPr/>
            </p:nvSpPr>
            <p:spPr>
              <a:xfrm>
                <a:off x="3555370" y="5561417"/>
                <a:ext cx="1831836" cy="938719"/>
              </a:xfrm>
              <a:prstGeom prst="rect">
                <a:avLst/>
              </a:prstGeom>
              <a:noFill/>
            </p:spPr>
            <p:txBody>
              <a:bodyPr wrap="square" rtlCol="0" anchor="t" anchorCtr="1">
                <a:spAutoFit/>
              </a:bodyPr>
              <a:lstStyle/>
              <a:p>
                <a:pPr algn="ctr"/>
                <a:r>
                  <a:rPr lang="en-GB" sz="1100"/>
                  <a:t>If Procurement support required for renegotiation, they can raise a Contract Request in Ariba Strategic Sourcing</a:t>
                </a:r>
              </a:p>
            </p:txBody>
          </p:sp>
          <p:pic>
            <p:nvPicPr>
              <p:cNvPr id="82" name="Graphic 81">
                <a:extLst>
                  <a:ext uri="{FF2B5EF4-FFF2-40B4-BE49-F238E27FC236}">
                    <a16:creationId xmlns:a16="http://schemas.microsoft.com/office/drawing/2014/main" id="{0E1EE25C-98C7-4731-A608-03C62D88E2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087060" y="4753515"/>
                <a:ext cx="720000" cy="720000"/>
              </a:xfrm>
              <a:prstGeom prst="rect">
                <a:avLst/>
              </a:prstGeom>
            </p:spPr>
          </p:pic>
          <p:pic>
            <p:nvPicPr>
              <p:cNvPr id="83" name="Graphic 82">
                <a:extLst>
                  <a:ext uri="{FF2B5EF4-FFF2-40B4-BE49-F238E27FC236}">
                    <a16:creationId xmlns:a16="http://schemas.microsoft.com/office/drawing/2014/main" id="{0655FBD9-D2F8-4A30-AE27-6C6684B93F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087060" y="2367610"/>
                <a:ext cx="720000" cy="720000"/>
              </a:xfrm>
              <a:prstGeom prst="rect">
                <a:avLst/>
              </a:prstGeom>
            </p:spPr>
          </p:pic>
        </p:grpSp>
      </p:grpSp>
    </p:spTree>
    <p:extLst>
      <p:ext uri="{BB962C8B-B14F-4D97-AF65-F5344CB8AC3E}">
        <p14:creationId xmlns:p14="http://schemas.microsoft.com/office/powerpoint/2010/main" val="25190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B055-6393-4403-B391-FF1AEF85272C}"/>
              </a:ext>
            </a:extLst>
          </p:cNvPr>
          <p:cNvSpPr>
            <a:spLocks noGrp="1"/>
          </p:cNvSpPr>
          <p:nvPr>
            <p:ph type="title"/>
          </p:nvPr>
        </p:nvSpPr>
        <p:spPr>
          <a:xfrm>
            <a:off x="1599312" y="428995"/>
            <a:ext cx="4124325" cy="3000005"/>
          </a:xfrm>
        </p:spPr>
        <p:txBody>
          <a:bodyPr/>
          <a:lstStyle/>
          <a:p>
            <a:r>
              <a:rPr lang="en-GB"/>
              <a:t>Focus Area</a:t>
            </a:r>
          </a:p>
        </p:txBody>
      </p:sp>
      <p:sp>
        <p:nvSpPr>
          <p:cNvPr id="3" name="Text Placeholder 2">
            <a:extLst>
              <a:ext uri="{FF2B5EF4-FFF2-40B4-BE49-F238E27FC236}">
                <a16:creationId xmlns:a16="http://schemas.microsoft.com/office/drawing/2014/main" id="{6804DBD7-9B4F-48B8-9D6F-301C0D44DE4A}"/>
              </a:ext>
            </a:extLst>
          </p:cNvPr>
          <p:cNvSpPr>
            <a:spLocks noGrp="1"/>
          </p:cNvSpPr>
          <p:nvPr>
            <p:ph type="body" idx="1"/>
          </p:nvPr>
        </p:nvSpPr>
        <p:spPr>
          <a:xfrm>
            <a:off x="1599312" y="3699692"/>
            <a:ext cx="4124325" cy="1500187"/>
          </a:xfrm>
        </p:spPr>
        <p:txBody>
          <a:bodyPr/>
          <a:lstStyle/>
          <a:p>
            <a:r>
              <a:rPr lang="en-GB" sz="2000">
                <a:latin typeface="+mn-lt"/>
              </a:rPr>
              <a:t>Supplier Profile</a:t>
            </a:r>
          </a:p>
          <a:p>
            <a:r>
              <a:rPr lang="en-GB" sz="2000">
                <a:latin typeface="+mn-lt"/>
              </a:rPr>
              <a:t>Self Serve Guidance</a:t>
            </a:r>
          </a:p>
          <a:p>
            <a:r>
              <a:rPr lang="en-GB" sz="2000">
                <a:latin typeface="+mn-lt"/>
              </a:rPr>
              <a:t>Low Value Purchases</a:t>
            </a:r>
          </a:p>
        </p:txBody>
      </p:sp>
    </p:spTree>
    <p:extLst>
      <p:ext uri="{BB962C8B-B14F-4D97-AF65-F5344CB8AC3E}">
        <p14:creationId xmlns:p14="http://schemas.microsoft.com/office/powerpoint/2010/main" val="267540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row: Pentagon 19">
            <a:extLst>
              <a:ext uri="{FF2B5EF4-FFF2-40B4-BE49-F238E27FC236}">
                <a16:creationId xmlns:a16="http://schemas.microsoft.com/office/drawing/2014/main" id="{9B722CF9-379D-4A40-9358-5CE5502B73BB}"/>
              </a:ext>
            </a:extLst>
          </p:cNvPr>
          <p:cNvSpPr/>
          <p:nvPr/>
        </p:nvSpPr>
        <p:spPr>
          <a:xfrm flipH="1">
            <a:off x="4834645" y="1040854"/>
            <a:ext cx="6702357" cy="1812599"/>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B6612AE-3919-4E16-B9E8-4BAF9C558BF4}"/>
              </a:ext>
            </a:extLst>
          </p:cNvPr>
          <p:cNvSpPr>
            <a:spLocks noGrp="1"/>
          </p:cNvSpPr>
          <p:nvPr>
            <p:ph type="title"/>
          </p:nvPr>
        </p:nvSpPr>
        <p:spPr>
          <a:xfrm>
            <a:off x="531404" y="404138"/>
            <a:ext cx="9686926" cy="673100"/>
          </a:xfrm>
        </p:spPr>
        <p:txBody>
          <a:bodyPr/>
          <a:lstStyle/>
          <a:p>
            <a:r>
              <a:rPr lang="en-GB">
                <a:solidFill>
                  <a:schemeClr val="tx1"/>
                </a:solidFill>
              </a:rPr>
              <a:t>Supplier Profile</a:t>
            </a:r>
          </a:p>
        </p:txBody>
      </p:sp>
      <p:sp>
        <p:nvSpPr>
          <p:cNvPr id="4" name="Rectangle 3">
            <a:extLst>
              <a:ext uri="{FF2B5EF4-FFF2-40B4-BE49-F238E27FC236}">
                <a16:creationId xmlns:a16="http://schemas.microsoft.com/office/drawing/2014/main" id="{8463A618-3903-46BC-8D81-ED9737092E94}"/>
              </a:ext>
            </a:extLst>
          </p:cNvPr>
          <p:cNvSpPr/>
          <p:nvPr/>
        </p:nvSpPr>
        <p:spPr>
          <a:xfrm>
            <a:off x="3599801" y="1227154"/>
            <a:ext cx="1200668"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Guided Buying Supplier Page</a:t>
            </a:r>
          </a:p>
        </p:txBody>
      </p:sp>
      <p:pic>
        <p:nvPicPr>
          <p:cNvPr id="5" name="Graphic 4">
            <a:extLst>
              <a:ext uri="{FF2B5EF4-FFF2-40B4-BE49-F238E27FC236}">
                <a16:creationId xmlns:a16="http://schemas.microsoft.com/office/drawing/2014/main" id="{6EE0CE01-13F1-4586-A967-2BF2D729E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1797" y="1659192"/>
            <a:ext cx="720000" cy="720000"/>
          </a:xfrm>
          <a:prstGeom prst="rect">
            <a:avLst/>
          </a:prstGeom>
        </p:spPr>
      </p:pic>
      <p:sp>
        <p:nvSpPr>
          <p:cNvPr id="6" name="TextBox 5">
            <a:extLst>
              <a:ext uri="{FF2B5EF4-FFF2-40B4-BE49-F238E27FC236}">
                <a16:creationId xmlns:a16="http://schemas.microsoft.com/office/drawing/2014/main" id="{C72E9B02-FF9F-4AD0-90BE-40C7A712B477}"/>
              </a:ext>
            </a:extLst>
          </p:cNvPr>
          <p:cNvSpPr txBox="1"/>
          <p:nvPr/>
        </p:nvSpPr>
        <p:spPr>
          <a:xfrm>
            <a:off x="2212648" y="3635490"/>
            <a:ext cx="1327046" cy="600164"/>
          </a:xfrm>
          <a:prstGeom prst="rect">
            <a:avLst/>
          </a:prstGeom>
          <a:noFill/>
        </p:spPr>
        <p:txBody>
          <a:bodyPr wrap="square">
            <a:spAutoFit/>
          </a:bodyPr>
          <a:lstStyle/>
          <a:p>
            <a:pPr algn="ctr"/>
            <a:r>
              <a:rPr lang="en-GB" sz="1100">
                <a:solidFill>
                  <a:schemeClr val="tx1"/>
                </a:solidFill>
                <a:latin typeface="Arial" panose="020B0604020202020204" pitchFamily="34" charset="0"/>
                <a:cs typeface="Arial" panose="020B0604020202020204" pitchFamily="34" charset="0"/>
              </a:rPr>
              <a:t>User wants to find out information about a Supplier</a:t>
            </a:r>
          </a:p>
        </p:txBody>
      </p:sp>
      <p:pic>
        <p:nvPicPr>
          <p:cNvPr id="7" name="Graphic 6">
            <a:extLst>
              <a:ext uri="{FF2B5EF4-FFF2-40B4-BE49-F238E27FC236}">
                <a16:creationId xmlns:a16="http://schemas.microsoft.com/office/drawing/2014/main" id="{52E40094-AE06-44FF-88CF-DFFE90645F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8884" y="2853453"/>
            <a:ext cx="720000" cy="720000"/>
          </a:xfrm>
          <a:prstGeom prst="rect">
            <a:avLst/>
          </a:prstGeom>
        </p:spPr>
      </p:pic>
      <p:sp>
        <p:nvSpPr>
          <p:cNvPr id="8" name="Rectangle 7">
            <a:extLst>
              <a:ext uri="{FF2B5EF4-FFF2-40B4-BE49-F238E27FC236}">
                <a16:creationId xmlns:a16="http://schemas.microsoft.com/office/drawing/2014/main" id="{A87B32FA-A86F-4CA1-AD65-4922A3509C15}"/>
              </a:ext>
            </a:extLst>
          </p:cNvPr>
          <p:cNvSpPr/>
          <p:nvPr/>
        </p:nvSpPr>
        <p:spPr>
          <a:xfrm>
            <a:off x="6804080" y="1223686"/>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…Supplier name, vendor ID and contact details</a:t>
            </a:r>
          </a:p>
        </p:txBody>
      </p:sp>
      <p:pic>
        <p:nvPicPr>
          <p:cNvPr id="9" name="Graphic 8">
            <a:extLst>
              <a:ext uri="{FF2B5EF4-FFF2-40B4-BE49-F238E27FC236}">
                <a16:creationId xmlns:a16="http://schemas.microsoft.com/office/drawing/2014/main" id="{92C78169-E332-45EA-A962-F49A7BD96E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68992" y="1223686"/>
            <a:ext cx="720000" cy="720000"/>
          </a:xfrm>
          <a:prstGeom prst="rect">
            <a:avLst/>
          </a:prstGeom>
        </p:spPr>
      </p:pic>
      <p:sp>
        <p:nvSpPr>
          <p:cNvPr id="10" name="Rectangle 9">
            <a:extLst>
              <a:ext uri="{FF2B5EF4-FFF2-40B4-BE49-F238E27FC236}">
                <a16:creationId xmlns:a16="http://schemas.microsoft.com/office/drawing/2014/main" id="{A38B3ADC-1575-4D64-AD50-7ABE3963B3A6}"/>
              </a:ext>
            </a:extLst>
          </p:cNvPr>
          <p:cNvSpPr/>
          <p:nvPr/>
        </p:nvSpPr>
        <p:spPr>
          <a:xfrm>
            <a:off x="6804080" y="1974705"/>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…if they are Preferred and in which categories</a:t>
            </a:r>
          </a:p>
        </p:txBody>
      </p:sp>
      <p:pic>
        <p:nvPicPr>
          <p:cNvPr id="11" name="Graphic 10">
            <a:extLst>
              <a:ext uri="{FF2B5EF4-FFF2-40B4-BE49-F238E27FC236}">
                <a16:creationId xmlns:a16="http://schemas.microsoft.com/office/drawing/2014/main" id="{B2CEBE00-4EBE-4814-8077-1C6B206B44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968992" y="1974705"/>
            <a:ext cx="720000" cy="720000"/>
          </a:xfrm>
          <a:prstGeom prst="rect">
            <a:avLst/>
          </a:prstGeom>
        </p:spPr>
      </p:pic>
      <p:sp>
        <p:nvSpPr>
          <p:cNvPr id="12" name="Rectangle 11">
            <a:extLst>
              <a:ext uri="{FF2B5EF4-FFF2-40B4-BE49-F238E27FC236}">
                <a16:creationId xmlns:a16="http://schemas.microsoft.com/office/drawing/2014/main" id="{C9941D6B-3B2A-4209-B675-736DDE765733}"/>
              </a:ext>
            </a:extLst>
          </p:cNvPr>
          <p:cNvSpPr/>
          <p:nvPr/>
        </p:nvSpPr>
        <p:spPr>
          <a:xfrm>
            <a:off x="9510200" y="1229261"/>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…any </a:t>
            </a:r>
            <a:r>
              <a:rPr lang="en-GB" sz="1100" err="1">
                <a:solidFill>
                  <a:schemeClr val="tx1"/>
                </a:solidFill>
                <a:latin typeface="Arial" panose="020B0604020202020204" pitchFamily="34" charset="0"/>
                <a:cs typeface="Arial" panose="020B0604020202020204" pitchFamily="34" charset="0"/>
              </a:rPr>
              <a:t>Catalog</a:t>
            </a:r>
            <a:r>
              <a:rPr lang="en-GB" sz="1100">
                <a:solidFill>
                  <a:schemeClr val="tx1"/>
                </a:solidFill>
                <a:latin typeface="Arial" panose="020B0604020202020204" pitchFamily="34" charset="0"/>
                <a:cs typeface="Arial" panose="020B0604020202020204" pitchFamily="34" charset="0"/>
              </a:rPr>
              <a:t> Items for that supplier</a:t>
            </a:r>
          </a:p>
        </p:txBody>
      </p:sp>
      <p:pic>
        <p:nvPicPr>
          <p:cNvPr id="13" name="Graphic 12">
            <a:extLst>
              <a:ext uri="{FF2B5EF4-FFF2-40B4-BE49-F238E27FC236}">
                <a16:creationId xmlns:a16="http://schemas.microsoft.com/office/drawing/2014/main" id="{A0CD5FAB-7E41-4154-9666-2645DD539D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75112" y="1229262"/>
            <a:ext cx="720000" cy="720000"/>
          </a:xfrm>
          <a:prstGeom prst="rect">
            <a:avLst/>
          </a:prstGeom>
        </p:spPr>
      </p:pic>
      <p:sp>
        <p:nvSpPr>
          <p:cNvPr id="14" name="Rectangle 13">
            <a:extLst>
              <a:ext uri="{FF2B5EF4-FFF2-40B4-BE49-F238E27FC236}">
                <a16:creationId xmlns:a16="http://schemas.microsoft.com/office/drawing/2014/main" id="{3A202825-5A51-484D-93A3-CE393786A913}"/>
              </a:ext>
            </a:extLst>
          </p:cNvPr>
          <p:cNvSpPr/>
          <p:nvPr/>
        </p:nvSpPr>
        <p:spPr>
          <a:xfrm>
            <a:off x="9510200" y="1980281"/>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…any relevant forms e.g. request or line item, for preferred categories provided by the supplier</a:t>
            </a:r>
          </a:p>
        </p:txBody>
      </p:sp>
      <p:pic>
        <p:nvPicPr>
          <p:cNvPr id="15" name="Graphic 14">
            <a:extLst>
              <a:ext uri="{FF2B5EF4-FFF2-40B4-BE49-F238E27FC236}">
                <a16:creationId xmlns:a16="http://schemas.microsoft.com/office/drawing/2014/main" id="{E027B3F0-F958-48AD-9907-E5D064C250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75112" y="1980281"/>
            <a:ext cx="720000" cy="720000"/>
          </a:xfrm>
          <a:prstGeom prst="rect">
            <a:avLst/>
          </a:prstGeom>
        </p:spPr>
      </p:pic>
      <p:grpSp>
        <p:nvGrpSpPr>
          <p:cNvPr id="19" name="Group 18">
            <a:extLst>
              <a:ext uri="{FF2B5EF4-FFF2-40B4-BE49-F238E27FC236}">
                <a16:creationId xmlns:a16="http://schemas.microsoft.com/office/drawing/2014/main" id="{4500E89F-7002-4637-981D-D3B9B9E3FD51}"/>
              </a:ext>
            </a:extLst>
          </p:cNvPr>
          <p:cNvGrpSpPr/>
          <p:nvPr/>
        </p:nvGrpSpPr>
        <p:grpSpPr>
          <a:xfrm>
            <a:off x="3584936" y="2493452"/>
            <a:ext cx="787042" cy="1563744"/>
            <a:chOff x="1553858" y="3147818"/>
            <a:chExt cx="787042" cy="1563744"/>
          </a:xfrm>
        </p:grpSpPr>
        <p:sp>
          <p:nvSpPr>
            <p:cNvPr id="17" name="Arrow: Bent 16">
              <a:extLst>
                <a:ext uri="{FF2B5EF4-FFF2-40B4-BE49-F238E27FC236}">
                  <a16:creationId xmlns:a16="http://schemas.microsoft.com/office/drawing/2014/main" id="{9691D8F7-8490-4D21-899E-6EAFE7EB7E5C}"/>
                </a:ext>
              </a:extLst>
            </p:cNvPr>
            <p:cNvSpPr/>
            <p:nvPr/>
          </p:nvSpPr>
          <p:spPr>
            <a:xfrm rot="5400000">
              <a:off x="1587379" y="3958041"/>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8" name="Arrow: Bent 17">
              <a:extLst>
                <a:ext uri="{FF2B5EF4-FFF2-40B4-BE49-F238E27FC236}">
                  <a16:creationId xmlns:a16="http://schemas.microsoft.com/office/drawing/2014/main" id="{4C949A0B-988E-417E-AE9A-6B45FF1730B9}"/>
                </a:ext>
              </a:extLst>
            </p:cNvPr>
            <p:cNvSpPr/>
            <p:nvPr/>
          </p:nvSpPr>
          <p:spPr>
            <a:xfrm rot="16200000" flipV="1">
              <a:off x="1587379" y="3114297"/>
              <a:ext cx="720000" cy="787042"/>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grpSp>
      <p:sp>
        <p:nvSpPr>
          <p:cNvPr id="21" name="Rectangle 20">
            <a:extLst>
              <a:ext uri="{FF2B5EF4-FFF2-40B4-BE49-F238E27FC236}">
                <a16:creationId xmlns:a16="http://schemas.microsoft.com/office/drawing/2014/main" id="{049BB19E-2E67-4E3E-B334-A1E5EB0B03E9}"/>
              </a:ext>
            </a:extLst>
          </p:cNvPr>
          <p:cNvSpPr/>
          <p:nvPr/>
        </p:nvSpPr>
        <p:spPr>
          <a:xfrm>
            <a:off x="3530910" y="4905093"/>
            <a:ext cx="1254868"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en-GB" sz="1100">
                <a:solidFill>
                  <a:schemeClr val="tx1"/>
                </a:solidFill>
                <a:latin typeface="Arial" panose="020B0604020202020204" pitchFamily="34" charset="0"/>
                <a:cs typeface="Arial" panose="020B0604020202020204" pitchFamily="34" charset="0"/>
              </a:rPr>
              <a:t>SLP Supplier 360 profile</a:t>
            </a:r>
          </a:p>
        </p:txBody>
      </p:sp>
      <p:pic>
        <p:nvPicPr>
          <p:cNvPr id="22" name="Graphic 21">
            <a:extLst>
              <a:ext uri="{FF2B5EF4-FFF2-40B4-BE49-F238E27FC236}">
                <a16:creationId xmlns:a16="http://schemas.microsoft.com/office/drawing/2014/main" id="{F4B63D8A-1A66-47CE-B38C-5C0977B159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22879" y="4158524"/>
            <a:ext cx="720000" cy="720000"/>
          </a:xfrm>
          <a:prstGeom prst="rect">
            <a:avLst/>
          </a:prstGeom>
        </p:spPr>
      </p:pic>
      <p:sp>
        <p:nvSpPr>
          <p:cNvPr id="23" name="Arrow: Pentagon 22">
            <a:extLst>
              <a:ext uri="{FF2B5EF4-FFF2-40B4-BE49-F238E27FC236}">
                <a16:creationId xmlns:a16="http://schemas.microsoft.com/office/drawing/2014/main" id="{0C837363-69E4-45C4-ADD2-5B4046AFE9F0}"/>
              </a:ext>
            </a:extLst>
          </p:cNvPr>
          <p:cNvSpPr/>
          <p:nvPr/>
        </p:nvSpPr>
        <p:spPr>
          <a:xfrm flipH="1">
            <a:off x="4785778" y="3626893"/>
            <a:ext cx="6702357" cy="1812599"/>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7F2E6DF-3967-44D9-B6A4-88BFA245C93C}"/>
              </a:ext>
            </a:extLst>
          </p:cNvPr>
          <p:cNvSpPr/>
          <p:nvPr/>
        </p:nvSpPr>
        <p:spPr>
          <a:xfrm>
            <a:off x="6755213" y="3809725"/>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…more detailed information including origin information &amp; ERP information</a:t>
            </a:r>
          </a:p>
        </p:txBody>
      </p:sp>
      <p:pic>
        <p:nvPicPr>
          <p:cNvPr id="25" name="Graphic 24">
            <a:extLst>
              <a:ext uri="{FF2B5EF4-FFF2-40B4-BE49-F238E27FC236}">
                <a16:creationId xmlns:a16="http://schemas.microsoft.com/office/drawing/2014/main" id="{62257EC6-934B-4F36-B241-6D37D959D96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5920125" y="3809725"/>
            <a:ext cx="720000" cy="720000"/>
          </a:xfrm>
          <a:prstGeom prst="rect">
            <a:avLst/>
          </a:prstGeom>
        </p:spPr>
      </p:pic>
      <p:sp>
        <p:nvSpPr>
          <p:cNvPr id="26" name="Rectangle 25">
            <a:extLst>
              <a:ext uri="{FF2B5EF4-FFF2-40B4-BE49-F238E27FC236}">
                <a16:creationId xmlns:a16="http://schemas.microsoft.com/office/drawing/2014/main" id="{3EBA7521-743B-4655-8832-08204B09D3FC}"/>
              </a:ext>
            </a:extLst>
          </p:cNvPr>
          <p:cNvSpPr/>
          <p:nvPr/>
        </p:nvSpPr>
        <p:spPr>
          <a:xfrm>
            <a:off x="6755213" y="4560744"/>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…all Supplier Contacts</a:t>
            </a:r>
          </a:p>
        </p:txBody>
      </p:sp>
      <p:pic>
        <p:nvPicPr>
          <p:cNvPr id="27" name="Graphic 26">
            <a:extLst>
              <a:ext uri="{FF2B5EF4-FFF2-40B4-BE49-F238E27FC236}">
                <a16:creationId xmlns:a16="http://schemas.microsoft.com/office/drawing/2014/main" id="{B849E7F6-FCAA-4154-A4FA-9255AC7C6C0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920125" y="4560744"/>
            <a:ext cx="720000" cy="720000"/>
          </a:xfrm>
          <a:prstGeom prst="rect">
            <a:avLst/>
          </a:prstGeom>
        </p:spPr>
      </p:pic>
      <p:sp>
        <p:nvSpPr>
          <p:cNvPr id="28" name="Rectangle 27">
            <a:extLst>
              <a:ext uri="{FF2B5EF4-FFF2-40B4-BE49-F238E27FC236}">
                <a16:creationId xmlns:a16="http://schemas.microsoft.com/office/drawing/2014/main" id="{6E5FA59B-4681-402B-AB67-EF4D05DDBCC6}"/>
              </a:ext>
            </a:extLst>
          </p:cNvPr>
          <p:cNvSpPr/>
          <p:nvPr/>
        </p:nvSpPr>
        <p:spPr>
          <a:xfrm>
            <a:off x="9461333" y="3815300"/>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…Certifications and Qualification details including expiration dates</a:t>
            </a:r>
          </a:p>
        </p:txBody>
      </p:sp>
      <p:pic>
        <p:nvPicPr>
          <p:cNvPr id="29" name="Graphic 28">
            <a:extLst>
              <a:ext uri="{FF2B5EF4-FFF2-40B4-BE49-F238E27FC236}">
                <a16:creationId xmlns:a16="http://schemas.microsoft.com/office/drawing/2014/main" id="{336BCDDA-DFDC-4A69-9C00-145AE2115A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26245" y="3815301"/>
            <a:ext cx="720000" cy="720000"/>
          </a:xfrm>
          <a:prstGeom prst="rect">
            <a:avLst/>
          </a:prstGeom>
        </p:spPr>
      </p:pic>
      <p:sp>
        <p:nvSpPr>
          <p:cNvPr id="30" name="Rectangle 29">
            <a:extLst>
              <a:ext uri="{FF2B5EF4-FFF2-40B4-BE49-F238E27FC236}">
                <a16:creationId xmlns:a16="http://schemas.microsoft.com/office/drawing/2014/main" id="{342547FB-674B-4328-A8E1-F43701422AB6}"/>
              </a:ext>
            </a:extLst>
          </p:cNvPr>
          <p:cNvSpPr/>
          <p:nvPr/>
        </p:nvSpPr>
        <p:spPr>
          <a:xfrm>
            <a:off x="9461333" y="4566320"/>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…questionnaires (internal &amp; external) including score and expiration date</a:t>
            </a:r>
          </a:p>
        </p:txBody>
      </p:sp>
      <p:pic>
        <p:nvPicPr>
          <p:cNvPr id="31" name="Graphic 30">
            <a:extLst>
              <a:ext uri="{FF2B5EF4-FFF2-40B4-BE49-F238E27FC236}">
                <a16:creationId xmlns:a16="http://schemas.microsoft.com/office/drawing/2014/main" id="{AE915DED-0559-49B9-A8E6-947FF92DE98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626245" y="4566320"/>
            <a:ext cx="720000" cy="720000"/>
          </a:xfrm>
          <a:prstGeom prst="rect">
            <a:avLst/>
          </a:prstGeom>
        </p:spPr>
      </p:pic>
      <p:sp>
        <p:nvSpPr>
          <p:cNvPr id="32" name="Rectangle 31">
            <a:extLst>
              <a:ext uri="{FF2B5EF4-FFF2-40B4-BE49-F238E27FC236}">
                <a16:creationId xmlns:a16="http://schemas.microsoft.com/office/drawing/2014/main" id="{9C4362CA-D052-4752-9F10-2C481D35E4ED}"/>
              </a:ext>
            </a:extLst>
          </p:cNvPr>
          <p:cNvSpPr/>
          <p:nvPr/>
        </p:nvSpPr>
        <p:spPr>
          <a:xfrm>
            <a:off x="6804080" y="1224580"/>
            <a:ext cx="1681335" cy="719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100">
                <a:solidFill>
                  <a:schemeClr val="tx1"/>
                </a:solidFill>
                <a:latin typeface="Arial" panose="020B0604020202020204" pitchFamily="34" charset="0"/>
                <a:cs typeface="Arial" panose="020B0604020202020204" pitchFamily="34" charset="0"/>
              </a:rPr>
              <a:t>…Supplier name, vendor ID and contact details</a:t>
            </a:r>
          </a:p>
        </p:txBody>
      </p:sp>
      <p:pic>
        <p:nvPicPr>
          <p:cNvPr id="33" name="Graphic 32">
            <a:extLst>
              <a:ext uri="{FF2B5EF4-FFF2-40B4-BE49-F238E27FC236}">
                <a16:creationId xmlns:a16="http://schemas.microsoft.com/office/drawing/2014/main" id="{61ECA936-8DD6-4CD9-A476-31D6E03F99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68992" y="1224580"/>
            <a:ext cx="720000" cy="720000"/>
          </a:xfrm>
          <a:prstGeom prst="rect">
            <a:avLst/>
          </a:prstGeom>
        </p:spPr>
      </p:pic>
      <p:pic>
        <p:nvPicPr>
          <p:cNvPr id="34" name="Graphic 33">
            <a:extLst>
              <a:ext uri="{FF2B5EF4-FFF2-40B4-BE49-F238E27FC236}">
                <a16:creationId xmlns:a16="http://schemas.microsoft.com/office/drawing/2014/main" id="{3FD426C3-1D1A-4C82-A71D-8EC844426A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75112" y="1230156"/>
            <a:ext cx="720000" cy="720000"/>
          </a:xfrm>
          <a:prstGeom prst="rect">
            <a:avLst/>
          </a:prstGeom>
        </p:spPr>
      </p:pic>
      <p:grpSp>
        <p:nvGrpSpPr>
          <p:cNvPr id="43" name="Group 42">
            <a:extLst>
              <a:ext uri="{FF2B5EF4-FFF2-40B4-BE49-F238E27FC236}">
                <a16:creationId xmlns:a16="http://schemas.microsoft.com/office/drawing/2014/main" id="{D75D14FA-E5A9-466A-83F9-3E669EF1708E}"/>
              </a:ext>
            </a:extLst>
          </p:cNvPr>
          <p:cNvGrpSpPr/>
          <p:nvPr/>
        </p:nvGrpSpPr>
        <p:grpSpPr>
          <a:xfrm>
            <a:off x="3419515" y="5760521"/>
            <a:ext cx="6931352" cy="864000"/>
            <a:chOff x="2212648" y="5701305"/>
            <a:chExt cx="6931352" cy="864000"/>
          </a:xfrm>
        </p:grpSpPr>
        <p:sp>
          <p:nvSpPr>
            <p:cNvPr id="42" name="Rectangle 41">
              <a:extLst>
                <a:ext uri="{FF2B5EF4-FFF2-40B4-BE49-F238E27FC236}">
                  <a16:creationId xmlns:a16="http://schemas.microsoft.com/office/drawing/2014/main" id="{5B239317-DB1A-40C3-A1EE-848296DDFA5F}"/>
                </a:ext>
              </a:extLst>
            </p:cNvPr>
            <p:cNvSpPr/>
            <p:nvPr/>
          </p:nvSpPr>
          <p:spPr>
            <a:xfrm>
              <a:off x="2212648" y="5701305"/>
              <a:ext cx="6931352" cy="864000"/>
            </a:xfrm>
            <a:prstGeom prst="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GB">
                <a:solidFill>
                  <a:schemeClr val="bg1"/>
                </a:solidFill>
              </a:endParaRPr>
            </a:p>
          </p:txBody>
        </p:sp>
        <p:sp>
          <p:nvSpPr>
            <p:cNvPr id="35" name="&quot;Not Allowed&quot; Symbol 34">
              <a:extLst>
                <a:ext uri="{FF2B5EF4-FFF2-40B4-BE49-F238E27FC236}">
                  <a16:creationId xmlns:a16="http://schemas.microsoft.com/office/drawing/2014/main" id="{43A3B594-499A-4B00-A10F-C4B7BEEB9A20}"/>
                </a:ext>
              </a:extLst>
            </p:cNvPr>
            <p:cNvSpPr/>
            <p:nvPr/>
          </p:nvSpPr>
          <p:spPr>
            <a:xfrm>
              <a:off x="2450788" y="5809305"/>
              <a:ext cx="648000" cy="648000"/>
            </a:xfrm>
            <a:prstGeom prst="noSmoking">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TextBox 36">
              <a:extLst>
                <a:ext uri="{FF2B5EF4-FFF2-40B4-BE49-F238E27FC236}">
                  <a16:creationId xmlns:a16="http://schemas.microsoft.com/office/drawing/2014/main" id="{0FB97AD9-827B-46E5-A92C-A002E354A7A9}"/>
                </a:ext>
              </a:extLst>
            </p:cNvPr>
            <p:cNvSpPr txBox="1"/>
            <p:nvPr/>
          </p:nvSpPr>
          <p:spPr>
            <a:xfrm>
              <a:off x="3462814" y="5810140"/>
              <a:ext cx="1206292" cy="646331"/>
            </a:xfrm>
            <a:prstGeom prst="rect">
              <a:avLst/>
            </a:prstGeom>
            <a:noFill/>
          </p:spPr>
          <p:txBody>
            <a:bodyPr wrap="square" rtlCol="0">
              <a:spAutoFit/>
            </a:bodyPr>
            <a:lstStyle/>
            <a:p>
              <a:pPr algn="ctr"/>
              <a:r>
                <a:rPr lang="en-GB" sz="1200"/>
                <a:t>All Contracts with the supplier</a:t>
              </a:r>
            </a:p>
          </p:txBody>
        </p:sp>
        <p:sp>
          <p:nvSpPr>
            <p:cNvPr id="38" name="TextBox 37">
              <a:extLst>
                <a:ext uri="{FF2B5EF4-FFF2-40B4-BE49-F238E27FC236}">
                  <a16:creationId xmlns:a16="http://schemas.microsoft.com/office/drawing/2014/main" id="{DBFD24C8-1853-4DE0-901A-EEFA9D7B3BC7}"/>
                </a:ext>
              </a:extLst>
            </p:cNvPr>
            <p:cNvSpPr txBox="1"/>
            <p:nvPr/>
          </p:nvSpPr>
          <p:spPr>
            <a:xfrm>
              <a:off x="4866590" y="5902473"/>
              <a:ext cx="1206292" cy="461665"/>
            </a:xfrm>
            <a:prstGeom prst="rect">
              <a:avLst/>
            </a:prstGeom>
            <a:noFill/>
          </p:spPr>
          <p:txBody>
            <a:bodyPr wrap="square" rtlCol="0">
              <a:spAutoFit/>
            </a:bodyPr>
            <a:lstStyle/>
            <a:p>
              <a:pPr algn="ctr"/>
              <a:r>
                <a:rPr lang="en-GB" sz="1200"/>
                <a:t>View of KPI Performance</a:t>
              </a:r>
            </a:p>
          </p:txBody>
        </p:sp>
        <p:sp>
          <p:nvSpPr>
            <p:cNvPr id="40" name="TextBox 39">
              <a:extLst>
                <a:ext uri="{FF2B5EF4-FFF2-40B4-BE49-F238E27FC236}">
                  <a16:creationId xmlns:a16="http://schemas.microsoft.com/office/drawing/2014/main" id="{3E256FAB-6FE1-40E3-96C6-25A61D1D969C}"/>
                </a:ext>
              </a:extLst>
            </p:cNvPr>
            <p:cNvSpPr txBox="1"/>
            <p:nvPr/>
          </p:nvSpPr>
          <p:spPr>
            <a:xfrm>
              <a:off x="6270366" y="5810140"/>
              <a:ext cx="1206292" cy="646331"/>
            </a:xfrm>
            <a:prstGeom prst="rect">
              <a:avLst/>
            </a:prstGeom>
            <a:noFill/>
          </p:spPr>
          <p:txBody>
            <a:bodyPr wrap="square" rtlCol="0">
              <a:spAutoFit/>
            </a:bodyPr>
            <a:lstStyle/>
            <a:p>
              <a:pPr algn="ctr"/>
              <a:r>
                <a:rPr lang="en-GB" sz="1200"/>
                <a:t>Ad-hoc supplier checklists</a:t>
              </a:r>
            </a:p>
          </p:txBody>
        </p:sp>
        <p:sp>
          <p:nvSpPr>
            <p:cNvPr id="41" name="TextBox 40">
              <a:extLst>
                <a:ext uri="{FF2B5EF4-FFF2-40B4-BE49-F238E27FC236}">
                  <a16:creationId xmlns:a16="http://schemas.microsoft.com/office/drawing/2014/main" id="{086313C4-5704-4F14-9BB0-B4FE5D1D7FA1}"/>
                </a:ext>
              </a:extLst>
            </p:cNvPr>
            <p:cNvSpPr txBox="1"/>
            <p:nvPr/>
          </p:nvSpPr>
          <p:spPr>
            <a:xfrm>
              <a:off x="7674143" y="5902473"/>
              <a:ext cx="1206292" cy="461665"/>
            </a:xfrm>
            <a:prstGeom prst="rect">
              <a:avLst/>
            </a:prstGeom>
            <a:noFill/>
          </p:spPr>
          <p:txBody>
            <a:bodyPr wrap="square" rtlCol="0">
              <a:spAutoFit/>
            </a:bodyPr>
            <a:lstStyle/>
            <a:p>
              <a:pPr algn="ctr"/>
              <a:r>
                <a:rPr lang="en-GB" sz="1200"/>
                <a:t>User rating of suppliers</a:t>
              </a:r>
            </a:p>
          </p:txBody>
        </p:sp>
      </p:grpSp>
    </p:spTree>
    <p:extLst>
      <p:ext uri="{BB962C8B-B14F-4D97-AF65-F5344CB8AC3E}">
        <p14:creationId xmlns:p14="http://schemas.microsoft.com/office/powerpoint/2010/main" val="3015622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D62A1-01F1-40CA-A650-9137F9DF81F9}"/>
              </a:ext>
            </a:extLst>
          </p:cNvPr>
          <p:cNvSpPr>
            <a:spLocks noGrp="1"/>
          </p:cNvSpPr>
          <p:nvPr>
            <p:ph type="title"/>
          </p:nvPr>
        </p:nvSpPr>
        <p:spPr/>
        <p:txBody>
          <a:bodyPr/>
          <a:lstStyle/>
          <a:p>
            <a:r>
              <a:rPr lang="en-GB">
                <a:solidFill>
                  <a:schemeClr val="tx1"/>
                </a:solidFill>
              </a:rPr>
              <a:t>Self-Serve Guidance</a:t>
            </a:r>
          </a:p>
        </p:txBody>
      </p:sp>
      <p:grpSp>
        <p:nvGrpSpPr>
          <p:cNvPr id="14" name="Group 13">
            <a:extLst>
              <a:ext uri="{FF2B5EF4-FFF2-40B4-BE49-F238E27FC236}">
                <a16:creationId xmlns:a16="http://schemas.microsoft.com/office/drawing/2014/main" id="{EF325105-60F3-4DBB-AFCB-23295214AFB6}"/>
              </a:ext>
            </a:extLst>
          </p:cNvPr>
          <p:cNvGrpSpPr/>
          <p:nvPr/>
        </p:nvGrpSpPr>
        <p:grpSpPr>
          <a:xfrm>
            <a:off x="2105025" y="1320582"/>
            <a:ext cx="9686925" cy="3035443"/>
            <a:chOff x="2105025" y="1320582"/>
            <a:chExt cx="9686925" cy="3035443"/>
          </a:xfrm>
        </p:grpSpPr>
        <p:sp>
          <p:nvSpPr>
            <p:cNvPr id="15" name="Freeform: Shape 14">
              <a:extLst>
                <a:ext uri="{FF2B5EF4-FFF2-40B4-BE49-F238E27FC236}">
                  <a16:creationId xmlns:a16="http://schemas.microsoft.com/office/drawing/2014/main" id="{5168BA30-AE67-419F-80B5-652BE078370F}"/>
                </a:ext>
              </a:extLst>
            </p:cNvPr>
            <p:cNvSpPr/>
            <p:nvPr/>
          </p:nvSpPr>
          <p:spPr>
            <a:xfrm>
              <a:off x="2105025" y="3152917"/>
              <a:ext cx="9686925" cy="1203108"/>
            </a:xfrm>
            <a:custGeom>
              <a:avLst/>
              <a:gdLst>
                <a:gd name="connsiteX0" fmla="*/ 0 w 9686925"/>
                <a:gd name="connsiteY0" fmla="*/ 0 h 1203108"/>
                <a:gd name="connsiteX1" fmla="*/ 9686925 w 9686925"/>
                <a:gd name="connsiteY1" fmla="*/ 0 h 1203108"/>
                <a:gd name="connsiteX2" fmla="*/ 9686925 w 9686925"/>
                <a:gd name="connsiteY2" fmla="*/ 1203108 h 1203108"/>
                <a:gd name="connsiteX3" fmla="*/ 0 w 9686925"/>
                <a:gd name="connsiteY3" fmla="*/ 1203108 h 1203108"/>
                <a:gd name="connsiteX4" fmla="*/ 0 w 9686925"/>
                <a:gd name="connsiteY4" fmla="*/ 0 h 120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5" h="1203108">
                  <a:moveTo>
                    <a:pt x="0" y="0"/>
                  </a:moveTo>
                  <a:lnTo>
                    <a:pt x="9686925" y="0"/>
                  </a:lnTo>
                  <a:lnTo>
                    <a:pt x="9686925" y="1203108"/>
                  </a:lnTo>
                  <a:lnTo>
                    <a:pt x="0" y="1203108"/>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72000" rIns="163576" bIns="717006" numCol="1" spcCol="1270" anchor="ctr" anchorCtr="0">
              <a:noAutofit/>
            </a:bodyPr>
            <a:lstStyle/>
            <a:p>
              <a:pPr marL="0" lvl="0" indent="0" algn="ctr" defTabSz="1022350">
                <a:lnSpc>
                  <a:spcPct val="90000"/>
                </a:lnSpc>
                <a:spcBef>
                  <a:spcPct val="0"/>
                </a:spcBef>
                <a:spcAft>
                  <a:spcPct val="35000"/>
                </a:spcAft>
                <a:buNone/>
              </a:pPr>
              <a:r>
                <a:rPr lang="en-US" kern="1200">
                  <a:latin typeface="+mn-lt"/>
                  <a:cs typeface="Calibri" panose="020F0502020204030204" pitchFamily="34" charset="0"/>
                </a:rPr>
                <a:t>How do we communicate that clearly (in Ariba)?</a:t>
              </a:r>
            </a:p>
          </p:txBody>
        </p:sp>
        <p:sp>
          <p:nvSpPr>
            <p:cNvPr id="16" name="Freeform: Shape 15">
              <a:extLst>
                <a:ext uri="{FF2B5EF4-FFF2-40B4-BE49-F238E27FC236}">
                  <a16:creationId xmlns:a16="http://schemas.microsoft.com/office/drawing/2014/main" id="{D5C5A927-5247-45C8-97EA-18CE69952AF7}"/>
                </a:ext>
              </a:extLst>
            </p:cNvPr>
            <p:cNvSpPr/>
            <p:nvPr/>
          </p:nvSpPr>
          <p:spPr>
            <a:xfrm>
              <a:off x="2105025" y="3679183"/>
              <a:ext cx="4843462" cy="676481"/>
            </a:xfrm>
            <a:custGeom>
              <a:avLst/>
              <a:gdLst>
                <a:gd name="connsiteX0" fmla="*/ 0 w 4843462"/>
                <a:gd name="connsiteY0" fmla="*/ 0 h 553429"/>
                <a:gd name="connsiteX1" fmla="*/ 4843462 w 4843462"/>
                <a:gd name="connsiteY1" fmla="*/ 0 h 553429"/>
                <a:gd name="connsiteX2" fmla="*/ 4843462 w 4843462"/>
                <a:gd name="connsiteY2" fmla="*/ 553429 h 553429"/>
                <a:gd name="connsiteX3" fmla="*/ 0 w 4843462"/>
                <a:gd name="connsiteY3" fmla="*/ 553429 h 553429"/>
                <a:gd name="connsiteX4" fmla="*/ 0 w 4843462"/>
                <a:gd name="connsiteY4" fmla="*/ 0 h 55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429">
                  <a:moveTo>
                    <a:pt x="0" y="0"/>
                  </a:moveTo>
                  <a:lnTo>
                    <a:pt x="4843462" y="0"/>
                  </a:lnTo>
                  <a:lnTo>
                    <a:pt x="4843462" y="553429"/>
                  </a:lnTo>
                  <a:lnTo>
                    <a:pt x="0" y="553429"/>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Using Policies to prevent requests in unauthorized categories or above the self-serve limit</a:t>
              </a:r>
            </a:p>
          </p:txBody>
        </p:sp>
        <p:sp>
          <p:nvSpPr>
            <p:cNvPr id="17" name="Freeform: Shape 16">
              <a:extLst>
                <a:ext uri="{FF2B5EF4-FFF2-40B4-BE49-F238E27FC236}">
                  <a16:creationId xmlns:a16="http://schemas.microsoft.com/office/drawing/2014/main" id="{AADC1B26-D20E-45BF-9EB6-E0609E295405}"/>
                </a:ext>
              </a:extLst>
            </p:cNvPr>
            <p:cNvSpPr/>
            <p:nvPr/>
          </p:nvSpPr>
          <p:spPr>
            <a:xfrm>
              <a:off x="6948487" y="3679183"/>
              <a:ext cx="4843462" cy="676481"/>
            </a:xfrm>
            <a:custGeom>
              <a:avLst/>
              <a:gdLst>
                <a:gd name="connsiteX0" fmla="*/ 0 w 4843462"/>
                <a:gd name="connsiteY0" fmla="*/ 0 h 553429"/>
                <a:gd name="connsiteX1" fmla="*/ 4843462 w 4843462"/>
                <a:gd name="connsiteY1" fmla="*/ 0 h 553429"/>
                <a:gd name="connsiteX2" fmla="*/ 4843462 w 4843462"/>
                <a:gd name="connsiteY2" fmla="*/ 553429 h 553429"/>
                <a:gd name="connsiteX3" fmla="*/ 0 w 4843462"/>
                <a:gd name="connsiteY3" fmla="*/ 553429 h 553429"/>
                <a:gd name="connsiteX4" fmla="*/ 0 w 4843462"/>
                <a:gd name="connsiteY4" fmla="*/ 0 h 55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429">
                  <a:moveTo>
                    <a:pt x="0" y="0"/>
                  </a:moveTo>
                  <a:lnTo>
                    <a:pt x="4843462" y="0"/>
                  </a:lnTo>
                  <a:lnTo>
                    <a:pt x="4843462" y="553429"/>
                  </a:lnTo>
                  <a:lnTo>
                    <a:pt x="0" y="553429"/>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Having Guidance tiles on the homepage which can communicate how to contact Procurement for these non-self serve requests</a:t>
              </a:r>
            </a:p>
          </p:txBody>
        </p:sp>
        <p:sp>
          <p:nvSpPr>
            <p:cNvPr id="18" name="Freeform: Shape 17">
              <a:extLst>
                <a:ext uri="{FF2B5EF4-FFF2-40B4-BE49-F238E27FC236}">
                  <a16:creationId xmlns:a16="http://schemas.microsoft.com/office/drawing/2014/main" id="{06D942CB-F4D3-4A74-BE97-AE21D6E2F598}"/>
                </a:ext>
              </a:extLst>
            </p:cNvPr>
            <p:cNvSpPr/>
            <p:nvPr/>
          </p:nvSpPr>
          <p:spPr>
            <a:xfrm>
              <a:off x="2105025" y="1320582"/>
              <a:ext cx="9686925" cy="1850383"/>
            </a:xfrm>
            <a:custGeom>
              <a:avLst/>
              <a:gdLst>
                <a:gd name="connsiteX0" fmla="*/ 0 w 9686925"/>
                <a:gd name="connsiteY0" fmla="*/ 648059 h 1850381"/>
                <a:gd name="connsiteX1" fmla="*/ 4612165 w 9686925"/>
                <a:gd name="connsiteY1" fmla="*/ 648059 h 1850381"/>
                <a:gd name="connsiteX2" fmla="*/ 4612165 w 9686925"/>
                <a:gd name="connsiteY2" fmla="*/ 462595 h 1850381"/>
                <a:gd name="connsiteX3" fmla="*/ 4380867 w 9686925"/>
                <a:gd name="connsiteY3" fmla="*/ 462595 h 1850381"/>
                <a:gd name="connsiteX4" fmla="*/ 4843463 w 9686925"/>
                <a:gd name="connsiteY4" fmla="*/ 0 h 1850381"/>
                <a:gd name="connsiteX5" fmla="*/ 5306058 w 9686925"/>
                <a:gd name="connsiteY5" fmla="*/ 462595 h 1850381"/>
                <a:gd name="connsiteX6" fmla="*/ 5074760 w 9686925"/>
                <a:gd name="connsiteY6" fmla="*/ 462595 h 1850381"/>
                <a:gd name="connsiteX7" fmla="*/ 5074760 w 9686925"/>
                <a:gd name="connsiteY7" fmla="*/ 648059 h 1850381"/>
                <a:gd name="connsiteX8" fmla="*/ 9686925 w 9686925"/>
                <a:gd name="connsiteY8" fmla="*/ 648059 h 1850381"/>
                <a:gd name="connsiteX9" fmla="*/ 9686925 w 9686925"/>
                <a:gd name="connsiteY9" fmla="*/ 1850381 h 1850381"/>
                <a:gd name="connsiteX10" fmla="*/ 0 w 9686925"/>
                <a:gd name="connsiteY10" fmla="*/ 1850381 h 1850381"/>
                <a:gd name="connsiteX11" fmla="*/ 0 w 9686925"/>
                <a:gd name="connsiteY11" fmla="*/ 648059 h 18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6925" h="1850381">
                  <a:moveTo>
                    <a:pt x="9686925" y="1202322"/>
                  </a:moveTo>
                  <a:lnTo>
                    <a:pt x="5074760" y="1202322"/>
                  </a:lnTo>
                  <a:lnTo>
                    <a:pt x="5074760" y="1387786"/>
                  </a:lnTo>
                  <a:lnTo>
                    <a:pt x="5306058" y="1387786"/>
                  </a:lnTo>
                  <a:lnTo>
                    <a:pt x="4843462" y="1850380"/>
                  </a:lnTo>
                  <a:lnTo>
                    <a:pt x="4380867" y="1387786"/>
                  </a:lnTo>
                  <a:lnTo>
                    <a:pt x="4612165" y="1387786"/>
                  </a:lnTo>
                  <a:lnTo>
                    <a:pt x="4612165" y="1202322"/>
                  </a:lnTo>
                  <a:lnTo>
                    <a:pt x="0" y="1202322"/>
                  </a:lnTo>
                  <a:lnTo>
                    <a:pt x="0" y="1"/>
                  </a:lnTo>
                  <a:lnTo>
                    <a:pt x="9686925" y="1"/>
                  </a:lnTo>
                  <a:lnTo>
                    <a:pt x="9686925" y="1202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72000" rIns="163576" bIns="1364475" numCol="1" spcCol="1270" anchor="ctr" anchorCtr="0">
              <a:noAutofit/>
            </a:bodyPr>
            <a:lstStyle/>
            <a:p>
              <a:pPr marL="0" lvl="0" indent="0" algn="ctr" defTabSz="1022350">
                <a:lnSpc>
                  <a:spcPct val="90000"/>
                </a:lnSpc>
                <a:spcBef>
                  <a:spcPct val="0"/>
                </a:spcBef>
                <a:spcAft>
                  <a:spcPct val="35000"/>
                </a:spcAft>
                <a:buNone/>
              </a:pPr>
              <a:r>
                <a:rPr lang="en-US" kern="1200">
                  <a:latin typeface="+mn-lt"/>
                  <a:cs typeface="Calibri" panose="020F0502020204030204" pitchFamily="34" charset="0"/>
                </a:rPr>
                <a:t>The Requestor should only access Guided Buying/Self-Service if:</a:t>
              </a:r>
              <a:endParaRPr lang="en-GB" kern="1200">
                <a:latin typeface="+mn-lt"/>
              </a:endParaRPr>
            </a:p>
          </p:txBody>
        </p:sp>
        <p:sp>
          <p:nvSpPr>
            <p:cNvPr id="19" name="Freeform: Shape 18">
              <a:extLst>
                <a:ext uri="{FF2B5EF4-FFF2-40B4-BE49-F238E27FC236}">
                  <a16:creationId xmlns:a16="http://schemas.microsoft.com/office/drawing/2014/main" id="{F3176276-502F-4CA1-8BC0-5730C6081E64}"/>
                </a:ext>
              </a:extLst>
            </p:cNvPr>
            <p:cNvSpPr/>
            <p:nvPr/>
          </p:nvSpPr>
          <p:spPr>
            <a:xfrm>
              <a:off x="2105025" y="1828800"/>
              <a:ext cx="4843462" cy="694529"/>
            </a:xfrm>
            <a:custGeom>
              <a:avLst/>
              <a:gdLst>
                <a:gd name="connsiteX0" fmla="*/ 0 w 4843462"/>
                <a:gd name="connsiteY0" fmla="*/ 0 h 553263"/>
                <a:gd name="connsiteX1" fmla="*/ 4843462 w 4843462"/>
                <a:gd name="connsiteY1" fmla="*/ 0 h 553263"/>
                <a:gd name="connsiteX2" fmla="*/ 4843462 w 4843462"/>
                <a:gd name="connsiteY2" fmla="*/ 553263 h 553263"/>
                <a:gd name="connsiteX3" fmla="*/ 0 w 4843462"/>
                <a:gd name="connsiteY3" fmla="*/ 553263 h 553263"/>
                <a:gd name="connsiteX4" fmla="*/ 0 w 4843462"/>
                <a:gd name="connsiteY4" fmla="*/ 0 h 55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263">
                  <a:moveTo>
                    <a:pt x="0" y="0"/>
                  </a:moveTo>
                  <a:lnTo>
                    <a:pt x="4843462" y="0"/>
                  </a:lnTo>
                  <a:lnTo>
                    <a:pt x="4843462" y="553263"/>
                  </a:lnTo>
                  <a:lnTo>
                    <a:pt x="0" y="553263"/>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The estimated purchase value is below MDKK 1/EUR 150,000.</a:t>
              </a:r>
            </a:p>
          </p:txBody>
        </p:sp>
        <p:sp>
          <p:nvSpPr>
            <p:cNvPr id="20" name="Freeform: Shape 19">
              <a:extLst>
                <a:ext uri="{FF2B5EF4-FFF2-40B4-BE49-F238E27FC236}">
                  <a16:creationId xmlns:a16="http://schemas.microsoft.com/office/drawing/2014/main" id="{E653BA25-AACD-4705-8526-F5F4BD903245}"/>
                </a:ext>
              </a:extLst>
            </p:cNvPr>
            <p:cNvSpPr/>
            <p:nvPr/>
          </p:nvSpPr>
          <p:spPr>
            <a:xfrm>
              <a:off x="6948487" y="1828800"/>
              <a:ext cx="4843462" cy="694529"/>
            </a:xfrm>
            <a:custGeom>
              <a:avLst/>
              <a:gdLst>
                <a:gd name="connsiteX0" fmla="*/ 0 w 4843462"/>
                <a:gd name="connsiteY0" fmla="*/ 0 h 553263"/>
                <a:gd name="connsiteX1" fmla="*/ 4843462 w 4843462"/>
                <a:gd name="connsiteY1" fmla="*/ 0 h 553263"/>
                <a:gd name="connsiteX2" fmla="*/ 4843462 w 4843462"/>
                <a:gd name="connsiteY2" fmla="*/ 553263 h 553263"/>
                <a:gd name="connsiteX3" fmla="*/ 0 w 4843462"/>
                <a:gd name="connsiteY3" fmla="*/ 553263 h 553263"/>
                <a:gd name="connsiteX4" fmla="*/ 0 w 4843462"/>
                <a:gd name="connsiteY4" fmla="*/ 0 h 55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263">
                  <a:moveTo>
                    <a:pt x="0" y="0"/>
                  </a:moveTo>
                  <a:lnTo>
                    <a:pt x="4843462" y="0"/>
                  </a:lnTo>
                  <a:lnTo>
                    <a:pt x="4843462" y="553263"/>
                  </a:lnTo>
                  <a:lnTo>
                    <a:pt x="0" y="553263"/>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If the purchase does not relate to direct materials, CMC or defined parts of R&amp;D</a:t>
              </a:r>
            </a:p>
          </p:txBody>
        </p:sp>
      </p:grpSp>
      <p:sp>
        <p:nvSpPr>
          <p:cNvPr id="21" name="Freeform: Shape 20">
            <a:extLst>
              <a:ext uri="{FF2B5EF4-FFF2-40B4-BE49-F238E27FC236}">
                <a16:creationId xmlns:a16="http://schemas.microsoft.com/office/drawing/2014/main" id="{6A7E7DF8-679A-418C-8AE6-1D92147F9291}"/>
              </a:ext>
            </a:extLst>
          </p:cNvPr>
          <p:cNvSpPr/>
          <p:nvPr/>
        </p:nvSpPr>
        <p:spPr>
          <a:xfrm>
            <a:off x="2105024" y="4863882"/>
            <a:ext cx="9686925" cy="1203108"/>
          </a:xfrm>
          <a:custGeom>
            <a:avLst/>
            <a:gdLst>
              <a:gd name="connsiteX0" fmla="*/ 0 w 9686925"/>
              <a:gd name="connsiteY0" fmla="*/ 0 h 1203108"/>
              <a:gd name="connsiteX1" fmla="*/ 9686925 w 9686925"/>
              <a:gd name="connsiteY1" fmla="*/ 0 h 1203108"/>
              <a:gd name="connsiteX2" fmla="*/ 9686925 w 9686925"/>
              <a:gd name="connsiteY2" fmla="*/ 1203108 h 1203108"/>
              <a:gd name="connsiteX3" fmla="*/ 0 w 9686925"/>
              <a:gd name="connsiteY3" fmla="*/ 1203108 h 1203108"/>
              <a:gd name="connsiteX4" fmla="*/ 0 w 9686925"/>
              <a:gd name="connsiteY4" fmla="*/ 0 h 120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5" h="1203108">
                <a:moveTo>
                  <a:pt x="0" y="0"/>
                </a:moveTo>
                <a:lnTo>
                  <a:pt x="9686925" y="0"/>
                </a:lnTo>
                <a:lnTo>
                  <a:pt x="9686925" y="1203108"/>
                </a:lnTo>
                <a:lnTo>
                  <a:pt x="0" y="1203108"/>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72000" rIns="163576" bIns="717006" numCol="1" spcCol="1270" anchor="ctr" anchorCtr="0">
            <a:noAutofit/>
          </a:bodyPr>
          <a:lstStyle/>
          <a:p>
            <a:pPr marL="0" lvl="0" indent="0" algn="ctr" defTabSz="1022350">
              <a:lnSpc>
                <a:spcPct val="90000"/>
              </a:lnSpc>
              <a:spcBef>
                <a:spcPct val="0"/>
              </a:spcBef>
              <a:spcAft>
                <a:spcPct val="35000"/>
              </a:spcAft>
              <a:buNone/>
            </a:pPr>
            <a:r>
              <a:rPr lang="en-GB" kern="1200">
                <a:latin typeface="+mn-lt"/>
                <a:cs typeface="Calibri" panose="020F0502020204030204" pitchFamily="34" charset="0"/>
              </a:rPr>
              <a:t>Would it make sense to increase the self-service threshold as long as Requestors used Preferred vendors AND Tactical Sourcing to receive bids?</a:t>
            </a:r>
          </a:p>
        </p:txBody>
      </p:sp>
      <p:sp>
        <p:nvSpPr>
          <p:cNvPr id="22" name="Freeform: Shape 21">
            <a:extLst>
              <a:ext uri="{FF2B5EF4-FFF2-40B4-BE49-F238E27FC236}">
                <a16:creationId xmlns:a16="http://schemas.microsoft.com/office/drawing/2014/main" id="{D4DB2CDD-246A-40CF-B4B6-62B7CB33A9F9}"/>
              </a:ext>
            </a:extLst>
          </p:cNvPr>
          <p:cNvSpPr/>
          <p:nvPr/>
        </p:nvSpPr>
        <p:spPr>
          <a:xfrm>
            <a:off x="2105024" y="5390148"/>
            <a:ext cx="4843462" cy="676481"/>
          </a:xfrm>
          <a:custGeom>
            <a:avLst/>
            <a:gdLst>
              <a:gd name="connsiteX0" fmla="*/ 0 w 4843462"/>
              <a:gd name="connsiteY0" fmla="*/ 0 h 553429"/>
              <a:gd name="connsiteX1" fmla="*/ 4843462 w 4843462"/>
              <a:gd name="connsiteY1" fmla="*/ 0 h 553429"/>
              <a:gd name="connsiteX2" fmla="*/ 4843462 w 4843462"/>
              <a:gd name="connsiteY2" fmla="*/ 553429 h 553429"/>
              <a:gd name="connsiteX3" fmla="*/ 0 w 4843462"/>
              <a:gd name="connsiteY3" fmla="*/ 553429 h 553429"/>
              <a:gd name="connsiteX4" fmla="*/ 0 w 4843462"/>
              <a:gd name="connsiteY4" fmla="*/ 0 h 55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429">
                <a:moveTo>
                  <a:pt x="0" y="0"/>
                </a:moveTo>
                <a:lnTo>
                  <a:pt x="4843462" y="0"/>
                </a:lnTo>
                <a:lnTo>
                  <a:pt x="4843462" y="553429"/>
                </a:lnTo>
                <a:lnTo>
                  <a:pt x="0" y="553429"/>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Companies often allow users to submit purchase </a:t>
            </a:r>
            <a:r>
              <a:rPr lang="en-US" sz="1300" kern="1200" err="1">
                <a:solidFill>
                  <a:schemeClr val="tx1"/>
                </a:solidFill>
                <a:latin typeface="+mn-lt"/>
                <a:cs typeface="Calibri" panose="020F0502020204030204" pitchFamily="34" charset="0"/>
              </a:rPr>
              <a:t>requistions</a:t>
            </a:r>
            <a:r>
              <a:rPr lang="en-US" sz="1300">
                <a:solidFill>
                  <a:schemeClr val="tx1"/>
                </a:solidFill>
                <a:cs typeface="Calibri" panose="020F0502020204030204" pitchFamily="34" charset="0"/>
              </a:rPr>
              <a:t> for higher values through an approved channel</a:t>
            </a:r>
            <a:endParaRPr lang="en-US" sz="1300" kern="1200">
              <a:solidFill>
                <a:schemeClr val="tx1"/>
              </a:solidFill>
              <a:latin typeface="+mn-lt"/>
              <a:cs typeface="Calibri" panose="020F0502020204030204" pitchFamily="34" charset="0"/>
            </a:endParaRPr>
          </a:p>
        </p:txBody>
      </p:sp>
      <p:sp>
        <p:nvSpPr>
          <p:cNvPr id="23" name="Freeform: Shape 22">
            <a:extLst>
              <a:ext uri="{FF2B5EF4-FFF2-40B4-BE49-F238E27FC236}">
                <a16:creationId xmlns:a16="http://schemas.microsoft.com/office/drawing/2014/main" id="{59AFA207-14DE-457C-8996-8B98678CE18B}"/>
              </a:ext>
            </a:extLst>
          </p:cNvPr>
          <p:cNvSpPr/>
          <p:nvPr/>
        </p:nvSpPr>
        <p:spPr>
          <a:xfrm>
            <a:off x="6948486" y="5390148"/>
            <a:ext cx="4843462" cy="676481"/>
          </a:xfrm>
          <a:custGeom>
            <a:avLst/>
            <a:gdLst>
              <a:gd name="connsiteX0" fmla="*/ 0 w 4843462"/>
              <a:gd name="connsiteY0" fmla="*/ 0 h 553429"/>
              <a:gd name="connsiteX1" fmla="*/ 4843462 w 4843462"/>
              <a:gd name="connsiteY1" fmla="*/ 0 h 553429"/>
              <a:gd name="connsiteX2" fmla="*/ 4843462 w 4843462"/>
              <a:gd name="connsiteY2" fmla="*/ 553429 h 553429"/>
              <a:gd name="connsiteX3" fmla="*/ 0 w 4843462"/>
              <a:gd name="connsiteY3" fmla="*/ 553429 h 553429"/>
              <a:gd name="connsiteX4" fmla="*/ 0 w 4843462"/>
              <a:gd name="connsiteY4" fmla="*/ 0 h 55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429">
                <a:moveTo>
                  <a:pt x="0" y="0"/>
                </a:moveTo>
                <a:lnTo>
                  <a:pt x="4843462" y="0"/>
                </a:lnTo>
                <a:lnTo>
                  <a:pt x="4843462" y="553429"/>
                </a:lnTo>
                <a:lnTo>
                  <a:pt x="0" y="553429"/>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You can have different approvers on these requests or route the RFQ through procurement to award for higher values</a:t>
            </a:r>
          </a:p>
        </p:txBody>
      </p:sp>
    </p:spTree>
    <p:extLst>
      <p:ext uri="{BB962C8B-B14F-4D97-AF65-F5344CB8AC3E}">
        <p14:creationId xmlns:p14="http://schemas.microsoft.com/office/powerpoint/2010/main" val="1984842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D62A1-01F1-40CA-A650-9137F9DF81F9}"/>
              </a:ext>
            </a:extLst>
          </p:cNvPr>
          <p:cNvSpPr>
            <a:spLocks noGrp="1"/>
          </p:cNvSpPr>
          <p:nvPr>
            <p:ph type="title"/>
          </p:nvPr>
        </p:nvSpPr>
        <p:spPr/>
        <p:txBody>
          <a:bodyPr/>
          <a:lstStyle/>
          <a:p>
            <a:r>
              <a:rPr lang="en-GB">
                <a:solidFill>
                  <a:schemeClr val="tx1"/>
                </a:solidFill>
              </a:rPr>
              <a:t>Low Value Purchases</a:t>
            </a:r>
          </a:p>
        </p:txBody>
      </p:sp>
      <p:grpSp>
        <p:nvGrpSpPr>
          <p:cNvPr id="14" name="Group 13">
            <a:extLst>
              <a:ext uri="{FF2B5EF4-FFF2-40B4-BE49-F238E27FC236}">
                <a16:creationId xmlns:a16="http://schemas.microsoft.com/office/drawing/2014/main" id="{EF325105-60F3-4DBB-AFCB-23295214AFB6}"/>
              </a:ext>
            </a:extLst>
          </p:cNvPr>
          <p:cNvGrpSpPr/>
          <p:nvPr/>
        </p:nvGrpSpPr>
        <p:grpSpPr>
          <a:xfrm>
            <a:off x="2105025" y="1320582"/>
            <a:ext cx="9686925" cy="3769578"/>
            <a:chOff x="2105025" y="1320582"/>
            <a:chExt cx="9686925" cy="3769578"/>
          </a:xfrm>
        </p:grpSpPr>
        <p:sp>
          <p:nvSpPr>
            <p:cNvPr id="15" name="Freeform: Shape 14">
              <a:extLst>
                <a:ext uri="{FF2B5EF4-FFF2-40B4-BE49-F238E27FC236}">
                  <a16:creationId xmlns:a16="http://schemas.microsoft.com/office/drawing/2014/main" id="{5168BA30-AE67-419F-80B5-652BE078370F}"/>
                </a:ext>
              </a:extLst>
            </p:cNvPr>
            <p:cNvSpPr/>
            <p:nvPr/>
          </p:nvSpPr>
          <p:spPr>
            <a:xfrm>
              <a:off x="2105025" y="3152917"/>
              <a:ext cx="9686925" cy="1203108"/>
            </a:xfrm>
            <a:custGeom>
              <a:avLst/>
              <a:gdLst>
                <a:gd name="connsiteX0" fmla="*/ 0 w 9686925"/>
                <a:gd name="connsiteY0" fmla="*/ 0 h 1203108"/>
                <a:gd name="connsiteX1" fmla="*/ 9686925 w 9686925"/>
                <a:gd name="connsiteY1" fmla="*/ 0 h 1203108"/>
                <a:gd name="connsiteX2" fmla="*/ 9686925 w 9686925"/>
                <a:gd name="connsiteY2" fmla="*/ 1203108 h 1203108"/>
                <a:gd name="connsiteX3" fmla="*/ 0 w 9686925"/>
                <a:gd name="connsiteY3" fmla="*/ 1203108 h 1203108"/>
                <a:gd name="connsiteX4" fmla="*/ 0 w 9686925"/>
                <a:gd name="connsiteY4" fmla="*/ 0 h 120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6925" h="1203108">
                  <a:moveTo>
                    <a:pt x="0" y="0"/>
                  </a:moveTo>
                  <a:lnTo>
                    <a:pt x="9686925" y="0"/>
                  </a:lnTo>
                  <a:lnTo>
                    <a:pt x="9686925" y="1203108"/>
                  </a:lnTo>
                  <a:lnTo>
                    <a:pt x="0" y="1203108"/>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72000" rIns="163576" bIns="717006" numCol="1" spcCol="1270" anchor="ctr" anchorCtr="0">
              <a:noAutofit/>
            </a:bodyPr>
            <a:lstStyle/>
            <a:p>
              <a:pPr marL="0" lvl="0" indent="0" algn="ctr" defTabSz="1022350">
                <a:lnSpc>
                  <a:spcPct val="90000"/>
                </a:lnSpc>
                <a:spcBef>
                  <a:spcPct val="0"/>
                </a:spcBef>
                <a:spcAft>
                  <a:spcPct val="35000"/>
                </a:spcAft>
                <a:buNone/>
              </a:pPr>
              <a:r>
                <a:rPr lang="en-US" kern="1200">
                  <a:latin typeface="+mn-lt"/>
                  <a:cs typeface="Calibri" panose="020F0502020204030204" pitchFamily="34" charset="0"/>
                </a:rPr>
                <a:t>How do we build an intuitive process for this?</a:t>
              </a:r>
            </a:p>
          </p:txBody>
        </p:sp>
        <p:sp>
          <p:nvSpPr>
            <p:cNvPr id="16" name="Freeform: Shape 15">
              <a:extLst>
                <a:ext uri="{FF2B5EF4-FFF2-40B4-BE49-F238E27FC236}">
                  <a16:creationId xmlns:a16="http://schemas.microsoft.com/office/drawing/2014/main" id="{D5C5A927-5247-45C8-97EA-18CE69952AF7}"/>
                </a:ext>
              </a:extLst>
            </p:cNvPr>
            <p:cNvSpPr/>
            <p:nvPr/>
          </p:nvSpPr>
          <p:spPr>
            <a:xfrm>
              <a:off x="2105025" y="3679183"/>
              <a:ext cx="9686924" cy="1410977"/>
            </a:xfrm>
            <a:custGeom>
              <a:avLst/>
              <a:gdLst>
                <a:gd name="connsiteX0" fmla="*/ 0 w 4843462"/>
                <a:gd name="connsiteY0" fmla="*/ 0 h 553429"/>
                <a:gd name="connsiteX1" fmla="*/ 4843462 w 4843462"/>
                <a:gd name="connsiteY1" fmla="*/ 0 h 553429"/>
                <a:gd name="connsiteX2" fmla="*/ 4843462 w 4843462"/>
                <a:gd name="connsiteY2" fmla="*/ 553429 h 553429"/>
                <a:gd name="connsiteX3" fmla="*/ 0 w 4843462"/>
                <a:gd name="connsiteY3" fmla="*/ 553429 h 553429"/>
                <a:gd name="connsiteX4" fmla="*/ 0 w 4843462"/>
                <a:gd name="connsiteY4" fmla="*/ 0 h 55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429">
                  <a:moveTo>
                    <a:pt x="0" y="0"/>
                  </a:moveTo>
                  <a:lnTo>
                    <a:pt x="4843462" y="0"/>
                  </a:lnTo>
                  <a:lnTo>
                    <a:pt x="4843462" y="553429"/>
                  </a:lnTo>
                  <a:lnTo>
                    <a:pt x="0" y="553429"/>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b="1" kern="1200">
                  <a:solidFill>
                    <a:schemeClr val="tx1"/>
                  </a:solidFill>
                  <a:latin typeface="+mn-lt"/>
                  <a:cs typeface="Calibri" panose="020F0502020204030204" pitchFamily="34" charset="0"/>
                </a:rPr>
                <a:t>One option:</a:t>
              </a:r>
            </a:p>
            <a:p>
              <a:pPr marL="0" lvl="0" indent="0" algn="ctr" defTabSz="577850">
                <a:lnSpc>
                  <a:spcPct val="90000"/>
                </a:lnSpc>
                <a:spcBef>
                  <a:spcPct val="0"/>
                </a:spcBef>
                <a:spcAft>
                  <a:spcPct val="35000"/>
                </a:spcAft>
                <a:buNone/>
              </a:pPr>
              <a:r>
                <a:rPr lang="en-US" sz="1300" kern="1200">
                  <a:solidFill>
                    <a:schemeClr val="tx1"/>
                  </a:solidFill>
                  <a:latin typeface="+mn-lt"/>
                  <a:cs typeface="Calibri" panose="020F0502020204030204" pitchFamily="34" charset="0"/>
                </a:rPr>
                <a:t>Have a home landing page for under DKK50.000 with guidance to search catalogs as first step</a:t>
              </a:r>
            </a:p>
            <a:p>
              <a:pPr algn="ctr" defTabSz="577850">
                <a:lnSpc>
                  <a:spcPct val="90000"/>
                </a:lnSpc>
                <a:spcBef>
                  <a:spcPct val="0"/>
                </a:spcBef>
                <a:spcAft>
                  <a:spcPct val="35000"/>
                </a:spcAft>
              </a:pPr>
              <a:r>
                <a:rPr lang="en-US" sz="1300">
                  <a:solidFill>
                    <a:schemeClr val="tx1"/>
                  </a:solidFill>
                  <a:cs typeface="Calibri" panose="020F0502020204030204" pitchFamily="34" charset="0"/>
                </a:rPr>
                <a:t>Guidance can also explain when p-card is appropriate</a:t>
              </a:r>
              <a:endParaRPr lang="en-US" sz="1300" kern="1200">
                <a:solidFill>
                  <a:schemeClr val="tx1"/>
                </a:solidFill>
                <a:latin typeface="+mn-lt"/>
                <a:cs typeface="Calibri" panose="020F0502020204030204" pitchFamily="34" charset="0"/>
              </a:endParaRPr>
            </a:p>
            <a:p>
              <a:pPr algn="ctr" defTabSz="577850">
                <a:lnSpc>
                  <a:spcPct val="90000"/>
                </a:lnSpc>
                <a:spcBef>
                  <a:spcPct val="0"/>
                </a:spcBef>
                <a:spcAft>
                  <a:spcPct val="35000"/>
                </a:spcAft>
              </a:pPr>
              <a:r>
                <a:rPr lang="en-US" sz="1300" kern="1200">
                  <a:solidFill>
                    <a:schemeClr val="tx1"/>
                  </a:solidFill>
                  <a:latin typeface="+mn-lt"/>
                  <a:cs typeface="Calibri" panose="020F0502020204030204" pitchFamily="34" charset="0"/>
                </a:rPr>
                <a:t> </a:t>
              </a:r>
              <a:r>
                <a:rPr lang="en-US" sz="1300">
                  <a:solidFill>
                    <a:schemeClr val="tx1"/>
                  </a:solidFill>
                  <a:cs typeface="Calibri" panose="020F0502020204030204" pitchFamily="34" charset="0"/>
                </a:rPr>
                <a:t>Custom form could be available on landing page if they think they need to check the risk</a:t>
              </a:r>
            </a:p>
            <a:p>
              <a:pPr algn="ctr" defTabSz="577850">
                <a:lnSpc>
                  <a:spcPct val="90000"/>
                </a:lnSpc>
                <a:spcBef>
                  <a:spcPct val="0"/>
                </a:spcBef>
                <a:spcAft>
                  <a:spcPct val="35000"/>
                </a:spcAft>
              </a:pPr>
              <a:r>
                <a:rPr lang="en-US" sz="1300">
                  <a:solidFill>
                    <a:schemeClr val="tx1"/>
                  </a:solidFill>
                  <a:cs typeface="Calibri" panose="020F0502020204030204" pitchFamily="34" charset="0"/>
                </a:rPr>
                <a:t>This can tell them if they need to contact Legal or not</a:t>
              </a:r>
              <a:endParaRPr lang="en-US" sz="1300" kern="1200">
                <a:solidFill>
                  <a:schemeClr val="tx1"/>
                </a:solidFill>
                <a:latin typeface="+mn-lt"/>
                <a:cs typeface="Calibri" panose="020F0502020204030204" pitchFamily="34" charset="0"/>
              </a:endParaRPr>
            </a:p>
          </p:txBody>
        </p:sp>
        <p:sp>
          <p:nvSpPr>
            <p:cNvPr id="18" name="Freeform: Shape 17">
              <a:extLst>
                <a:ext uri="{FF2B5EF4-FFF2-40B4-BE49-F238E27FC236}">
                  <a16:creationId xmlns:a16="http://schemas.microsoft.com/office/drawing/2014/main" id="{06D942CB-F4D3-4A74-BE97-AE21D6E2F598}"/>
                </a:ext>
              </a:extLst>
            </p:cNvPr>
            <p:cNvSpPr/>
            <p:nvPr/>
          </p:nvSpPr>
          <p:spPr>
            <a:xfrm>
              <a:off x="2105025" y="1320582"/>
              <a:ext cx="9686925" cy="1850383"/>
            </a:xfrm>
            <a:custGeom>
              <a:avLst/>
              <a:gdLst>
                <a:gd name="connsiteX0" fmla="*/ 0 w 9686925"/>
                <a:gd name="connsiteY0" fmla="*/ 648059 h 1850381"/>
                <a:gd name="connsiteX1" fmla="*/ 4612165 w 9686925"/>
                <a:gd name="connsiteY1" fmla="*/ 648059 h 1850381"/>
                <a:gd name="connsiteX2" fmla="*/ 4612165 w 9686925"/>
                <a:gd name="connsiteY2" fmla="*/ 462595 h 1850381"/>
                <a:gd name="connsiteX3" fmla="*/ 4380867 w 9686925"/>
                <a:gd name="connsiteY3" fmla="*/ 462595 h 1850381"/>
                <a:gd name="connsiteX4" fmla="*/ 4843463 w 9686925"/>
                <a:gd name="connsiteY4" fmla="*/ 0 h 1850381"/>
                <a:gd name="connsiteX5" fmla="*/ 5306058 w 9686925"/>
                <a:gd name="connsiteY5" fmla="*/ 462595 h 1850381"/>
                <a:gd name="connsiteX6" fmla="*/ 5074760 w 9686925"/>
                <a:gd name="connsiteY6" fmla="*/ 462595 h 1850381"/>
                <a:gd name="connsiteX7" fmla="*/ 5074760 w 9686925"/>
                <a:gd name="connsiteY7" fmla="*/ 648059 h 1850381"/>
                <a:gd name="connsiteX8" fmla="*/ 9686925 w 9686925"/>
                <a:gd name="connsiteY8" fmla="*/ 648059 h 1850381"/>
                <a:gd name="connsiteX9" fmla="*/ 9686925 w 9686925"/>
                <a:gd name="connsiteY9" fmla="*/ 1850381 h 1850381"/>
                <a:gd name="connsiteX10" fmla="*/ 0 w 9686925"/>
                <a:gd name="connsiteY10" fmla="*/ 1850381 h 1850381"/>
                <a:gd name="connsiteX11" fmla="*/ 0 w 9686925"/>
                <a:gd name="connsiteY11" fmla="*/ 648059 h 18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6925" h="1850381">
                  <a:moveTo>
                    <a:pt x="9686925" y="1202322"/>
                  </a:moveTo>
                  <a:lnTo>
                    <a:pt x="5074760" y="1202322"/>
                  </a:lnTo>
                  <a:lnTo>
                    <a:pt x="5074760" y="1387786"/>
                  </a:lnTo>
                  <a:lnTo>
                    <a:pt x="5306058" y="1387786"/>
                  </a:lnTo>
                  <a:lnTo>
                    <a:pt x="4843462" y="1850380"/>
                  </a:lnTo>
                  <a:lnTo>
                    <a:pt x="4380867" y="1387786"/>
                  </a:lnTo>
                  <a:lnTo>
                    <a:pt x="4612165" y="1387786"/>
                  </a:lnTo>
                  <a:lnTo>
                    <a:pt x="4612165" y="1202322"/>
                  </a:lnTo>
                  <a:lnTo>
                    <a:pt x="0" y="1202322"/>
                  </a:lnTo>
                  <a:lnTo>
                    <a:pt x="0" y="1"/>
                  </a:lnTo>
                  <a:lnTo>
                    <a:pt x="9686925" y="1"/>
                  </a:lnTo>
                  <a:lnTo>
                    <a:pt x="9686925" y="120232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72000" rIns="163576" bIns="1364475" numCol="1" spcCol="1270" anchor="ctr" anchorCtr="0">
              <a:noAutofit/>
            </a:bodyPr>
            <a:lstStyle/>
            <a:p>
              <a:pPr marL="0" lvl="0" indent="0" algn="ctr" defTabSz="1022350">
                <a:lnSpc>
                  <a:spcPct val="90000"/>
                </a:lnSpc>
                <a:spcBef>
                  <a:spcPct val="0"/>
                </a:spcBef>
                <a:spcAft>
                  <a:spcPct val="35000"/>
                </a:spcAft>
                <a:buNone/>
              </a:pPr>
              <a:r>
                <a:rPr lang="en-US">
                  <a:latin typeface="Calibri" panose="020F0502020204030204" pitchFamily="34" charset="0"/>
                  <a:cs typeface="Calibri" panose="020F0502020204030204" pitchFamily="34" charset="0"/>
                </a:rPr>
                <a:t>The Requestor should primarily use credit card/P-card for:</a:t>
              </a:r>
              <a:endParaRPr lang="en-GB" kern="1200">
                <a:latin typeface="+mn-lt"/>
              </a:endParaRPr>
            </a:p>
          </p:txBody>
        </p:sp>
        <p:sp>
          <p:nvSpPr>
            <p:cNvPr id="19" name="Freeform: Shape 18">
              <a:extLst>
                <a:ext uri="{FF2B5EF4-FFF2-40B4-BE49-F238E27FC236}">
                  <a16:creationId xmlns:a16="http://schemas.microsoft.com/office/drawing/2014/main" id="{F3176276-502F-4CA1-8BC0-5730C6081E64}"/>
                </a:ext>
              </a:extLst>
            </p:cNvPr>
            <p:cNvSpPr/>
            <p:nvPr/>
          </p:nvSpPr>
          <p:spPr>
            <a:xfrm>
              <a:off x="2105025" y="1828800"/>
              <a:ext cx="4843462" cy="694529"/>
            </a:xfrm>
            <a:custGeom>
              <a:avLst/>
              <a:gdLst>
                <a:gd name="connsiteX0" fmla="*/ 0 w 4843462"/>
                <a:gd name="connsiteY0" fmla="*/ 0 h 553263"/>
                <a:gd name="connsiteX1" fmla="*/ 4843462 w 4843462"/>
                <a:gd name="connsiteY1" fmla="*/ 0 h 553263"/>
                <a:gd name="connsiteX2" fmla="*/ 4843462 w 4843462"/>
                <a:gd name="connsiteY2" fmla="*/ 553263 h 553263"/>
                <a:gd name="connsiteX3" fmla="*/ 0 w 4843462"/>
                <a:gd name="connsiteY3" fmla="*/ 553263 h 553263"/>
                <a:gd name="connsiteX4" fmla="*/ 0 w 4843462"/>
                <a:gd name="connsiteY4" fmla="*/ 0 h 55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263">
                  <a:moveTo>
                    <a:pt x="0" y="0"/>
                  </a:moveTo>
                  <a:lnTo>
                    <a:pt x="4843462" y="0"/>
                  </a:lnTo>
                  <a:lnTo>
                    <a:pt x="4843462" y="553263"/>
                  </a:lnTo>
                  <a:lnTo>
                    <a:pt x="0" y="553263"/>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algn="ctr" defTabSz="577850">
                <a:lnSpc>
                  <a:spcPct val="90000"/>
                </a:lnSpc>
                <a:spcBef>
                  <a:spcPct val="0"/>
                </a:spcBef>
                <a:spcAft>
                  <a:spcPct val="35000"/>
                </a:spcAft>
              </a:pPr>
              <a:r>
                <a:rPr lang="en-US" sz="1300">
                  <a:solidFill>
                    <a:schemeClr val="tx1"/>
                  </a:solidFill>
                  <a:cs typeface="Calibri" panose="020F0502020204030204" pitchFamily="34" charset="0"/>
                </a:rPr>
                <a:t>Ad hoc purchases below DKK 50.000, </a:t>
              </a:r>
              <a:r>
                <a:rPr lang="en-GB" sz="1300">
                  <a:solidFill>
                    <a:schemeClr val="tx1"/>
                  </a:solidFill>
                  <a:cs typeface="Calibri" panose="020F0502020204030204" pitchFamily="34" charset="0"/>
                </a:rPr>
                <a:t>unless the good is available in our catalogues.</a:t>
              </a:r>
              <a:endParaRPr lang="en-US" sz="1300">
                <a:solidFill>
                  <a:schemeClr val="tx1"/>
                </a:solidFill>
                <a:cs typeface="Calibri" panose="020F0502020204030204" pitchFamily="34" charset="0"/>
              </a:endParaRPr>
            </a:p>
          </p:txBody>
        </p:sp>
        <p:sp>
          <p:nvSpPr>
            <p:cNvPr id="20" name="Freeform: Shape 19">
              <a:extLst>
                <a:ext uri="{FF2B5EF4-FFF2-40B4-BE49-F238E27FC236}">
                  <a16:creationId xmlns:a16="http://schemas.microsoft.com/office/drawing/2014/main" id="{E653BA25-AACD-4705-8526-F5F4BD903245}"/>
                </a:ext>
              </a:extLst>
            </p:cNvPr>
            <p:cNvSpPr/>
            <p:nvPr/>
          </p:nvSpPr>
          <p:spPr>
            <a:xfrm>
              <a:off x="6948487" y="1828800"/>
              <a:ext cx="4843462" cy="694529"/>
            </a:xfrm>
            <a:custGeom>
              <a:avLst/>
              <a:gdLst>
                <a:gd name="connsiteX0" fmla="*/ 0 w 4843462"/>
                <a:gd name="connsiteY0" fmla="*/ 0 h 553263"/>
                <a:gd name="connsiteX1" fmla="*/ 4843462 w 4843462"/>
                <a:gd name="connsiteY1" fmla="*/ 0 h 553263"/>
                <a:gd name="connsiteX2" fmla="*/ 4843462 w 4843462"/>
                <a:gd name="connsiteY2" fmla="*/ 553263 h 553263"/>
                <a:gd name="connsiteX3" fmla="*/ 0 w 4843462"/>
                <a:gd name="connsiteY3" fmla="*/ 553263 h 553263"/>
                <a:gd name="connsiteX4" fmla="*/ 0 w 4843462"/>
                <a:gd name="connsiteY4" fmla="*/ 0 h 55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462" h="553263">
                  <a:moveTo>
                    <a:pt x="0" y="0"/>
                  </a:moveTo>
                  <a:lnTo>
                    <a:pt x="4843462" y="0"/>
                  </a:lnTo>
                  <a:lnTo>
                    <a:pt x="4843462" y="553263"/>
                  </a:lnTo>
                  <a:lnTo>
                    <a:pt x="0" y="553263"/>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kern="1200">
                  <a:solidFill>
                    <a:schemeClr val="tx1"/>
                  </a:solidFill>
                  <a:latin typeface="+mn-lt"/>
                  <a:cs typeface="Calibri" panose="020F0502020204030204" pitchFamily="34" charset="0"/>
                </a:rPr>
                <a:t>The Requestor should likewise be able to assess potential core risks and involvement of Legal across these small value purchases.</a:t>
              </a:r>
            </a:p>
          </p:txBody>
        </p:sp>
      </p:grpSp>
    </p:spTree>
    <p:extLst>
      <p:ext uri="{BB962C8B-B14F-4D97-AF65-F5344CB8AC3E}">
        <p14:creationId xmlns:p14="http://schemas.microsoft.com/office/powerpoint/2010/main" val="891565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32B5-086E-4AB5-A686-A6415AFA157F}"/>
              </a:ext>
            </a:extLst>
          </p:cNvPr>
          <p:cNvSpPr>
            <a:spLocks noGrp="1"/>
          </p:cNvSpPr>
          <p:nvPr>
            <p:ph type="title"/>
          </p:nvPr>
        </p:nvSpPr>
        <p:spPr>
          <a:xfrm>
            <a:off x="1971675" y="353680"/>
            <a:ext cx="4124325" cy="3000005"/>
          </a:xfrm>
        </p:spPr>
        <p:txBody>
          <a:bodyPr/>
          <a:lstStyle/>
          <a:p>
            <a:r>
              <a:rPr lang="en-GB"/>
              <a:t>APPENDIX</a:t>
            </a:r>
          </a:p>
        </p:txBody>
      </p:sp>
      <p:sp>
        <p:nvSpPr>
          <p:cNvPr id="3" name="Text Placeholder 2">
            <a:extLst>
              <a:ext uri="{FF2B5EF4-FFF2-40B4-BE49-F238E27FC236}">
                <a16:creationId xmlns:a16="http://schemas.microsoft.com/office/drawing/2014/main" id="{31CE911C-9117-449F-A3C6-BCA76CD34E22}"/>
              </a:ext>
            </a:extLst>
          </p:cNvPr>
          <p:cNvSpPr>
            <a:spLocks noGrp="1"/>
          </p:cNvSpPr>
          <p:nvPr>
            <p:ph type="body" idx="1"/>
          </p:nvPr>
        </p:nvSpPr>
        <p:spPr>
          <a:xfrm>
            <a:off x="1971675" y="3624377"/>
            <a:ext cx="4124325" cy="1500187"/>
          </a:xfrm>
        </p:spPr>
        <p:txBody>
          <a:bodyPr/>
          <a:lstStyle/>
          <a:p>
            <a:endParaRPr lang="en-GB" sz="2000">
              <a:latin typeface="+mn-lt"/>
            </a:endParaRPr>
          </a:p>
        </p:txBody>
      </p:sp>
    </p:spTree>
    <p:extLst>
      <p:ext uri="{BB962C8B-B14F-4D97-AF65-F5344CB8AC3E}">
        <p14:creationId xmlns:p14="http://schemas.microsoft.com/office/powerpoint/2010/main" val="187268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88CD584-F86D-4277-825C-B9B86004F371}"/>
              </a:ext>
            </a:extLst>
          </p:cNvPr>
          <p:cNvSpPr>
            <a:spLocks noGrp="1"/>
          </p:cNvSpPr>
          <p:nvPr>
            <p:ph type="body" sz="quarter" idx="10"/>
          </p:nvPr>
        </p:nvSpPr>
        <p:spPr>
          <a:xfrm>
            <a:off x="3996266" y="1201398"/>
            <a:ext cx="7845213" cy="4230000"/>
          </a:xfrm>
        </p:spPr>
        <p:txBody>
          <a:bodyPr/>
          <a:lstStyle/>
          <a:p>
            <a:pPr marL="180000" marR="0" lvl="1" indent="-180000" algn="l" defTabSz="914400" rtl="0" eaLnBrk="1" fontAlgn="auto" latinLnBrk="0" hangingPunct="1">
              <a:lnSpc>
                <a:spcPct val="150000"/>
              </a:lnSpc>
              <a:spcBef>
                <a:spcPts val="0"/>
              </a:spcBef>
              <a:spcAft>
                <a:spcPts val="600"/>
              </a:spcAft>
              <a:buClrTx/>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VeluxForOffice"/>
                <a:ea typeface="+mn-ea"/>
                <a:cs typeface="+mn-cs"/>
              </a:rPr>
              <a:t>Design for the Future State of the Business</a:t>
            </a:r>
          </a:p>
          <a:p>
            <a:pPr marL="180000" marR="0" lvl="1" indent="-180000" algn="l" defTabSz="914400" rtl="0" eaLnBrk="1" fontAlgn="auto" latinLnBrk="0" hangingPunct="1">
              <a:lnSpc>
                <a:spcPct val="150000"/>
              </a:lnSpc>
              <a:spcBef>
                <a:spcPts val="0"/>
              </a:spcBef>
              <a:spcAft>
                <a:spcPts val="600"/>
              </a:spcAft>
              <a:buClrTx/>
              <a:buSzTx/>
              <a:buFontTx/>
              <a:buBlip>
                <a:blip r:embed="rId3"/>
              </a:buBlip>
              <a:tabLst/>
              <a:defRPr/>
            </a:pPr>
            <a:r>
              <a:rPr lang="en-GB" sz="2400" i="0">
                <a:solidFill>
                  <a:srgbClr val="000000"/>
                </a:solidFill>
                <a:latin typeface="VeluxForOffice"/>
              </a:rPr>
              <a:t>Think Global rather than category specific</a:t>
            </a:r>
          </a:p>
          <a:p>
            <a:pPr marL="180000" marR="0" lvl="1" indent="-180000" algn="l" defTabSz="914400" rtl="0" eaLnBrk="1" fontAlgn="auto" latinLnBrk="0" hangingPunct="1">
              <a:lnSpc>
                <a:spcPct val="150000"/>
              </a:lnSpc>
              <a:spcBef>
                <a:spcPts val="0"/>
              </a:spcBef>
              <a:spcAft>
                <a:spcPts val="600"/>
              </a:spcAft>
              <a:buClrTx/>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VeluxForOffice"/>
                <a:ea typeface="+mn-ea"/>
                <a:cs typeface="+mn-cs"/>
              </a:rPr>
              <a:t>Design based on normal practice rather than exceptions</a:t>
            </a:r>
          </a:p>
          <a:p>
            <a:pPr marL="180000" marR="0" lvl="1" indent="-180000" algn="l" defTabSz="914400" rtl="0" eaLnBrk="1" fontAlgn="auto" latinLnBrk="0" hangingPunct="1">
              <a:lnSpc>
                <a:spcPct val="150000"/>
              </a:lnSpc>
              <a:spcBef>
                <a:spcPts val="0"/>
              </a:spcBef>
              <a:spcAft>
                <a:spcPts val="600"/>
              </a:spcAft>
              <a:buClrTx/>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VeluxForOffice"/>
                <a:ea typeface="+mn-ea"/>
                <a:cs typeface="+mn-cs"/>
              </a:rPr>
              <a:t>Adopt Ariba Best Practices</a:t>
            </a:r>
          </a:p>
          <a:p>
            <a:pPr lvl="1">
              <a:lnSpc>
                <a:spcPct val="150000"/>
              </a:lnSpc>
              <a:defRPr/>
            </a:pPr>
            <a:r>
              <a:rPr kumimoji="0" lang="en-GB" sz="2400" b="0" i="0" u="none" strike="noStrike" kern="1200" cap="none" spc="0" normalizeH="0" baseline="0" noProof="0">
                <a:ln>
                  <a:noFill/>
                </a:ln>
                <a:solidFill>
                  <a:srgbClr val="000000"/>
                </a:solidFill>
                <a:effectLst/>
                <a:uLnTx/>
                <a:uFillTx/>
                <a:latin typeface="VeluxForOffice"/>
                <a:ea typeface="+mn-ea"/>
                <a:cs typeface="+mn-cs"/>
              </a:rPr>
              <a:t>Minimise customisations</a:t>
            </a:r>
          </a:p>
          <a:p>
            <a:pPr lvl="1">
              <a:lnSpc>
                <a:spcPct val="150000"/>
              </a:lnSpc>
              <a:defRPr/>
            </a:pPr>
            <a:r>
              <a:rPr lang="en-GB" sz="2400" i="0">
                <a:solidFill>
                  <a:srgbClr val="000000"/>
                </a:solidFill>
                <a:latin typeface="VeluxForOffice"/>
              </a:rPr>
              <a:t>Leverage regular Cloud feature release</a:t>
            </a:r>
            <a:endParaRPr kumimoji="0" lang="en-GB" sz="2400" b="0" i="0" u="none" strike="noStrike" kern="1200" cap="none" spc="0" normalizeH="0" baseline="0" noProof="0">
              <a:ln>
                <a:noFill/>
              </a:ln>
              <a:solidFill>
                <a:srgbClr val="000000"/>
              </a:solidFill>
              <a:effectLst/>
              <a:uLnTx/>
              <a:uFillTx/>
              <a:latin typeface="VeluxForOffice"/>
              <a:ea typeface="+mn-ea"/>
              <a:cs typeface="+mn-cs"/>
            </a:endParaRPr>
          </a:p>
          <a:p>
            <a:pPr marL="180000" marR="0" lvl="1" indent="-180000" algn="l" defTabSz="914400" rtl="0" eaLnBrk="1" fontAlgn="auto" latinLnBrk="0" hangingPunct="1">
              <a:lnSpc>
                <a:spcPct val="150000"/>
              </a:lnSpc>
              <a:spcBef>
                <a:spcPts val="0"/>
              </a:spcBef>
              <a:spcAft>
                <a:spcPts val="600"/>
              </a:spcAft>
              <a:buClrTx/>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VeluxForOffice"/>
                <a:ea typeface="+mn-ea"/>
                <a:cs typeface="+mn-cs"/>
              </a:rPr>
              <a:t>Drive cultural change and transformation</a:t>
            </a:r>
          </a:p>
          <a:p>
            <a:pPr marL="180000" marR="0" lvl="1" indent="-180000" algn="l" defTabSz="914400" rtl="0" eaLnBrk="1" fontAlgn="auto" latinLnBrk="0" hangingPunct="1">
              <a:lnSpc>
                <a:spcPct val="150000"/>
              </a:lnSpc>
              <a:spcBef>
                <a:spcPts val="0"/>
              </a:spcBef>
              <a:spcAft>
                <a:spcPts val="600"/>
              </a:spcAft>
              <a:buClrTx/>
              <a:buSzTx/>
              <a:buFontTx/>
              <a:buBlip>
                <a:blip r:embed="rId3"/>
              </a:buBlip>
              <a:tabLst/>
              <a:defRPr/>
            </a:pPr>
            <a:r>
              <a:rPr kumimoji="0" lang="en-GB" sz="2400" b="0" i="0" u="none" strike="noStrike" kern="1200" cap="none" spc="0" normalizeH="0" baseline="0" noProof="0">
                <a:ln>
                  <a:noFill/>
                </a:ln>
                <a:solidFill>
                  <a:srgbClr val="000000"/>
                </a:solidFill>
                <a:effectLst/>
                <a:uLnTx/>
                <a:uFillTx/>
                <a:latin typeface="VeluxForOffice"/>
                <a:ea typeface="+mn-ea"/>
                <a:cs typeface="+mn-cs"/>
              </a:rPr>
              <a:t>Develop new skills and competencies for the team</a:t>
            </a:r>
          </a:p>
          <a:p>
            <a:pPr marL="0" marR="0" lvl="1" indent="0" algn="l" defTabSz="914400" rtl="0" eaLnBrk="1" fontAlgn="auto" latinLnBrk="0" hangingPunct="1">
              <a:lnSpc>
                <a:spcPct val="90000"/>
              </a:lnSpc>
              <a:spcBef>
                <a:spcPts val="0"/>
              </a:spcBef>
              <a:spcAft>
                <a:spcPts val="600"/>
              </a:spcAft>
              <a:buClrTx/>
              <a:buSzTx/>
              <a:buNone/>
              <a:tabLst/>
              <a:defRPr/>
            </a:pPr>
            <a:endParaRPr kumimoji="0" lang="en-US" sz="3200" b="0" i="1" u="none" strike="noStrike" kern="1200" cap="none" spc="0" normalizeH="0" baseline="0" noProof="0">
              <a:ln>
                <a:noFill/>
              </a:ln>
              <a:solidFill>
                <a:srgbClr val="000000"/>
              </a:solidFill>
              <a:effectLst/>
              <a:uLnTx/>
              <a:uFillTx/>
              <a:latin typeface="VeluxForOffice"/>
              <a:ea typeface="+mn-ea"/>
              <a:cs typeface="+mn-cs"/>
            </a:endParaRPr>
          </a:p>
        </p:txBody>
      </p:sp>
      <p:sp>
        <p:nvSpPr>
          <p:cNvPr id="7" name="Title 6">
            <a:extLst>
              <a:ext uri="{FF2B5EF4-FFF2-40B4-BE49-F238E27FC236}">
                <a16:creationId xmlns:a16="http://schemas.microsoft.com/office/drawing/2014/main" id="{B7A6A61C-5A1A-44AC-8D3D-27F06796FCBA}"/>
              </a:ext>
            </a:extLst>
          </p:cNvPr>
          <p:cNvSpPr>
            <a:spLocks noGrp="1"/>
          </p:cNvSpPr>
          <p:nvPr>
            <p:ph type="title"/>
          </p:nvPr>
        </p:nvSpPr>
        <p:spPr/>
        <p:txBody>
          <a:bodyPr/>
          <a:lstStyle/>
          <a:p>
            <a:r>
              <a:rPr lang="en-GB"/>
              <a:t>Design Principles</a:t>
            </a:r>
          </a:p>
        </p:txBody>
      </p:sp>
      <p:pic>
        <p:nvPicPr>
          <p:cNvPr id="3" name="Graphic 2" descr="Architecture">
            <a:extLst>
              <a:ext uri="{FF2B5EF4-FFF2-40B4-BE49-F238E27FC236}">
                <a16:creationId xmlns:a16="http://schemas.microsoft.com/office/drawing/2014/main" id="{D7E0E110-BBD1-464C-9485-5073A0866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6825" y="2198914"/>
            <a:ext cx="2702065" cy="2702065"/>
          </a:xfrm>
          <a:prstGeom prst="rect">
            <a:avLst/>
          </a:prstGeom>
        </p:spPr>
      </p:pic>
    </p:spTree>
    <p:extLst>
      <p:ext uri="{BB962C8B-B14F-4D97-AF65-F5344CB8AC3E}">
        <p14:creationId xmlns:p14="http://schemas.microsoft.com/office/powerpoint/2010/main" val="48941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F08F-7FEB-574D-BAA0-08203E228492}"/>
              </a:ext>
            </a:extLst>
          </p:cNvPr>
          <p:cNvSpPr>
            <a:spLocks noGrp="1"/>
          </p:cNvSpPr>
          <p:nvPr>
            <p:ph type="title"/>
          </p:nvPr>
        </p:nvSpPr>
        <p:spPr/>
        <p:txBody>
          <a:bodyPr/>
          <a:lstStyle/>
          <a:p>
            <a:r>
              <a:rPr lang="en-US"/>
              <a:t>Procurement Strategy</a:t>
            </a:r>
          </a:p>
        </p:txBody>
      </p:sp>
      <p:sp>
        <p:nvSpPr>
          <p:cNvPr id="23" name="Text Placeholder 22">
            <a:extLst>
              <a:ext uri="{FF2B5EF4-FFF2-40B4-BE49-F238E27FC236}">
                <a16:creationId xmlns:a16="http://schemas.microsoft.com/office/drawing/2014/main" id="{E4488E8F-3CCA-C94C-90D0-1ED97289E7D6}"/>
              </a:ext>
            </a:extLst>
          </p:cNvPr>
          <p:cNvSpPr>
            <a:spLocks noGrp="1"/>
          </p:cNvSpPr>
          <p:nvPr>
            <p:ph idx="1"/>
          </p:nvPr>
        </p:nvSpPr>
        <p:spPr>
          <a:xfrm>
            <a:off x="2882551" y="1493504"/>
            <a:ext cx="8952790" cy="2329195"/>
          </a:xfrm>
        </p:spPr>
        <p:txBody>
          <a:bodyPr vert="horz" lIns="91440" tIns="45720" rIns="91440" bIns="45720" rtlCol="0" anchor="t">
            <a:normAutofit/>
          </a:bodyPr>
          <a:lstStyle/>
          <a:p>
            <a:r>
              <a:rPr lang="en-US" sz="2000"/>
              <a:t>Does your existing end-to-end Procurement Operating Model need to be changed in order to maximize the technology investment?</a:t>
            </a:r>
          </a:p>
          <a:p>
            <a:r>
              <a:rPr lang="en-US" sz="2000"/>
              <a:t>Have all the processes that your indirect procurement organization need been designed and ready from day 1? (e.g.: Self Service vs Central Buying?)</a:t>
            </a:r>
          </a:p>
          <a:p>
            <a:pPr lvl="1"/>
            <a:r>
              <a:rPr lang="en-US" sz="2000"/>
              <a:t>If these don’t exist, then we will design these in the preparation phase</a:t>
            </a:r>
          </a:p>
          <a:p>
            <a:pPr lvl="1"/>
            <a:r>
              <a:rPr lang="en-US" sz="2000"/>
              <a:t>If these do exist, then we can review during preparation and system enable</a:t>
            </a:r>
          </a:p>
        </p:txBody>
      </p:sp>
      <p:sp>
        <p:nvSpPr>
          <p:cNvPr id="8" name="Freeform 55">
            <a:extLst>
              <a:ext uri="{FF2B5EF4-FFF2-40B4-BE49-F238E27FC236}">
                <a16:creationId xmlns:a16="http://schemas.microsoft.com/office/drawing/2014/main" id="{2500308E-190E-B34F-BB36-D0D30A01A149}"/>
              </a:ext>
            </a:extLst>
          </p:cNvPr>
          <p:cNvSpPr>
            <a:spLocks noChangeAspect="1"/>
          </p:cNvSpPr>
          <p:nvPr>
            <p:custDataLst>
              <p:tags r:id="rId1"/>
            </p:custDataLst>
          </p:nvPr>
        </p:nvSpPr>
        <p:spPr bwMode="gray">
          <a:xfrm>
            <a:off x="829912" y="1453345"/>
            <a:ext cx="1709738"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9" name="Rectangle 64">
            <a:extLst>
              <a:ext uri="{FF2B5EF4-FFF2-40B4-BE49-F238E27FC236}">
                <a16:creationId xmlns:a16="http://schemas.microsoft.com/office/drawing/2014/main" id="{1E6E4772-FFC9-4043-829D-48A2469F99D9}"/>
              </a:ext>
            </a:extLst>
          </p:cNvPr>
          <p:cNvSpPr>
            <a:spLocks noChangeAspect="1" noChangeArrowheads="1"/>
          </p:cNvSpPr>
          <p:nvPr>
            <p:custDataLst>
              <p:tags r:id="rId2"/>
            </p:custDataLst>
          </p:nvPr>
        </p:nvSpPr>
        <p:spPr bwMode="gray">
          <a:xfrm>
            <a:off x="1084904" y="1849996"/>
            <a:ext cx="1173162" cy="646331"/>
          </a:xfrm>
          <a:prstGeom prst="rect">
            <a:avLst/>
          </a:prstGeom>
          <a:noFill/>
          <a:ln w="9525">
            <a:noFill/>
            <a:miter lim="800000"/>
            <a:headEnd/>
            <a:tailEnd/>
          </a:ln>
        </p:spPr>
        <p:txBody>
          <a:bodyPr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Operating Model</a:t>
            </a:r>
          </a:p>
        </p:txBody>
      </p:sp>
      <p:sp>
        <p:nvSpPr>
          <p:cNvPr id="10" name="Oval 68">
            <a:extLst>
              <a:ext uri="{FF2B5EF4-FFF2-40B4-BE49-F238E27FC236}">
                <a16:creationId xmlns:a16="http://schemas.microsoft.com/office/drawing/2014/main" id="{B0A9721F-162C-4644-B855-2C4457D723F9}"/>
              </a:ext>
            </a:extLst>
          </p:cNvPr>
          <p:cNvSpPr>
            <a:spLocks noChangeAspect="1" noChangeArrowheads="1"/>
          </p:cNvSpPr>
          <p:nvPr>
            <p:custDataLst>
              <p:tags r:id="rId3"/>
            </p:custDataLst>
          </p:nvPr>
        </p:nvSpPr>
        <p:spPr bwMode="gray">
          <a:xfrm>
            <a:off x="1172813" y="1370795"/>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19" name="Freeform 61">
            <a:extLst>
              <a:ext uri="{FF2B5EF4-FFF2-40B4-BE49-F238E27FC236}">
                <a16:creationId xmlns:a16="http://schemas.microsoft.com/office/drawing/2014/main" id="{72B4BB61-6D3D-0D4D-986A-911B4C536A12}"/>
              </a:ext>
            </a:extLst>
          </p:cNvPr>
          <p:cNvSpPr>
            <a:spLocks noChangeAspect="1"/>
          </p:cNvSpPr>
          <p:nvPr>
            <p:custDataLst>
              <p:tags r:id="rId4"/>
            </p:custDataLst>
          </p:nvPr>
        </p:nvSpPr>
        <p:spPr bwMode="gray">
          <a:xfrm>
            <a:off x="767829" y="3011702"/>
            <a:ext cx="1708150" cy="1330325"/>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Univers 45 Light"/>
              <a:ea typeface="+mn-ea"/>
              <a:cs typeface="+mn-cs"/>
            </a:endParaRPr>
          </a:p>
        </p:txBody>
      </p:sp>
      <p:sp>
        <p:nvSpPr>
          <p:cNvPr id="20" name="Rectangle 66">
            <a:extLst>
              <a:ext uri="{FF2B5EF4-FFF2-40B4-BE49-F238E27FC236}">
                <a16:creationId xmlns:a16="http://schemas.microsoft.com/office/drawing/2014/main" id="{4E1BEB22-CE96-4B41-A6A2-A4DE123C2A26}"/>
              </a:ext>
            </a:extLst>
          </p:cNvPr>
          <p:cNvSpPr>
            <a:spLocks noChangeAspect="1" noChangeArrowheads="1"/>
          </p:cNvSpPr>
          <p:nvPr>
            <p:custDataLst>
              <p:tags r:id="rId5"/>
            </p:custDataLst>
          </p:nvPr>
        </p:nvSpPr>
        <p:spPr bwMode="gray">
          <a:xfrm>
            <a:off x="895235" y="3258805"/>
            <a:ext cx="1395006" cy="695646"/>
          </a:xfrm>
          <a:prstGeom prst="rect">
            <a:avLst/>
          </a:prstGeom>
          <a:noFill/>
          <a:ln w="9525">
            <a:noFill/>
            <a:miter lim="800000"/>
            <a:headEnd/>
            <a:tailEnd/>
          </a:ln>
        </p:spPr>
        <p:txBody>
          <a:bodyPr lIns="0" tIns="0" rIns="0" bIns="0"/>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itchFamily="34" charset="0"/>
                <a:ea typeface="+mn-ea"/>
                <a:cs typeface="Arial" pitchFamily="34" charset="0"/>
              </a:rPr>
              <a:t>End to End Process and Solution Architecture</a:t>
            </a:r>
          </a:p>
        </p:txBody>
      </p:sp>
      <p:sp>
        <p:nvSpPr>
          <p:cNvPr id="21" name="Oval 70">
            <a:extLst>
              <a:ext uri="{FF2B5EF4-FFF2-40B4-BE49-F238E27FC236}">
                <a16:creationId xmlns:a16="http://schemas.microsoft.com/office/drawing/2014/main" id="{AC272AC8-DD18-5F45-B771-EE16C6B551EC}"/>
              </a:ext>
            </a:extLst>
          </p:cNvPr>
          <p:cNvSpPr>
            <a:spLocks noChangeAspect="1" noChangeArrowheads="1"/>
          </p:cNvSpPr>
          <p:nvPr>
            <p:custDataLst>
              <p:tags r:id="rId6"/>
            </p:custDataLst>
          </p:nvPr>
        </p:nvSpPr>
        <p:spPr bwMode="gray">
          <a:xfrm>
            <a:off x="1069405" y="2866220"/>
            <a:ext cx="327025" cy="327025"/>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0" cap="none" spc="0" normalizeH="0" baseline="0" noProof="0">
                <a:ln>
                  <a:noFill/>
                </a:ln>
                <a:solidFill>
                  <a:prstClr val="white"/>
                </a:solidFill>
                <a:effectLst/>
                <a:uLnTx/>
                <a:uFillTx/>
                <a:latin typeface="Arial" pitchFamily="34" charset="0"/>
                <a:ea typeface="+mn-ea"/>
                <a:cs typeface="Arial" pitchFamily="34" charset="0"/>
              </a:rPr>
              <a:t>3</a:t>
            </a:r>
          </a:p>
        </p:txBody>
      </p:sp>
      <p:pic>
        <p:nvPicPr>
          <p:cNvPr id="24" name="Picture 23" descr="Table&#10;&#10;Description automatically generated">
            <a:extLst>
              <a:ext uri="{FF2B5EF4-FFF2-40B4-BE49-F238E27FC236}">
                <a16:creationId xmlns:a16="http://schemas.microsoft.com/office/drawing/2014/main" id="{210100E5-08C7-A840-80B9-8CFB6C86F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7799" y="3954451"/>
            <a:ext cx="4919889" cy="2772011"/>
          </a:xfrm>
          <a:prstGeom prst="rect">
            <a:avLst/>
          </a:prstGeom>
        </p:spPr>
      </p:pic>
    </p:spTree>
    <p:extLst>
      <p:ext uri="{BB962C8B-B14F-4D97-AF65-F5344CB8AC3E}">
        <p14:creationId xmlns:p14="http://schemas.microsoft.com/office/powerpoint/2010/main" val="1502726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Placeholder 61"/>
          <p:cNvSpPr>
            <a:spLocks noGrp="1"/>
          </p:cNvSpPr>
          <p:nvPr>
            <p:ph type="body" sz="quarter" idx="32"/>
          </p:nvPr>
        </p:nvSpPr>
        <p:spPr/>
        <p:txBody>
          <a:bodyPr/>
          <a:lstStyle/>
          <a:p>
            <a:r>
              <a:rPr lang="en-GB" noProof="1"/>
              <a:t>pinterest.com/VELUXGroup/</a:t>
            </a:r>
          </a:p>
        </p:txBody>
      </p:sp>
      <p:sp>
        <p:nvSpPr>
          <p:cNvPr id="61" name="Text Placeholder 60"/>
          <p:cNvSpPr>
            <a:spLocks noGrp="1"/>
          </p:cNvSpPr>
          <p:nvPr>
            <p:ph type="body" sz="quarter" idx="31"/>
          </p:nvPr>
        </p:nvSpPr>
        <p:spPr/>
        <p:txBody>
          <a:bodyPr/>
          <a:lstStyle/>
          <a:p>
            <a:r>
              <a:rPr lang="en-GB" noProof="1"/>
              <a:t>linkedin.com/company/VELUX</a:t>
            </a:r>
          </a:p>
        </p:txBody>
      </p:sp>
      <p:sp>
        <p:nvSpPr>
          <p:cNvPr id="60" name="Text Placeholder 59"/>
          <p:cNvSpPr>
            <a:spLocks noGrp="1"/>
          </p:cNvSpPr>
          <p:nvPr>
            <p:ph type="body" sz="quarter" idx="30"/>
          </p:nvPr>
        </p:nvSpPr>
        <p:spPr/>
        <p:txBody>
          <a:bodyPr/>
          <a:lstStyle/>
          <a:p>
            <a:r>
              <a:rPr lang="en-GB" noProof="1"/>
              <a:t>youtube.com/user/VELUX</a:t>
            </a:r>
          </a:p>
        </p:txBody>
      </p:sp>
      <p:sp>
        <p:nvSpPr>
          <p:cNvPr id="42" name="Text Placeholder 41"/>
          <p:cNvSpPr>
            <a:spLocks noGrp="1"/>
          </p:cNvSpPr>
          <p:nvPr>
            <p:ph type="body" sz="quarter" idx="29"/>
          </p:nvPr>
        </p:nvSpPr>
        <p:spPr/>
        <p:txBody>
          <a:bodyPr/>
          <a:lstStyle/>
          <a:p>
            <a:r>
              <a:rPr lang="en-GB" noProof="1"/>
              <a:t>facebook.com/VELUX</a:t>
            </a:r>
          </a:p>
        </p:txBody>
      </p:sp>
      <p:sp>
        <p:nvSpPr>
          <p:cNvPr id="51" name="Text Placeholder 50"/>
          <p:cNvSpPr>
            <a:spLocks noGrp="1"/>
          </p:cNvSpPr>
          <p:nvPr>
            <p:ph type="body" sz="quarter" idx="28"/>
          </p:nvPr>
        </p:nvSpPr>
        <p:spPr/>
        <p:txBody>
          <a:bodyPr/>
          <a:lstStyle/>
          <a:p>
            <a:r>
              <a:rPr lang="en-GB" noProof="1"/>
              <a:t>twitter.com/VELUX</a:t>
            </a:r>
          </a:p>
        </p:txBody>
      </p:sp>
      <p:sp>
        <p:nvSpPr>
          <p:cNvPr id="47" name="text"/>
          <p:cNvSpPr>
            <a:spLocks noGrp="1"/>
          </p:cNvSpPr>
          <p:nvPr>
            <p:ph type="body" sz="quarter" idx="23"/>
          </p:nvPr>
        </p:nvSpPr>
        <p:spPr/>
        <p:txBody>
          <a:bodyPr/>
          <a:lstStyle/>
          <a:p>
            <a:endParaRPr lang="en-GB"/>
          </a:p>
        </p:txBody>
      </p:sp>
      <p:sp>
        <p:nvSpPr>
          <p:cNvPr id="48" name="text"/>
          <p:cNvSpPr>
            <a:spLocks noGrp="1"/>
          </p:cNvSpPr>
          <p:nvPr>
            <p:ph type="body" sz="quarter" idx="24"/>
          </p:nvPr>
        </p:nvSpPr>
        <p:spPr/>
        <p:txBody>
          <a:bodyPr/>
          <a:lstStyle/>
          <a:p>
            <a:endParaRPr lang="en-GB" noProof="1"/>
          </a:p>
        </p:txBody>
      </p:sp>
      <p:sp>
        <p:nvSpPr>
          <p:cNvPr id="49" name="text"/>
          <p:cNvSpPr>
            <a:spLocks noGrp="1"/>
          </p:cNvSpPr>
          <p:nvPr>
            <p:ph type="body" sz="quarter" idx="25"/>
          </p:nvPr>
        </p:nvSpPr>
        <p:spPr/>
        <p:txBody>
          <a:bodyPr/>
          <a:lstStyle/>
          <a:p>
            <a:endParaRPr lang="en-GB"/>
          </a:p>
        </p:txBody>
      </p:sp>
      <p:sp>
        <p:nvSpPr>
          <p:cNvPr id="50" name="text"/>
          <p:cNvSpPr>
            <a:spLocks noGrp="1"/>
          </p:cNvSpPr>
          <p:nvPr>
            <p:ph type="body" sz="quarter" idx="26"/>
          </p:nvPr>
        </p:nvSpPr>
        <p:spPr/>
        <p:txBody>
          <a:bodyPr/>
          <a:lstStyle/>
          <a:p>
            <a:endParaRPr lang="en-GB" noProof="1"/>
          </a:p>
        </p:txBody>
      </p:sp>
      <p:sp>
        <p:nvSpPr>
          <p:cNvPr id="76" name="Link Twitter">
            <a:hlinkClick r:id="rId3"/>
          </p:cNvPr>
          <p:cNvSpPr/>
          <p:nvPr/>
        </p:nvSpPr>
        <p:spPr bwMode="auto">
          <a:xfrm>
            <a:off x="9159212" y="4741621"/>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err="1">
              <a:solidFill>
                <a:schemeClr val="bg1"/>
              </a:solidFill>
              <a:latin typeface="Arial" pitchFamily="34" charset="0"/>
            </a:endParaRPr>
          </a:p>
        </p:txBody>
      </p:sp>
      <p:sp>
        <p:nvSpPr>
          <p:cNvPr id="77" name="Link Facebook">
            <a:hlinkClick r:id="rId4"/>
          </p:cNvPr>
          <p:cNvSpPr/>
          <p:nvPr/>
        </p:nvSpPr>
        <p:spPr bwMode="auto">
          <a:xfrm>
            <a:off x="9159212" y="5146335"/>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err="1">
              <a:solidFill>
                <a:schemeClr val="bg1"/>
              </a:solidFill>
              <a:latin typeface="Arial" pitchFamily="34" charset="0"/>
            </a:endParaRPr>
          </a:p>
        </p:txBody>
      </p:sp>
      <p:sp>
        <p:nvSpPr>
          <p:cNvPr id="78" name="Link Youtube">
            <a:hlinkClick r:id="rId5"/>
          </p:cNvPr>
          <p:cNvSpPr/>
          <p:nvPr/>
        </p:nvSpPr>
        <p:spPr bwMode="auto">
          <a:xfrm>
            <a:off x="9156436" y="5526952"/>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err="1">
              <a:solidFill>
                <a:schemeClr val="bg1"/>
              </a:solidFill>
              <a:latin typeface="Arial" pitchFamily="34" charset="0"/>
            </a:endParaRPr>
          </a:p>
        </p:txBody>
      </p:sp>
      <p:sp>
        <p:nvSpPr>
          <p:cNvPr id="79" name="Link Linkedin">
            <a:hlinkClick r:id="rId6"/>
          </p:cNvPr>
          <p:cNvSpPr/>
          <p:nvPr/>
        </p:nvSpPr>
        <p:spPr bwMode="auto">
          <a:xfrm>
            <a:off x="9170255" y="5894743"/>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err="1">
              <a:solidFill>
                <a:schemeClr val="bg1"/>
              </a:solidFill>
              <a:latin typeface="Arial" pitchFamily="34" charset="0"/>
            </a:endParaRPr>
          </a:p>
        </p:txBody>
      </p:sp>
      <p:sp>
        <p:nvSpPr>
          <p:cNvPr id="44" name="Link Pinterest">
            <a:hlinkClick r:id="rId7"/>
          </p:cNvPr>
          <p:cNvSpPr/>
          <p:nvPr/>
        </p:nvSpPr>
        <p:spPr bwMode="auto">
          <a:xfrm>
            <a:off x="9170254" y="6266600"/>
            <a:ext cx="287957" cy="273835"/>
          </a:xfrm>
          <a:prstGeom prst="rect">
            <a:avLst/>
          </a:prstGeom>
          <a:noFill/>
          <a:ln w="9525" cap="flat" cmpd="sng" algn="ctr">
            <a:noFill/>
            <a:prstDash val="solid"/>
            <a:round/>
            <a:headEnd type="none" w="med" len="med"/>
            <a:tailEnd type="none" w="med" len="med"/>
          </a:ln>
          <a:effectLst/>
        </p:spPr>
        <p:txBody>
          <a:bodyPr vert="horz" wrap="square" lIns="95975" tIns="95975" rIns="95975" bIns="95975" numCol="1" rtlCol="0" anchor="t" anchorCtr="0" compatLnSpc="1">
            <a:prstTxWarp prst="textNoShape">
              <a:avLst/>
            </a:prstTxWarp>
          </a:bodyPr>
          <a:lstStyle/>
          <a:p>
            <a:pPr defTabSz="1218895"/>
            <a:endParaRPr lang="en-GB" sz="2399" err="1">
              <a:solidFill>
                <a:schemeClr val="bg1"/>
              </a:solidFill>
              <a:latin typeface="Arial" pitchFamily="34" charset="0"/>
            </a:endParaRPr>
          </a:p>
        </p:txBody>
      </p:sp>
      <p:sp>
        <p:nvSpPr>
          <p:cNvPr id="4" name="Slide Number Placeholder 3"/>
          <p:cNvSpPr>
            <a:spLocks noGrp="1"/>
          </p:cNvSpPr>
          <p:nvPr>
            <p:ph type="sldNum" sz="quarter" idx="10"/>
          </p:nvPr>
        </p:nvSpPr>
        <p:spPr/>
        <p:txBody>
          <a:bodyPr/>
          <a:lstStyle/>
          <a:p>
            <a:fld id="{10292E62-ABCD-4E1A-9CD4-1F4D24B7AC52}" type="slidenum">
              <a:rPr lang="en-GB" smtClean="0"/>
              <a:pPr/>
              <a:t>50</a:t>
            </a:fld>
            <a:endParaRPr lang="en-GB"/>
          </a:p>
        </p:txBody>
      </p:sp>
      <p:sp>
        <p:nvSpPr>
          <p:cNvPr id="2" name="Date Placeholder 1"/>
          <p:cNvSpPr>
            <a:spLocks noGrp="1"/>
          </p:cNvSpPr>
          <p:nvPr>
            <p:ph type="dt" sz="half" idx="11"/>
          </p:nvPr>
        </p:nvSpPr>
        <p:spPr/>
        <p:txBody>
          <a:bodyPr/>
          <a:lstStyle/>
          <a:p>
            <a:endParaRPr lang="en-GB"/>
          </a:p>
        </p:txBody>
      </p:sp>
      <p:sp>
        <p:nvSpPr>
          <p:cNvPr id="3" name="Footer Placeholder 2"/>
          <p:cNvSpPr>
            <a:spLocks noGrp="1"/>
          </p:cNvSpPr>
          <p:nvPr>
            <p:ph type="ftr" sz="quarter" idx="12"/>
          </p:nvPr>
        </p:nvSpPr>
        <p:spPr/>
        <p:txBody>
          <a:bodyPr/>
          <a:lstStyle/>
          <a:p>
            <a:endParaRPr lang="en-GB"/>
          </a:p>
        </p:txBody>
      </p:sp>
      <p:pic>
        <p:nvPicPr>
          <p:cNvPr id="19" name="Picture skrift" descr="Signature_White_trans"/>
          <p:cNvPicPr>
            <a:picLocks noChangeAspect="1" noChangeArrowheads="1"/>
          </p:cNvPicPr>
          <p:nvPr/>
        </p:nvPicPr>
        <p:blipFill rotWithShape="1">
          <a:blip r:embed="rId8" cstate="print"/>
          <a:srcRect/>
          <a:stretch/>
        </p:blipFill>
        <p:spPr bwMode="auto">
          <a:xfrm>
            <a:off x="1364986" y="2404850"/>
            <a:ext cx="9461123" cy="1422431"/>
          </a:xfrm>
          <a:prstGeom prst="rect">
            <a:avLst/>
          </a:prstGeom>
          <a:noFill/>
          <a:ln w="9525">
            <a:noFill/>
            <a:miter lim="800000"/>
            <a:headEnd/>
            <a:tailEnd/>
          </a:ln>
        </p:spPr>
      </p:pic>
    </p:spTree>
    <p:extLst>
      <p:ext uri="{BB962C8B-B14F-4D97-AF65-F5344CB8AC3E}">
        <p14:creationId xmlns:p14="http://schemas.microsoft.com/office/powerpoint/2010/main" val="305588601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hevron 50"/>
          <p:cNvSpPr/>
          <p:nvPr/>
        </p:nvSpPr>
        <p:spPr>
          <a:xfrm>
            <a:off x="1796637"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Create Request</a:t>
            </a:r>
          </a:p>
        </p:txBody>
      </p:sp>
      <p:sp>
        <p:nvSpPr>
          <p:cNvPr id="52" name="Chevron 51"/>
          <p:cNvSpPr/>
          <p:nvPr/>
        </p:nvSpPr>
        <p:spPr>
          <a:xfrm>
            <a:off x="3016558"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Approve Request</a:t>
            </a:r>
          </a:p>
        </p:txBody>
      </p:sp>
      <p:sp>
        <p:nvSpPr>
          <p:cNvPr id="53" name="Chevron 52"/>
          <p:cNvSpPr/>
          <p:nvPr/>
        </p:nvSpPr>
        <p:spPr>
          <a:xfrm>
            <a:off x="4236481"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Create PO</a:t>
            </a:r>
          </a:p>
        </p:txBody>
      </p:sp>
      <p:sp>
        <p:nvSpPr>
          <p:cNvPr id="55" name="Chevron 54"/>
          <p:cNvSpPr/>
          <p:nvPr/>
        </p:nvSpPr>
        <p:spPr>
          <a:xfrm>
            <a:off x="5456401" y="1359849"/>
            <a:ext cx="1273544"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Transmit Order</a:t>
            </a:r>
          </a:p>
        </p:txBody>
      </p:sp>
      <p:sp>
        <p:nvSpPr>
          <p:cNvPr id="56" name="Chevron 55"/>
          <p:cNvSpPr/>
          <p:nvPr/>
        </p:nvSpPr>
        <p:spPr>
          <a:xfrm>
            <a:off x="6678388" y="1359849"/>
            <a:ext cx="1273545"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Order </a:t>
            </a:r>
            <a:r>
              <a:rPr lang="en-US" sz="933" b="1">
                <a:solidFill>
                  <a:srgbClr val="FFFFFF"/>
                </a:solidFill>
              </a:rPr>
              <a:t>Acknowledgement</a:t>
            </a:r>
            <a:endParaRPr lang="en-US" sz="1051" b="1">
              <a:solidFill>
                <a:srgbClr val="FFFFFF"/>
              </a:solidFill>
            </a:endParaRPr>
          </a:p>
        </p:txBody>
      </p:sp>
      <p:sp>
        <p:nvSpPr>
          <p:cNvPr id="57" name="Chevron 56"/>
          <p:cNvSpPr/>
          <p:nvPr/>
        </p:nvSpPr>
        <p:spPr>
          <a:xfrm>
            <a:off x="7900373"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Receive</a:t>
            </a:r>
          </a:p>
        </p:txBody>
      </p:sp>
      <p:sp>
        <p:nvSpPr>
          <p:cNvPr id="58" name="Chevron 57"/>
          <p:cNvSpPr/>
          <p:nvPr/>
        </p:nvSpPr>
        <p:spPr>
          <a:xfrm>
            <a:off x="9120296"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Invoice Trans-mission</a:t>
            </a:r>
          </a:p>
        </p:txBody>
      </p:sp>
      <p:sp>
        <p:nvSpPr>
          <p:cNvPr id="59" name="Chevron 58"/>
          <p:cNvSpPr/>
          <p:nvPr/>
        </p:nvSpPr>
        <p:spPr>
          <a:xfrm>
            <a:off x="10340217"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Approve Invoice</a:t>
            </a:r>
          </a:p>
        </p:txBody>
      </p:sp>
      <p:sp>
        <p:nvSpPr>
          <p:cNvPr id="60" name="Rounded Rectangle 59"/>
          <p:cNvSpPr/>
          <p:nvPr/>
        </p:nvSpPr>
        <p:spPr>
          <a:xfrm>
            <a:off x="1892376" y="2335383"/>
            <a:ext cx="1080000" cy="420640"/>
          </a:xfrm>
          <a:prstGeom prst="roundRect">
            <a:avLst/>
          </a:prstGeom>
          <a:solidFill>
            <a:schemeClr val="bg1">
              <a:lumMod val="75000"/>
            </a:schemeClr>
          </a:solidFill>
          <a:ln>
            <a:noFill/>
          </a:ln>
        </p:spPr>
        <p:style>
          <a:lnRef idx="2">
            <a:schemeClr val="accent2"/>
          </a:lnRef>
          <a:fillRef idx="1">
            <a:schemeClr val="lt1"/>
          </a:fillRef>
          <a:effectRef idx="0">
            <a:schemeClr val="accent2"/>
          </a:effectRef>
          <a:fontRef idx="minor">
            <a:schemeClr val="dk1"/>
          </a:fontRef>
        </p:style>
        <p:txBody>
          <a:bodyPr lIns="0" rIns="0" anchor="ctr"/>
          <a:lstStyle/>
          <a:p>
            <a:pPr algn="ctr"/>
            <a:r>
              <a:rPr lang="en-US" sz="1051">
                <a:solidFill>
                  <a:srgbClr val="000000"/>
                </a:solidFill>
              </a:rPr>
              <a:t>Punch-out Catalogue</a:t>
            </a:r>
          </a:p>
        </p:txBody>
      </p:sp>
      <p:sp>
        <p:nvSpPr>
          <p:cNvPr id="61" name="Rounded Rectangle 60"/>
          <p:cNvSpPr/>
          <p:nvPr/>
        </p:nvSpPr>
        <p:spPr>
          <a:xfrm>
            <a:off x="1892376" y="2808709"/>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933" b="1">
                <a:solidFill>
                  <a:srgbClr val="000000"/>
                </a:solidFill>
              </a:rPr>
              <a:t>Supplier-Managed Catalogue</a:t>
            </a:r>
          </a:p>
        </p:txBody>
      </p:sp>
      <p:sp>
        <p:nvSpPr>
          <p:cNvPr id="62" name="Rounded Rectangle 61"/>
          <p:cNvSpPr/>
          <p:nvPr/>
        </p:nvSpPr>
        <p:spPr>
          <a:xfrm>
            <a:off x="1892376" y="3772395"/>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933">
                <a:solidFill>
                  <a:srgbClr val="000000"/>
                </a:solidFill>
              </a:rPr>
              <a:t>Internally-Managed Catalogue</a:t>
            </a:r>
          </a:p>
        </p:txBody>
      </p:sp>
      <p:sp>
        <p:nvSpPr>
          <p:cNvPr id="63" name="Rounded Rectangle 62"/>
          <p:cNvSpPr/>
          <p:nvPr/>
        </p:nvSpPr>
        <p:spPr>
          <a:xfrm>
            <a:off x="1892376" y="5688412"/>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Free Text Requisition</a:t>
            </a:r>
          </a:p>
        </p:txBody>
      </p:sp>
      <p:sp>
        <p:nvSpPr>
          <p:cNvPr id="64" name="Rounded Rectangle 63"/>
          <p:cNvSpPr/>
          <p:nvPr/>
        </p:nvSpPr>
        <p:spPr>
          <a:xfrm>
            <a:off x="1892376" y="4251399"/>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a:solidFill>
                  <a:srgbClr val="000000"/>
                </a:solidFill>
              </a:rPr>
              <a:t>Complete PR Form</a:t>
            </a:r>
          </a:p>
        </p:txBody>
      </p:sp>
      <p:sp>
        <p:nvSpPr>
          <p:cNvPr id="65" name="Rounded Rectangle 64"/>
          <p:cNvSpPr/>
          <p:nvPr/>
        </p:nvSpPr>
        <p:spPr>
          <a:xfrm>
            <a:off x="6820372" y="4251399"/>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933">
                <a:solidFill>
                  <a:srgbClr val="000000"/>
                </a:solidFill>
              </a:rPr>
              <a:t>No Acknowledgement</a:t>
            </a:r>
          </a:p>
        </p:txBody>
      </p:sp>
      <p:sp>
        <p:nvSpPr>
          <p:cNvPr id="66" name="Rounded Rectangle 65"/>
          <p:cNvSpPr/>
          <p:nvPr/>
        </p:nvSpPr>
        <p:spPr>
          <a:xfrm>
            <a:off x="6807911" y="2830096"/>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EDI/cXML</a:t>
            </a:r>
          </a:p>
        </p:txBody>
      </p:sp>
      <p:sp>
        <p:nvSpPr>
          <p:cNvPr id="67" name="Rounded Rectangle 66"/>
          <p:cNvSpPr/>
          <p:nvPr/>
        </p:nvSpPr>
        <p:spPr>
          <a:xfrm>
            <a:off x="6807911" y="3309100"/>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Ariba Network</a:t>
            </a:r>
          </a:p>
        </p:txBody>
      </p:sp>
      <p:sp>
        <p:nvSpPr>
          <p:cNvPr id="68" name="Rounded Rectangle 67"/>
          <p:cNvSpPr/>
          <p:nvPr/>
        </p:nvSpPr>
        <p:spPr>
          <a:xfrm>
            <a:off x="10412727" y="3287101"/>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2 Way Match</a:t>
            </a:r>
          </a:p>
        </p:txBody>
      </p:sp>
      <p:sp>
        <p:nvSpPr>
          <p:cNvPr id="72" name="Rounded Rectangle 71"/>
          <p:cNvSpPr/>
          <p:nvPr/>
        </p:nvSpPr>
        <p:spPr>
          <a:xfrm>
            <a:off x="9216035" y="2808709"/>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EDI/XML</a:t>
            </a:r>
          </a:p>
        </p:txBody>
      </p:sp>
      <p:sp>
        <p:nvSpPr>
          <p:cNvPr id="73" name="Rounded Rectangle 72"/>
          <p:cNvSpPr/>
          <p:nvPr/>
        </p:nvSpPr>
        <p:spPr>
          <a:xfrm>
            <a:off x="10412727" y="2808709"/>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3 Way Match</a:t>
            </a:r>
          </a:p>
        </p:txBody>
      </p:sp>
      <p:sp>
        <p:nvSpPr>
          <p:cNvPr id="74" name="Rounded Rectangle 73"/>
          <p:cNvSpPr/>
          <p:nvPr/>
        </p:nvSpPr>
        <p:spPr>
          <a:xfrm>
            <a:off x="9216035" y="4251399"/>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Email PDF</a:t>
            </a:r>
          </a:p>
        </p:txBody>
      </p:sp>
      <p:sp>
        <p:nvSpPr>
          <p:cNvPr id="75" name="Rounded Rectangle 74"/>
          <p:cNvSpPr/>
          <p:nvPr/>
        </p:nvSpPr>
        <p:spPr>
          <a:xfrm>
            <a:off x="9216035" y="3287101"/>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Ariba Network</a:t>
            </a:r>
          </a:p>
        </p:txBody>
      </p:sp>
      <p:sp>
        <p:nvSpPr>
          <p:cNvPr id="78" name="Rounded Rectangle 77"/>
          <p:cNvSpPr/>
          <p:nvPr/>
        </p:nvSpPr>
        <p:spPr>
          <a:xfrm>
            <a:off x="3064235" y="2329964"/>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b="1">
                <a:solidFill>
                  <a:srgbClr val="000000"/>
                </a:solidFill>
              </a:rPr>
              <a:t>Cost Object</a:t>
            </a:r>
          </a:p>
        </p:txBody>
      </p:sp>
      <p:sp>
        <p:nvSpPr>
          <p:cNvPr id="79" name="Rounded Rectangle 78"/>
          <p:cNvSpPr/>
          <p:nvPr/>
        </p:nvSpPr>
        <p:spPr>
          <a:xfrm>
            <a:off x="3057431" y="2808709"/>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Functional Approval</a:t>
            </a:r>
            <a:endParaRPr lang="en-US" sz="400">
              <a:solidFill>
                <a:srgbClr val="000000"/>
              </a:solidFill>
            </a:endParaRPr>
          </a:p>
        </p:txBody>
      </p:sp>
      <p:sp>
        <p:nvSpPr>
          <p:cNvPr id="81" name="Rounded Rectangle 80"/>
          <p:cNvSpPr/>
          <p:nvPr/>
        </p:nvSpPr>
        <p:spPr>
          <a:xfrm>
            <a:off x="5553173" y="4251399"/>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PO Manual</a:t>
            </a:r>
          </a:p>
        </p:txBody>
      </p:sp>
      <p:sp>
        <p:nvSpPr>
          <p:cNvPr id="82" name="Rounded Rectangle 81"/>
          <p:cNvSpPr/>
          <p:nvPr/>
        </p:nvSpPr>
        <p:spPr>
          <a:xfrm>
            <a:off x="5553173" y="3287101"/>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PO E-Mail</a:t>
            </a:r>
          </a:p>
        </p:txBody>
      </p:sp>
      <p:sp>
        <p:nvSpPr>
          <p:cNvPr id="83" name="Rounded Rectangle 82"/>
          <p:cNvSpPr/>
          <p:nvPr/>
        </p:nvSpPr>
        <p:spPr>
          <a:xfrm>
            <a:off x="5553173" y="2808709"/>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PO cXML</a:t>
            </a:r>
          </a:p>
        </p:txBody>
      </p:sp>
      <p:sp>
        <p:nvSpPr>
          <p:cNvPr id="84" name="Rounded Rectangle 83"/>
          <p:cNvSpPr/>
          <p:nvPr/>
        </p:nvSpPr>
        <p:spPr>
          <a:xfrm>
            <a:off x="5553173" y="3772395"/>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PO Ariba Network</a:t>
            </a:r>
          </a:p>
        </p:txBody>
      </p:sp>
      <p:sp>
        <p:nvSpPr>
          <p:cNvPr id="85" name="Rounded Rectangle 84"/>
          <p:cNvSpPr/>
          <p:nvPr/>
        </p:nvSpPr>
        <p:spPr>
          <a:xfrm>
            <a:off x="8004603" y="3309100"/>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Central Receiving</a:t>
            </a:r>
          </a:p>
        </p:txBody>
      </p:sp>
      <p:sp>
        <p:nvSpPr>
          <p:cNvPr id="86" name="Rounded Rectangle 85"/>
          <p:cNvSpPr/>
          <p:nvPr/>
        </p:nvSpPr>
        <p:spPr>
          <a:xfrm>
            <a:off x="7996112" y="2830096"/>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Requestor Receiving</a:t>
            </a:r>
          </a:p>
        </p:txBody>
      </p:sp>
      <p:sp>
        <p:nvSpPr>
          <p:cNvPr id="87" name="Rounded Rectangle 86"/>
          <p:cNvSpPr/>
          <p:nvPr/>
        </p:nvSpPr>
        <p:spPr>
          <a:xfrm>
            <a:off x="4311083" y="2808709"/>
            <a:ext cx="1080000" cy="42064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b="1">
                <a:solidFill>
                  <a:srgbClr val="000000"/>
                </a:solidFill>
              </a:rPr>
              <a:t>Auto PO</a:t>
            </a:r>
          </a:p>
        </p:txBody>
      </p:sp>
      <p:sp>
        <p:nvSpPr>
          <p:cNvPr id="88" name="Rounded Rectangle 87"/>
          <p:cNvSpPr/>
          <p:nvPr/>
        </p:nvSpPr>
        <p:spPr>
          <a:xfrm>
            <a:off x="6807911" y="3788104"/>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Manual Email</a:t>
            </a:r>
          </a:p>
        </p:txBody>
      </p:sp>
      <p:sp>
        <p:nvSpPr>
          <p:cNvPr id="89" name="Rounded Rectangle 88"/>
          <p:cNvSpPr/>
          <p:nvPr/>
        </p:nvSpPr>
        <p:spPr>
          <a:xfrm>
            <a:off x="9216035" y="4730403"/>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Manual/Image</a:t>
            </a:r>
          </a:p>
        </p:txBody>
      </p:sp>
      <p:sp>
        <p:nvSpPr>
          <p:cNvPr id="46" name="Chevron 50"/>
          <p:cNvSpPr/>
          <p:nvPr/>
        </p:nvSpPr>
        <p:spPr>
          <a:xfrm>
            <a:off x="576714" y="1359849"/>
            <a:ext cx="1271481" cy="438167"/>
          </a:xfrm>
          <a:prstGeom prst="chevron">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051" b="1">
                <a:solidFill>
                  <a:srgbClr val="FFFFFF"/>
                </a:solidFill>
              </a:rPr>
              <a:t>Sourcing</a:t>
            </a:r>
          </a:p>
        </p:txBody>
      </p:sp>
      <p:sp>
        <p:nvSpPr>
          <p:cNvPr id="95" name="Rounded Rectangle 67"/>
          <p:cNvSpPr/>
          <p:nvPr/>
        </p:nvSpPr>
        <p:spPr>
          <a:xfrm>
            <a:off x="10412727" y="4251399"/>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Invoice Only</a:t>
            </a:r>
          </a:p>
        </p:txBody>
      </p:sp>
      <p:sp>
        <p:nvSpPr>
          <p:cNvPr id="98" name="Rounded Rectangle 88"/>
          <p:cNvSpPr/>
          <p:nvPr/>
        </p:nvSpPr>
        <p:spPr>
          <a:xfrm>
            <a:off x="9216035" y="3772395"/>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Email PO Flip</a:t>
            </a:r>
          </a:p>
        </p:txBody>
      </p:sp>
      <p:sp>
        <p:nvSpPr>
          <p:cNvPr id="90" name="Rounded Rectangle 63"/>
          <p:cNvSpPr/>
          <p:nvPr/>
        </p:nvSpPr>
        <p:spPr>
          <a:xfrm>
            <a:off x="1845381" y="1856379"/>
            <a:ext cx="962938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Contract Only</a:t>
            </a:r>
          </a:p>
        </p:txBody>
      </p:sp>
      <p:sp>
        <p:nvSpPr>
          <p:cNvPr id="97" name="Rounded Rectangle 85"/>
          <p:cNvSpPr/>
          <p:nvPr/>
        </p:nvSpPr>
        <p:spPr>
          <a:xfrm>
            <a:off x="8004603" y="4270721"/>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 No Receiving</a:t>
            </a:r>
          </a:p>
        </p:txBody>
      </p:sp>
      <p:sp>
        <p:nvSpPr>
          <p:cNvPr id="100" name="TextBox 99"/>
          <p:cNvSpPr txBox="1"/>
          <p:nvPr/>
        </p:nvSpPr>
        <p:spPr>
          <a:xfrm>
            <a:off x="3064235" y="5362573"/>
            <a:ext cx="8428492" cy="1077218"/>
          </a:xfrm>
          <a:prstGeom prst="rect">
            <a:avLst/>
          </a:prstGeom>
          <a:solidFill>
            <a:srgbClr val="002060"/>
          </a:solidFill>
        </p:spPr>
        <p:txBody>
          <a:bodyPr wrap="square" rtlCol="0">
            <a:spAutoFit/>
          </a:bodyPr>
          <a:lstStyle/>
          <a:p>
            <a:r>
              <a:rPr lang="en-US" sz="1600" kern="0">
                <a:solidFill>
                  <a:schemeClr val="bg1"/>
                </a:solidFill>
                <a:latin typeface="Arial"/>
                <a:ea typeface="ＭＳ Ｐゴシック"/>
              </a:rPr>
              <a:t>Each of the key steps within the S2P process will have multiple options. </a:t>
            </a:r>
          </a:p>
          <a:p>
            <a:endParaRPr lang="en-US" sz="1600" kern="0">
              <a:solidFill>
                <a:schemeClr val="bg1"/>
              </a:solidFill>
              <a:latin typeface="Arial"/>
              <a:ea typeface="ＭＳ Ｐゴシック"/>
            </a:endParaRPr>
          </a:p>
          <a:p>
            <a:r>
              <a:rPr lang="en-US" sz="1600" kern="0">
                <a:solidFill>
                  <a:schemeClr val="bg1"/>
                </a:solidFill>
                <a:latin typeface="Arial"/>
                <a:ea typeface="ＭＳ Ｐゴシック"/>
              </a:rPr>
              <a:t>Selecting and utilizing the most effective option will be based on the type of purchase, the level of contract compliance, control, spend visibility and efficiency required.</a:t>
            </a:r>
          </a:p>
        </p:txBody>
      </p:sp>
      <p:sp>
        <p:nvSpPr>
          <p:cNvPr id="76" name="Rounded Rectangle 63">
            <a:extLst>
              <a:ext uri="{FF2B5EF4-FFF2-40B4-BE49-F238E27FC236}">
                <a16:creationId xmlns:a16="http://schemas.microsoft.com/office/drawing/2014/main" id="{945D9FD5-9F27-484E-9CCE-EFD1E274351A}"/>
              </a:ext>
            </a:extLst>
          </p:cNvPr>
          <p:cNvSpPr/>
          <p:nvPr/>
        </p:nvSpPr>
        <p:spPr>
          <a:xfrm>
            <a:off x="4288038" y="2332544"/>
            <a:ext cx="7186721"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P-card</a:t>
            </a:r>
          </a:p>
        </p:txBody>
      </p:sp>
      <p:sp>
        <p:nvSpPr>
          <p:cNvPr id="77" name="Rounded Rectangle 63">
            <a:extLst>
              <a:ext uri="{FF2B5EF4-FFF2-40B4-BE49-F238E27FC236}">
                <a16:creationId xmlns:a16="http://schemas.microsoft.com/office/drawing/2014/main" id="{FC16EF41-16BD-4271-8A01-2E410454229A}"/>
              </a:ext>
            </a:extLst>
          </p:cNvPr>
          <p:cNvSpPr/>
          <p:nvPr/>
        </p:nvSpPr>
        <p:spPr>
          <a:xfrm>
            <a:off x="1892376" y="4730403"/>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a:solidFill>
                  <a:srgbClr val="000000"/>
                </a:solidFill>
              </a:rPr>
              <a:t>Collaborative </a:t>
            </a:r>
          </a:p>
          <a:p>
            <a:pPr algn="ctr"/>
            <a:r>
              <a:rPr lang="en-US" sz="1051">
                <a:solidFill>
                  <a:srgbClr val="000000"/>
                </a:solidFill>
              </a:rPr>
              <a:t>(3 bids)</a:t>
            </a:r>
          </a:p>
        </p:txBody>
      </p:sp>
      <p:sp>
        <p:nvSpPr>
          <p:cNvPr id="80" name="Rounded Rectangle 63">
            <a:extLst>
              <a:ext uri="{FF2B5EF4-FFF2-40B4-BE49-F238E27FC236}">
                <a16:creationId xmlns:a16="http://schemas.microsoft.com/office/drawing/2014/main" id="{FC392646-07F8-4AAE-8E73-0016CBD48430}"/>
              </a:ext>
            </a:extLst>
          </p:cNvPr>
          <p:cNvSpPr/>
          <p:nvPr/>
        </p:nvSpPr>
        <p:spPr>
          <a:xfrm>
            <a:off x="1892376" y="5209407"/>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Service PR</a:t>
            </a:r>
          </a:p>
        </p:txBody>
      </p:sp>
      <p:sp>
        <p:nvSpPr>
          <p:cNvPr id="94" name="Rounded Rectangle 78">
            <a:extLst>
              <a:ext uri="{FF2B5EF4-FFF2-40B4-BE49-F238E27FC236}">
                <a16:creationId xmlns:a16="http://schemas.microsoft.com/office/drawing/2014/main" id="{1DD7BAD8-21D9-4F94-9C42-0E660170B0B7}"/>
              </a:ext>
            </a:extLst>
          </p:cNvPr>
          <p:cNvSpPr/>
          <p:nvPr/>
        </p:nvSpPr>
        <p:spPr>
          <a:xfrm>
            <a:off x="3057431" y="3287101"/>
            <a:ext cx="1080000" cy="420640"/>
          </a:xfrm>
          <a:prstGeom prst="roundRect">
            <a:avLst/>
          </a:prstGeom>
          <a:solidFill>
            <a:schemeClr val="bg1">
              <a:lumMod val="75000"/>
            </a:schemeClr>
          </a:solidFill>
          <a:ln>
            <a:noFill/>
          </a:ln>
        </p:spPr>
        <p:style>
          <a:lnRef idx="2">
            <a:schemeClr val="accent2"/>
          </a:lnRef>
          <a:fillRef idx="1">
            <a:schemeClr val="lt1"/>
          </a:fillRef>
          <a:effectRef idx="0">
            <a:schemeClr val="accent2"/>
          </a:effectRef>
          <a:fontRef idx="minor">
            <a:schemeClr val="dk1"/>
          </a:fontRef>
        </p:style>
        <p:txBody>
          <a:bodyPr lIns="0" rIns="0" anchor="ctr"/>
          <a:lstStyle/>
          <a:p>
            <a:pPr algn="ctr"/>
            <a:r>
              <a:rPr lang="en-US" sz="1051">
                <a:solidFill>
                  <a:srgbClr val="000000"/>
                </a:solidFill>
              </a:rPr>
              <a:t>No Approval</a:t>
            </a:r>
          </a:p>
        </p:txBody>
      </p:sp>
      <p:sp>
        <p:nvSpPr>
          <p:cNvPr id="99" name="Rounded Rectangle 59">
            <a:extLst>
              <a:ext uri="{FF2B5EF4-FFF2-40B4-BE49-F238E27FC236}">
                <a16:creationId xmlns:a16="http://schemas.microsoft.com/office/drawing/2014/main" id="{55561188-8D0A-4BC7-A9CD-39F8F3184E31}"/>
              </a:ext>
            </a:extLst>
          </p:cNvPr>
          <p:cNvSpPr/>
          <p:nvPr/>
        </p:nvSpPr>
        <p:spPr>
          <a:xfrm>
            <a:off x="576713" y="2359179"/>
            <a:ext cx="1080000" cy="422400"/>
          </a:xfrm>
          <a:prstGeom prst="roundRect">
            <a:avLst/>
          </a:prstGeom>
          <a:solidFill>
            <a:schemeClr val="bg1">
              <a:lumMod val="75000"/>
            </a:schemeClr>
          </a:solidFill>
          <a:ln>
            <a:noFill/>
          </a:ln>
        </p:spPr>
        <p:style>
          <a:lnRef idx="2">
            <a:schemeClr val="accent2"/>
          </a:lnRef>
          <a:fillRef idx="1">
            <a:schemeClr val="lt1"/>
          </a:fillRef>
          <a:effectRef idx="0">
            <a:schemeClr val="accent2"/>
          </a:effectRef>
          <a:fontRef idx="minor">
            <a:schemeClr val="dk1"/>
          </a:fontRef>
        </p:style>
        <p:txBody>
          <a:bodyPr lIns="0" rIns="0" anchor="ctr"/>
          <a:lstStyle/>
          <a:p>
            <a:pPr algn="ctr"/>
            <a:r>
              <a:rPr lang="en-US" sz="1051">
                <a:solidFill>
                  <a:srgbClr val="000000"/>
                </a:solidFill>
              </a:rPr>
              <a:t>Tactical Buy</a:t>
            </a:r>
          </a:p>
        </p:txBody>
      </p:sp>
      <p:sp>
        <p:nvSpPr>
          <p:cNvPr id="101" name="Rounded Rectangle 63">
            <a:extLst>
              <a:ext uri="{FF2B5EF4-FFF2-40B4-BE49-F238E27FC236}">
                <a16:creationId xmlns:a16="http://schemas.microsoft.com/office/drawing/2014/main" id="{12A7E6DB-B985-499C-9756-F6004F9242F2}"/>
              </a:ext>
            </a:extLst>
          </p:cNvPr>
          <p:cNvSpPr/>
          <p:nvPr/>
        </p:nvSpPr>
        <p:spPr>
          <a:xfrm>
            <a:off x="576713" y="3281216"/>
            <a:ext cx="1080000" cy="422400"/>
          </a:xfrm>
          <a:prstGeom prst="roundRect">
            <a:avLst/>
          </a:prstGeom>
          <a:solidFill>
            <a:schemeClr val="bg1">
              <a:lumMod val="75000"/>
            </a:schemeClr>
          </a:solidFill>
          <a:ln>
            <a:noFill/>
          </a:ln>
        </p:spPr>
        <p:style>
          <a:lnRef idx="2">
            <a:schemeClr val="accent2"/>
          </a:lnRef>
          <a:fillRef idx="1">
            <a:schemeClr val="lt1"/>
          </a:fillRef>
          <a:effectRef idx="0">
            <a:schemeClr val="accent2"/>
          </a:effectRef>
          <a:fontRef idx="minor">
            <a:schemeClr val="dk1"/>
          </a:fontRef>
        </p:style>
        <p:txBody>
          <a:bodyPr lIns="0" rIns="0" anchor="ctr"/>
          <a:lstStyle/>
          <a:p>
            <a:pPr algn="ctr"/>
            <a:r>
              <a:rPr lang="en-US" sz="1051">
                <a:solidFill>
                  <a:srgbClr val="000000"/>
                </a:solidFill>
              </a:rPr>
              <a:t>Offline / Business</a:t>
            </a:r>
          </a:p>
        </p:txBody>
      </p:sp>
      <p:sp>
        <p:nvSpPr>
          <p:cNvPr id="102" name="Rounded Rectangle 59">
            <a:extLst>
              <a:ext uri="{FF2B5EF4-FFF2-40B4-BE49-F238E27FC236}">
                <a16:creationId xmlns:a16="http://schemas.microsoft.com/office/drawing/2014/main" id="{01228E93-AD07-47B8-AC42-1E0CC82CEEBE}"/>
              </a:ext>
            </a:extLst>
          </p:cNvPr>
          <p:cNvSpPr/>
          <p:nvPr/>
        </p:nvSpPr>
        <p:spPr>
          <a:xfrm>
            <a:off x="561017" y="1871751"/>
            <a:ext cx="1080000" cy="422400"/>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933" b="1">
                <a:solidFill>
                  <a:srgbClr val="000000"/>
                </a:solidFill>
              </a:rPr>
              <a:t>Strategic</a:t>
            </a:r>
          </a:p>
        </p:txBody>
      </p:sp>
      <p:sp>
        <p:nvSpPr>
          <p:cNvPr id="91" name="Rounded Rectangle 85">
            <a:extLst>
              <a:ext uri="{FF2B5EF4-FFF2-40B4-BE49-F238E27FC236}">
                <a16:creationId xmlns:a16="http://schemas.microsoft.com/office/drawing/2014/main" id="{9AE419AB-7EEE-4B87-B5D0-212AE5C730C2}"/>
              </a:ext>
            </a:extLst>
          </p:cNvPr>
          <p:cNvSpPr/>
          <p:nvPr/>
        </p:nvSpPr>
        <p:spPr>
          <a:xfrm>
            <a:off x="7996112" y="3791717"/>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Automatic Receiving</a:t>
            </a:r>
          </a:p>
        </p:txBody>
      </p:sp>
      <p:sp>
        <p:nvSpPr>
          <p:cNvPr id="69" name="Rounded Rectangle 78">
            <a:extLst>
              <a:ext uri="{FF2B5EF4-FFF2-40B4-BE49-F238E27FC236}">
                <a16:creationId xmlns:a16="http://schemas.microsoft.com/office/drawing/2014/main" id="{49839889-4EF3-4DA8-95BC-AC58E74CDB3C}"/>
              </a:ext>
            </a:extLst>
          </p:cNvPr>
          <p:cNvSpPr/>
          <p:nvPr/>
        </p:nvSpPr>
        <p:spPr>
          <a:xfrm>
            <a:off x="1868144" y="3287101"/>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GB" sz="933">
                <a:solidFill>
                  <a:srgbClr val="000000"/>
                </a:solidFill>
              </a:rPr>
              <a:t>Partial Catalogue </a:t>
            </a:r>
            <a:endParaRPr lang="en-US" sz="933">
              <a:solidFill>
                <a:srgbClr val="000000"/>
              </a:solidFill>
            </a:endParaRPr>
          </a:p>
        </p:txBody>
      </p:sp>
      <p:sp>
        <p:nvSpPr>
          <p:cNvPr id="92" name="Rounded Rectangle 67">
            <a:extLst>
              <a:ext uri="{FF2B5EF4-FFF2-40B4-BE49-F238E27FC236}">
                <a16:creationId xmlns:a16="http://schemas.microsoft.com/office/drawing/2014/main" id="{421C2BDE-D76F-4A3F-9453-DE24307441B8}"/>
              </a:ext>
            </a:extLst>
          </p:cNvPr>
          <p:cNvSpPr/>
          <p:nvPr/>
        </p:nvSpPr>
        <p:spPr>
          <a:xfrm>
            <a:off x="10412727" y="3772395"/>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sz="1051">
                <a:solidFill>
                  <a:srgbClr val="000000"/>
                </a:solidFill>
              </a:rPr>
              <a:t>2.5 Way Match</a:t>
            </a:r>
          </a:p>
        </p:txBody>
      </p:sp>
      <p:sp>
        <p:nvSpPr>
          <p:cNvPr id="93" name="Rounded Rectangle 63">
            <a:extLst>
              <a:ext uri="{FF2B5EF4-FFF2-40B4-BE49-F238E27FC236}">
                <a16:creationId xmlns:a16="http://schemas.microsoft.com/office/drawing/2014/main" id="{A9E1F9C2-49D5-46A6-B477-3964EF2F00E5}"/>
              </a:ext>
            </a:extLst>
          </p:cNvPr>
          <p:cNvSpPr/>
          <p:nvPr/>
        </p:nvSpPr>
        <p:spPr>
          <a:xfrm>
            <a:off x="576713" y="2817201"/>
            <a:ext cx="1080000" cy="422400"/>
          </a:xfrm>
          <a:prstGeom prst="roundRect">
            <a:avLst/>
          </a:prstGeom>
          <a:solidFill>
            <a:schemeClr val="bg1">
              <a:lumMod val="75000"/>
            </a:schemeClr>
          </a:solidFill>
          <a:ln>
            <a:noFill/>
          </a:ln>
        </p:spPr>
        <p:style>
          <a:lnRef idx="2">
            <a:schemeClr val="accent2"/>
          </a:lnRef>
          <a:fillRef idx="1">
            <a:schemeClr val="lt1"/>
          </a:fillRef>
          <a:effectRef idx="0">
            <a:schemeClr val="accent2"/>
          </a:effectRef>
          <a:fontRef idx="minor">
            <a:schemeClr val="dk1"/>
          </a:fontRef>
        </p:style>
        <p:txBody>
          <a:bodyPr lIns="0" rIns="0" anchor="ctr"/>
          <a:lstStyle/>
          <a:p>
            <a:pPr algn="ctr"/>
            <a:r>
              <a:rPr lang="en-US" sz="1051">
                <a:solidFill>
                  <a:srgbClr val="000000"/>
                </a:solidFill>
              </a:rPr>
              <a:t>Spot Buy</a:t>
            </a:r>
          </a:p>
        </p:txBody>
      </p:sp>
      <p:sp>
        <p:nvSpPr>
          <p:cNvPr id="103" name="Rounded Rectangle 63">
            <a:extLst>
              <a:ext uri="{FF2B5EF4-FFF2-40B4-BE49-F238E27FC236}">
                <a16:creationId xmlns:a16="http://schemas.microsoft.com/office/drawing/2014/main" id="{98F2E778-3C59-489A-BA8E-491CC466FC42}"/>
              </a:ext>
            </a:extLst>
          </p:cNvPr>
          <p:cNvSpPr/>
          <p:nvPr/>
        </p:nvSpPr>
        <p:spPr>
          <a:xfrm>
            <a:off x="4311083" y="3287101"/>
            <a:ext cx="1080000" cy="420640"/>
          </a:xfrm>
          <a:prstGeom prst="round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r>
              <a:rPr lang="en-US" sz="1051">
                <a:solidFill>
                  <a:srgbClr val="000000"/>
                </a:solidFill>
              </a:rPr>
              <a:t>Demand Aggregation</a:t>
            </a:r>
          </a:p>
        </p:txBody>
      </p:sp>
      <p:sp>
        <p:nvSpPr>
          <p:cNvPr id="54" name="Freeform 57">
            <a:extLst>
              <a:ext uri="{FF2B5EF4-FFF2-40B4-BE49-F238E27FC236}">
                <a16:creationId xmlns:a16="http://schemas.microsoft.com/office/drawing/2014/main" id="{1742DBE7-0960-7242-A0F7-B2BB191B31A1}"/>
              </a:ext>
            </a:extLst>
          </p:cNvPr>
          <p:cNvSpPr>
            <a:spLocks noChangeAspect="1"/>
          </p:cNvSpPr>
          <p:nvPr>
            <p:custDataLst>
              <p:tags r:id="rId1"/>
            </p:custDataLst>
          </p:nvPr>
        </p:nvSpPr>
        <p:spPr bwMode="gray">
          <a:xfrm>
            <a:off x="155707" y="122237"/>
            <a:ext cx="1358900" cy="106085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a:spcBef>
                <a:spcPct val="40000"/>
              </a:spcBef>
            </a:pPr>
            <a:endParaRPr lang="en-GB" kern="0">
              <a:solidFill>
                <a:prstClr val="white"/>
              </a:solidFill>
              <a:latin typeface="Univers 45 Light"/>
            </a:endParaRPr>
          </a:p>
        </p:txBody>
      </p:sp>
      <p:sp>
        <p:nvSpPr>
          <p:cNvPr id="71" name="Rectangle 65">
            <a:extLst>
              <a:ext uri="{FF2B5EF4-FFF2-40B4-BE49-F238E27FC236}">
                <a16:creationId xmlns:a16="http://schemas.microsoft.com/office/drawing/2014/main" id="{0CEF03B9-030B-6F44-BB4E-0DBA32FDB6D3}"/>
              </a:ext>
            </a:extLst>
          </p:cNvPr>
          <p:cNvSpPr>
            <a:spLocks noChangeAspect="1" noChangeArrowheads="1"/>
          </p:cNvSpPr>
          <p:nvPr>
            <p:custDataLst>
              <p:tags r:id="rId2"/>
            </p:custDataLst>
          </p:nvPr>
        </p:nvSpPr>
        <p:spPr bwMode="gray">
          <a:xfrm>
            <a:off x="197884" y="416502"/>
            <a:ext cx="1316723"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Supplier Enablement</a:t>
            </a:r>
          </a:p>
        </p:txBody>
      </p:sp>
      <p:sp>
        <p:nvSpPr>
          <p:cNvPr id="96" name="Oval 69">
            <a:extLst>
              <a:ext uri="{FF2B5EF4-FFF2-40B4-BE49-F238E27FC236}">
                <a16:creationId xmlns:a16="http://schemas.microsoft.com/office/drawing/2014/main" id="{08CD9049-FC9F-394E-A74E-3ED38867CD0F}"/>
              </a:ext>
            </a:extLst>
          </p:cNvPr>
          <p:cNvSpPr>
            <a:spLocks noChangeAspect="1" noChangeArrowheads="1"/>
          </p:cNvSpPr>
          <p:nvPr>
            <p:custDataLst>
              <p:tags r:id="rId3"/>
            </p:custDataLst>
          </p:nvPr>
        </p:nvSpPr>
        <p:spPr bwMode="gray">
          <a:xfrm>
            <a:off x="466106" y="24961"/>
            <a:ext cx="271286" cy="271286"/>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
        <p:nvSpPr>
          <p:cNvPr id="2" name="Title 1">
            <a:extLst>
              <a:ext uri="{FF2B5EF4-FFF2-40B4-BE49-F238E27FC236}">
                <a16:creationId xmlns:a16="http://schemas.microsoft.com/office/drawing/2014/main" id="{4AE99BE4-BF21-4D00-9C64-6A14CDDFCF20}"/>
              </a:ext>
            </a:extLst>
          </p:cNvPr>
          <p:cNvSpPr>
            <a:spLocks noGrp="1"/>
          </p:cNvSpPr>
          <p:nvPr>
            <p:ph type="title"/>
          </p:nvPr>
        </p:nvSpPr>
        <p:spPr>
          <a:xfrm>
            <a:off x="1656712" y="759599"/>
            <a:ext cx="8210887" cy="523337"/>
          </a:xfrm>
        </p:spPr>
        <p:txBody>
          <a:bodyPr/>
          <a:lstStyle/>
          <a:p>
            <a:r>
              <a:rPr lang="en-GB"/>
              <a:t>What is a buying channel?</a:t>
            </a:r>
          </a:p>
        </p:txBody>
      </p:sp>
    </p:spTree>
    <p:extLst>
      <p:ext uri="{BB962C8B-B14F-4D97-AF65-F5344CB8AC3E}">
        <p14:creationId xmlns:p14="http://schemas.microsoft.com/office/powerpoint/2010/main" val="2891152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C90CB7-3D77-496E-85FF-AFC1B94D1030}"/>
              </a:ext>
            </a:extLst>
          </p:cNvPr>
          <p:cNvSpPr>
            <a:spLocks noGrp="1"/>
          </p:cNvSpPr>
          <p:nvPr>
            <p:ph type="title" idx="4294967295"/>
          </p:nvPr>
        </p:nvSpPr>
        <p:spPr>
          <a:xfrm>
            <a:off x="1556784" y="347046"/>
            <a:ext cx="8564563" cy="457200"/>
          </a:xfrm>
        </p:spPr>
        <p:txBody>
          <a:bodyPr/>
          <a:lstStyle/>
          <a:p>
            <a:r>
              <a:rPr lang="en-GB" sz="3200"/>
              <a:t>The concept of High and Low Touch Buying Channels </a:t>
            </a:r>
          </a:p>
        </p:txBody>
      </p:sp>
      <p:sp>
        <p:nvSpPr>
          <p:cNvPr id="33" name="Right Arrow 19">
            <a:extLst>
              <a:ext uri="{FF2B5EF4-FFF2-40B4-BE49-F238E27FC236}">
                <a16:creationId xmlns:a16="http://schemas.microsoft.com/office/drawing/2014/main" id="{0AE00741-0F75-4BBE-BA52-1B5C5A84DC8E}"/>
              </a:ext>
            </a:extLst>
          </p:cNvPr>
          <p:cNvSpPr/>
          <p:nvPr/>
        </p:nvSpPr>
        <p:spPr>
          <a:xfrm>
            <a:off x="119336" y="1988840"/>
            <a:ext cx="12072664" cy="4680520"/>
          </a:xfrm>
          <a:prstGeom prst="rightArrow">
            <a:avLst>
              <a:gd name="adj1" fmla="val 50000"/>
              <a:gd name="adj2" fmla="val 30918"/>
            </a:avLst>
          </a:prstGeom>
          <a:gradFill flip="none" rotWithShape="1">
            <a:gsLst>
              <a:gs pos="0">
                <a:srgbClr val="FF0000"/>
              </a:gs>
              <a:gs pos="18000">
                <a:srgbClr val="FF9900"/>
              </a:gs>
              <a:gs pos="37000">
                <a:srgbClr val="FFC000"/>
              </a:gs>
              <a:gs pos="79000">
                <a:srgbClr val="92D050"/>
              </a:gs>
              <a:gs pos="58000">
                <a:srgbClr val="FFFF00"/>
              </a:gs>
              <a:gs pos="100000">
                <a:srgbClr val="00B050"/>
              </a:gs>
            </a:gsLst>
            <a:lin ang="0" scaled="1"/>
            <a:tileRect/>
          </a:gra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mn-ea"/>
              <a:cs typeface="+mn-cs"/>
            </a:endParaRPr>
          </a:p>
        </p:txBody>
      </p:sp>
      <p:sp>
        <p:nvSpPr>
          <p:cNvPr id="34" name="Pentagon 24">
            <a:extLst>
              <a:ext uri="{FF2B5EF4-FFF2-40B4-BE49-F238E27FC236}">
                <a16:creationId xmlns:a16="http://schemas.microsoft.com/office/drawing/2014/main" id="{E961016E-941A-4C70-B207-A1C848B2F0C8}"/>
              </a:ext>
            </a:extLst>
          </p:cNvPr>
          <p:cNvSpPr/>
          <p:nvPr/>
        </p:nvSpPr>
        <p:spPr>
          <a:xfrm>
            <a:off x="119336" y="1363437"/>
            <a:ext cx="12072664" cy="887707"/>
          </a:xfrm>
          <a:prstGeom prst="homePlate">
            <a:avLst/>
          </a:prstGeom>
          <a:solidFill>
            <a:srgbClr val="009CD5"/>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mn-ea"/>
              <a:cs typeface="+mn-cs"/>
            </a:endParaRPr>
          </a:p>
        </p:txBody>
      </p:sp>
      <p:sp>
        <p:nvSpPr>
          <p:cNvPr id="35" name="Rectangle 34">
            <a:extLst>
              <a:ext uri="{FF2B5EF4-FFF2-40B4-BE49-F238E27FC236}">
                <a16:creationId xmlns:a16="http://schemas.microsoft.com/office/drawing/2014/main" id="{24CBF9C3-C628-485D-8617-E6DB0A9737CB}"/>
              </a:ext>
            </a:extLst>
          </p:cNvPr>
          <p:cNvSpPr/>
          <p:nvPr/>
        </p:nvSpPr>
        <p:spPr>
          <a:xfrm>
            <a:off x="8207001" y="1452799"/>
            <a:ext cx="3384377" cy="707022"/>
          </a:xfrm>
          <a:prstGeom prst="rect">
            <a:avLst/>
          </a:prstGeom>
          <a:solidFill>
            <a:srgbClr val="FE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600" b="1" i="0" u="sng" strike="noStrike" kern="0" cap="none" spc="0" normalizeH="0" baseline="0" noProof="0">
                <a:ln>
                  <a:noFill/>
                </a:ln>
                <a:solidFill>
                  <a:schemeClr val="bg2"/>
                </a:solidFill>
                <a:effectLst/>
                <a:uLnTx/>
                <a:uFillTx/>
              </a:rPr>
              <a:t>LOW TOUCH: </a:t>
            </a:r>
            <a:r>
              <a:rPr kumimoji="0" lang="fr-BE" sz="1600" b="0" i="0" u="none" strike="noStrike" kern="0" cap="none" spc="0" normalizeH="0" baseline="0" noProof="0" err="1">
                <a:ln>
                  <a:noFill/>
                </a:ln>
                <a:solidFill>
                  <a:schemeClr val="bg2"/>
                </a:solidFill>
                <a:effectLst/>
                <a:uLnTx/>
                <a:uFillTx/>
              </a:rPr>
              <a:t>Recurrent</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request</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with</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defined</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Specifications</a:t>
            </a:r>
            <a:endParaRPr kumimoji="0" lang="fr-BE" sz="1600" b="0" i="0" u="none" strike="noStrike" kern="0" cap="none" spc="0" normalizeH="0" baseline="0" noProof="0">
              <a:ln>
                <a:noFill/>
              </a:ln>
              <a:solidFill>
                <a:schemeClr val="bg2"/>
              </a:solidFill>
              <a:effectLst/>
              <a:uLnTx/>
              <a:uFillTx/>
            </a:endParaRPr>
          </a:p>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600" b="1" i="0" u="none" strike="noStrike" kern="0" cap="none" spc="0" normalizeH="0" baseline="0" noProof="0">
                <a:ln>
                  <a:noFill/>
                </a:ln>
                <a:solidFill>
                  <a:srgbClr val="00B050"/>
                </a:solidFill>
                <a:effectLst/>
                <a:uLnTx/>
                <a:uFillTx/>
              </a:rPr>
              <a:t>More </a:t>
            </a:r>
            <a:r>
              <a:rPr kumimoji="0" lang="fr-BE" sz="1600" b="1" i="0" u="none" strike="noStrike" kern="0" cap="none" spc="0" normalizeH="0" baseline="0" noProof="0" err="1">
                <a:ln>
                  <a:noFill/>
                </a:ln>
                <a:solidFill>
                  <a:srgbClr val="00B050"/>
                </a:solidFill>
                <a:effectLst/>
                <a:uLnTx/>
                <a:uFillTx/>
              </a:rPr>
              <a:t>Efficiency</a:t>
            </a:r>
            <a:r>
              <a:rPr lang="fr-BE" sz="1600" b="1" kern="0">
                <a:solidFill>
                  <a:srgbClr val="00B050"/>
                </a:solidFill>
              </a:rPr>
              <a:t> </a:t>
            </a:r>
            <a:r>
              <a:rPr kumimoji="0" lang="fr-BE" sz="1600" b="1" i="0" u="none" strike="noStrike" kern="0" cap="none" spc="0" normalizeH="0" baseline="0" noProof="0" err="1">
                <a:ln>
                  <a:noFill/>
                </a:ln>
                <a:solidFill>
                  <a:srgbClr val="FFC000"/>
                </a:solidFill>
                <a:effectLst/>
                <a:uLnTx/>
                <a:uFillTx/>
              </a:rPr>
              <a:t>Less</a:t>
            </a:r>
            <a:r>
              <a:rPr kumimoji="0" lang="fr-BE" sz="1600" b="1" i="0" u="none" strike="noStrike" kern="0" cap="none" spc="0" normalizeH="0" baseline="0" noProof="0">
                <a:ln>
                  <a:noFill/>
                </a:ln>
                <a:solidFill>
                  <a:srgbClr val="FFC000"/>
                </a:solidFill>
                <a:effectLst/>
                <a:uLnTx/>
                <a:uFillTx/>
              </a:rPr>
              <a:t> Control</a:t>
            </a:r>
            <a:endParaRPr kumimoji="0" lang="en-US" sz="1600" b="0" i="0" u="none" strike="noStrike" kern="0" cap="none" spc="0" normalizeH="0" baseline="0" noProof="0">
              <a:ln>
                <a:noFill/>
              </a:ln>
              <a:solidFill>
                <a:srgbClr val="FF0000"/>
              </a:solidFill>
              <a:effectLst/>
              <a:uLnTx/>
              <a:uFillTx/>
            </a:endParaRPr>
          </a:p>
        </p:txBody>
      </p:sp>
      <p:grpSp>
        <p:nvGrpSpPr>
          <p:cNvPr id="36" name="Group 35">
            <a:extLst>
              <a:ext uri="{FF2B5EF4-FFF2-40B4-BE49-F238E27FC236}">
                <a16:creationId xmlns:a16="http://schemas.microsoft.com/office/drawing/2014/main" id="{3E0C858E-5E47-4D0C-85EB-D2F01B2067B0}"/>
              </a:ext>
            </a:extLst>
          </p:cNvPr>
          <p:cNvGrpSpPr/>
          <p:nvPr/>
        </p:nvGrpSpPr>
        <p:grpSpPr>
          <a:xfrm>
            <a:off x="407369" y="2657856"/>
            <a:ext cx="2995424" cy="4231195"/>
            <a:chOff x="7125290" y="2367253"/>
            <a:chExt cx="2594371" cy="4184208"/>
          </a:xfrm>
        </p:grpSpPr>
        <p:sp>
          <p:nvSpPr>
            <p:cNvPr id="37" name="Rounded Rectangle 20">
              <a:extLst>
                <a:ext uri="{FF2B5EF4-FFF2-40B4-BE49-F238E27FC236}">
                  <a16:creationId xmlns:a16="http://schemas.microsoft.com/office/drawing/2014/main" id="{E0D5D3A8-AFF3-4DD0-A7E6-9DD5A179EB49}"/>
                </a:ext>
              </a:extLst>
            </p:cNvPr>
            <p:cNvSpPr/>
            <p:nvPr/>
          </p:nvSpPr>
          <p:spPr>
            <a:xfrm>
              <a:off x="7199381" y="2367253"/>
              <a:ext cx="2520280" cy="4007368"/>
            </a:xfrm>
            <a:prstGeom prst="roundRect">
              <a:avLst/>
            </a:prstGeom>
            <a:solidFill>
              <a:srgbClr val="EEEEE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mn-ea"/>
                <a:cs typeface="+mn-cs"/>
              </a:endParaRPr>
            </a:p>
          </p:txBody>
        </p:sp>
        <p:sp>
          <p:nvSpPr>
            <p:cNvPr id="38" name="TextBox 37">
              <a:extLst>
                <a:ext uri="{FF2B5EF4-FFF2-40B4-BE49-F238E27FC236}">
                  <a16:creationId xmlns:a16="http://schemas.microsoft.com/office/drawing/2014/main" id="{6A1F58BC-3FF2-4ABF-B257-CE618D7E6644}"/>
                </a:ext>
              </a:extLst>
            </p:cNvPr>
            <p:cNvSpPr txBox="1"/>
            <p:nvPr/>
          </p:nvSpPr>
          <p:spPr>
            <a:xfrm>
              <a:off x="7125290" y="5591036"/>
              <a:ext cx="2592337" cy="960425"/>
            </a:xfrm>
            <a:prstGeom prst="rect">
              <a:avLst/>
            </a:prstGeom>
          </p:spPr>
          <p:txBody>
            <a:bodyPr vert="horz" wrap="square" lIns="91440" tIns="45720" rIns="91440" bIns="45720" rtlCol="0">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600" b="1" i="1" u="none" strike="noStrike" kern="0" cap="none" spc="0" normalizeH="0" baseline="0" noProof="0">
                  <a:ln>
                    <a:noFill/>
                  </a:ln>
                  <a:solidFill>
                    <a:srgbClr val="B3B3B3">
                      <a:lumMod val="75000"/>
                    </a:srgbClr>
                  </a:solidFill>
                  <a:effectLst/>
                  <a:uLnTx/>
                  <a:uFillTx/>
                  <a:ea typeface="ＭＳ Ｐゴシック" charset="0"/>
                </a:rPr>
                <a:t>HIGH TOUCH RFQ / SOURCING REQUEST</a:t>
              </a:r>
              <a:endParaRPr kumimoji="0" lang="en-US" sz="1600" b="1" i="1" u="none" strike="noStrike" kern="0" cap="none" spc="0" normalizeH="0" baseline="0" noProof="0">
                <a:ln>
                  <a:noFill/>
                </a:ln>
                <a:solidFill>
                  <a:srgbClr val="B3B3B3">
                    <a:lumMod val="75000"/>
                  </a:srgbClr>
                </a:solidFill>
                <a:effectLst/>
                <a:uLnTx/>
                <a:uFillTx/>
                <a:ea typeface="ＭＳ Ｐゴシック" charset="0"/>
              </a:endParaRPr>
            </a:p>
          </p:txBody>
        </p:sp>
        <p:pic>
          <p:nvPicPr>
            <p:cNvPr id="39" name="Picture 38">
              <a:extLst>
                <a:ext uri="{FF2B5EF4-FFF2-40B4-BE49-F238E27FC236}">
                  <a16:creationId xmlns:a16="http://schemas.microsoft.com/office/drawing/2014/main" id="{36E8AAD4-5327-44C6-B7A0-D0F4F41D6FA8}"/>
                </a:ext>
              </a:extLst>
            </p:cNvPr>
            <p:cNvPicPr>
              <a:picLocks noChangeAspect="1"/>
            </p:cNvPicPr>
            <p:nvPr/>
          </p:nvPicPr>
          <p:blipFill>
            <a:blip r:embed="rId6"/>
            <a:stretch>
              <a:fillRect/>
            </a:stretch>
          </p:blipFill>
          <p:spPr>
            <a:xfrm>
              <a:off x="7431568" y="4332183"/>
              <a:ext cx="1175021" cy="1175021"/>
            </a:xfrm>
            <a:prstGeom prst="rect">
              <a:avLst/>
            </a:prstGeom>
          </p:spPr>
        </p:pic>
      </p:grpSp>
      <p:sp>
        <p:nvSpPr>
          <p:cNvPr id="40" name="Rectangle 39">
            <a:extLst>
              <a:ext uri="{FF2B5EF4-FFF2-40B4-BE49-F238E27FC236}">
                <a16:creationId xmlns:a16="http://schemas.microsoft.com/office/drawing/2014/main" id="{41A5E438-F7C1-4F2C-98CF-45F65FFD327E}"/>
              </a:ext>
            </a:extLst>
          </p:cNvPr>
          <p:cNvSpPr/>
          <p:nvPr/>
        </p:nvSpPr>
        <p:spPr>
          <a:xfrm>
            <a:off x="179080" y="1452799"/>
            <a:ext cx="3767310" cy="719969"/>
          </a:xfrm>
          <a:prstGeom prst="rect">
            <a:avLst/>
          </a:prstGeom>
          <a:solidFill>
            <a:srgbClr val="FEFFFF"/>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600" b="1" i="0" u="sng" strike="noStrike" kern="0" cap="none" spc="0" normalizeH="0" baseline="0" noProof="0">
                <a:ln>
                  <a:noFill/>
                </a:ln>
                <a:solidFill>
                  <a:schemeClr val="bg2"/>
                </a:solidFill>
                <a:effectLst/>
                <a:uLnTx/>
                <a:uFillTx/>
              </a:rPr>
              <a:t>HIGH TOUCH</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Less</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frequent</a:t>
            </a:r>
            <a:r>
              <a:rPr kumimoji="0" lang="fr-BE" sz="1600" b="0" i="0" u="none" strike="noStrike" kern="0" cap="none" spc="0" normalizeH="0" baseline="0" noProof="0">
                <a:ln>
                  <a:noFill/>
                </a:ln>
                <a:solidFill>
                  <a:schemeClr val="bg2"/>
                </a:solidFill>
                <a:effectLst/>
                <a:uLnTx/>
                <a:uFillTx/>
              </a:rPr>
              <a:t> </a:t>
            </a:r>
            <a:r>
              <a:rPr kumimoji="0" lang="fr-BE" sz="1600" b="0" i="0" u="none" strike="noStrike" kern="0" cap="none" spc="0" normalizeH="0" baseline="0" noProof="0" err="1">
                <a:ln>
                  <a:noFill/>
                </a:ln>
                <a:solidFill>
                  <a:schemeClr val="bg2"/>
                </a:solidFill>
                <a:effectLst/>
                <a:uLnTx/>
                <a:uFillTx/>
              </a:rPr>
              <a:t>requests</a:t>
            </a:r>
            <a:r>
              <a:rPr kumimoji="0" lang="fr-BE" sz="1600" b="0" i="0" u="none" strike="noStrike" kern="0" cap="none" spc="0" normalizeH="0" baseline="0" noProof="0">
                <a:ln>
                  <a:noFill/>
                </a:ln>
                <a:solidFill>
                  <a:schemeClr val="bg2"/>
                </a:solidFill>
                <a:effectLst/>
                <a:uLnTx/>
                <a:uFillTx/>
              </a:rPr>
              <a:t> requiring supporting information</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600" b="1" i="0" u="none" strike="noStrike" kern="0" cap="none" spc="0" normalizeH="0" baseline="0" noProof="0" err="1">
                <a:ln>
                  <a:noFill/>
                </a:ln>
                <a:solidFill>
                  <a:srgbClr val="00B050"/>
                </a:solidFill>
                <a:effectLst/>
                <a:uLnTx/>
                <a:uFillTx/>
              </a:rPr>
              <a:t>Less</a:t>
            </a:r>
            <a:r>
              <a:rPr kumimoji="0" lang="fr-BE" sz="1600" b="1" i="0" u="none" strike="noStrike" kern="0" cap="none" spc="0" normalizeH="0" baseline="0" noProof="0">
                <a:ln>
                  <a:noFill/>
                </a:ln>
                <a:solidFill>
                  <a:srgbClr val="00B050"/>
                </a:solidFill>
                <a:effectLst/>
                <a:uLnTx/>
                <a:uFillTx/>
              </a:rPr>
              <a:t> </a:t>
            </a:r>
            <a:r>
              <a:rPr kumimoji="0" lang="fr-BE" sz="1600" b="1" i="0" u="none" strike="noStrike" kern="0" cap="none" spc="0" normalizeH="0" baseline="0" noProof="0" err="1">
                <a:ln>
                  <a:noFill/>
                </a:ln>
                <a:solidFill>
                  <a:srgbClr val="00B050"/>
                </a:solidFill>
                <a:effectLst/>
                <a:uLnTx/>
                <a:uFillTx/>
              </a:rPr>
              <a:t>Efficiency</a:t>
            </a:r>
            <a:r>
              <a:rPr lang="fr-BE" sz="1600" b="1" kern="0">
                <a:solidFill>
                  <a:srgbClr val="00B050"/>
                </a:solidFill>
              </a:rPr>
              <a:t>  </a:t>
            </a:r>
            <a:r>
              <a:rPr kumimoji="0" lang="fr-BE" sz="1600" b="1" i="0" u="none" strike="noStrike" kern="0" cap="none" spc="0" normalizeH="0" baseline="0" noProof="0">
                <a:ln>
                  <a:noFill/>
                </a:ln>
                <a:solidFill>
                  <a:srgbClr val="FFC000"/>
                </a:solidFill>
                <a:effectLst/>
                <a:uLnTx/>
                <a:uFillTx/>
              </a:rPr>
              <a:t>More Contro</a:t>
            </a:r>
            <a:r>
              <a:rPr kumimoji="0" lang="fr-BE" sz="1600" b="0" i="0" u="none" strike="noStrike" kern="0" cap="none" spc="0" normalizeH="0" baseline="0" noProof="0">
                <a:ln>
                  <a:noFill/>
                </a:ln>
                <a:solidFill>
                  <a:srgbClr val="FFC000"/>
                </a:solidFill>
                <a:effectLst/>
                <a:uLnTx/>
                <a:uFillTx/>
              </a:rPr>
              <a:t>l</a:t>
            </a:r>
            <a:endParaRPr kumimoji="0" lang="en-US" sz="1600" b="0" i="0" u="none" strike="noStrike" kern="0" cap="none" spc="0" normalizeH="0" baseline="0" noProof="0">
              <a:ln>
                <a:noFill/>
              </a:ln>
              <a:solidFill>
                <a:srgbClr val="FFC000"/>
              </a:solidFill>
              <a:effectLst/>
              <a:uLnTx/>
              <a:uFillTx/>
            </a:endParaRPr>
          </a:p>
        </p:txBody>
      </p:sp>
      <p:sp>
        <p:nvSpPr>
          <p:cNvPr id="41" name="TextBox 40">
            <a:extLst>
              <a:ext uri="{FF2B5EF4-FFF2-40B4-BE49-F238E27FC236}">
                <a16:creationId xmlns:a16="http://schemas.microsoft.com/office/drawing/2014/main" id="{11247669-66CB-4D1D-A18F-FDD8ACA22ECE}"/>
              </a:ext>
            </a:extLst>
          </p:cNvPr>
          <p:cNvSpPr txBox="1"/>
          <p:nvPr/>
        </p:nvSpPr>
        <p:spPr>
          <a:xfrm>
            <a:off x="3946390" y="1391872"/>
            <a:ext cx="4299222" cy="972108"/>
          </a:xfrm>
          <a:prstGeom prst="rect">
            <a:avLst/>
          </a:prstGeom>
        </p:spPr>
        <p:txBody>
          <a:bodyPr vert="horz" wrap="square" lIns="91440" tIns="45720" rIns="91440" bIns="45720" rtlCol="0">
            <a:noAutofit/>
          </a:bodyPr>
          <a:lstStyle/>
          <a:p>
            <a:pPr algn="ctr" defTabSz="457200" fontAlgn="base">
              <a:spcBef>
                <a:spcPct val="0"/>
              </a:spcBef>
              <a:spcAft>
                <a:spcPct val="0"/>
              </a:spcAft>
            </a:pPr>
            <a:r>
              <a:rPr lang="en-GB" sz="1500">
                <a:solidFill>
                  <a:srgbClr val="FEFFFF"/>
                </a:solidFill>
                <a:ea typeface="ＭＳ Ｐゴシック" charset="0"/>
              </a:rPr>
              <a:t>Effective Buying Channel Strategies drive more expenditure through lower touch categories &amp; use policies to maintain control </a:t>
            </a:r>
          </a:p>
        </p:txBody>
      </p:sp>
      <p:grpSp>
        <p:nvGrpSpPr>
          <p:cNvPr id="42" name="Group 41">
            <a:extLst>
              <a:ext uri="{FF2B5EF4-FFF2-40B4-BE49-F238E27FC236}">
                <a16:creationId xmlns:a16="http://schemas.microsoft.com/office/drawing/2014/main" id="{0F70218F-FE64-4C35-BD9D-5130FC9CD4A9}"/>
              </a:ext>
            </a:extLst>
          </p:cNvPr>
          <p:cNvGrpSpPr/>
          <p:nvPr/>
        </p:nvGrpSpPr>
        <p:grpSpPr>
          <a:xfrm>
            <a:off x="7392144" y="2657858"/>
            <a:ext cx="3096344" cy="4052370"/>
            <a:chOff x="107330" y="2376879"/>
            <a:chExt cx="2828277" cy="3989669"/>
          </a:xfrm>
        </p:grpSpPr>
        <p:grpSp>
          <p:nvGrpSpPr>
            <p:cNvPr id="43" name="Group 42">
              <a:extLst>
                <a:ext uri="{FF2B5EF4-FFF2-40B4-BE49-F238E27FC236}">
                  <a16:creationId xmlns:a16="http://schemas.microsoft.com/office/drawing/2014/main" id="{E258A0AE-B2DF-42BA-A364-9459073EEE35}"/>
                </a:ext>
              </a:extLst>
            </p:cNvPr>
            <p:cNvGrpSpPr/>
            <p:nvPr/>
          </p:nvGrpSpPr>
          <p:grpSpPr>
            <a:xfrm>
              <a:off x="107330" y="2376879"/>
              <a:ext cx="2828277" cy="3989669"/>
              <a:chOff x="437266" y="2457354"/>
              <a:chExt cx="2828277" cy="3738265"/>
            </a:xfrm>
          </p:grpSpPr>
          <p:sp>
            <p:nvSpPr>
              <p:cNvPr id="46" name="Rounded Rectangle 6">
                <a:extLst>
                  <a:ext uri="{FF2B5EF4-FFF2-40B4-BE49-F238E27FC236}">
                    <a16:creationId xmlns:a16="http://schemas.microsoft.com/office/drawing/2014/main" id="{9B42A19F-623A-46BA-AEA3-4EAAE56AE40C}"/>
                  </a:ext>
                </a:extLst>
              </p:cNvPr>
              <p:cNvSpPr/>
              <p:nvPr/>
            </p:nvSpPr>
            <p:spPr>
              <a:xfrm>
                <a:off x="437266" y="2457354"/>
                <a:ext cx="2828277" cy="3738265"/>
              </a:xfrm>
              <a:prstGeom prst="roundRect">
                <a:avLst/>
              </a:prstGeom>
              <a:solidFill>
                <a:srgbClr val="EEEEE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mn-ea"/>
                  <a:cs typeface="+mn-cs"/>
                </a:endParaRPr>
              </a:p>
            </p:txBody>
          </p:sp>
          <p:pic>
            <p:nvPicPr>
              <p:cNvPr id="47" name="Picture 46">
                <a:extLst>
                  <a:ext uri="{FF2B5EF4-FFF2-40B4-BE49-F238E27FC236}">
                    <a16:creationId xmlns:a16="http://schemas.microsoft.com/office/drawing/2014/main" id="{67A7DF33-6A90-4910-8D33-56355FA6F292}"/>
                  </a:ext>
                </a:extLst>
              </p:cNvPr>
              <p:cNvPicPr>
                <a:picLocks noChangeAspect="1"/>
              </p:cNvPicPr>
              <p:nvPr/>
            </p:nvPicPr>
            <p:blipFill>
              <a:blip r:embed="rId7"/>
              <a:stretch>
                <a:fillRect/>
              </a:stretch>
            </p:blipFill>
            <p:spPr>
              <a:xfrm>
                <a:off x="815914" y="2505192"/>
                <a:ext cx="864096" cy="1051250"/>
              </a:xfrm>
              <a:prstGeom prst="rect">
                <a:avLst/>
              </a:prstGeom>
            </p:spPr>
          </p:pic>
          <p:sp>
            <p:nvSpPr>
              <p:cNvPr id="48" name="TextBox 47">
                <a:extLst>
                  <a:ext uri="{FF2B5EF4-FFF2-40B4-BE49-F238E27FC236}">
                    <a16:creationId xmlns:a16="http://schemas.microsoft.com/office/drawing/2014/main" id="{054E1113-FB37-48E8-8C46-B328605D7AAB}"/>
                  </a:ext>
                </a:extLst>
              </p:cNvPr>
              <p:cNvSpPr txBox="1"/>
              <p:nvPr/>
            </p:nvSpPr>
            <p:spPr>
              <a:xfrm>
                <a:off x="1732045" y="2670378"/>
                <a:ext cx="1381252" cy="982976"/>
              </a:xfrm>
              <a:prstGeom prst="rect">
                <a:avLst/>
              </a:prstGeom>
            </p:spPr>
            <p:txBody>
              <a:bodyPr vert="horz" wrap="square" lIns="91440" tIns="45720" rIns="91440" bIns="45720" rtlCol="0">
                <a:norm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PUNCH OUT CATALOUES</a:t>
                </a:r>
                <a:endParaRPr kumimoji="0" lang="en-US" sz="1800" b="1" i="1" u="none" strike="noStrike" kern="0" cap="none" spc="0" normalizeH="0" baseline="0" noProof="0">
                  <a:ln>
                    <a:noFill/>
                  </a:ln>
                  <a:solidFill>
                    <a:srgbClr val="B3B3B3">
                      <a:lumMod val="75000"/>
                    </a:srgbClr>
                  </a:solidFill>
                  <a:effectLst/>
                  <a:uLnTx/>
                  <a:uFillTx/>
                  <a:ea typeface="ＭＳ Ｐゴシック" charset="0"/>
                </a:endParaRPr>
              </a:p>
            </p:txBody>
          </p:sp>
          <p:sp>
            <p:nvSpPr>
              <p:cNvPr id="49" name="TextBox 48">
                <a:extLst>
                  <a:ext uri="{FF2B5EF4-FFF2-40B4-BE49-F238E27FC236}">
                    <a16:creationId xmlns:a16="http://schemas.microsoft.com/office/drawing/2014/main" id="{F9740376-4D01-43B3-8CB2-2A2497D119E0}"/>
                  </a:ext>
                </a:extLst>
              </p:cNvPr>
              <p:cNvSpPr txBox="1"/>
              <p:nvPr/>
            </p:nvSpPr>
            <p:spPr>
              <a:xfrm>
                <a:off x="868731" y="4645609"/>
                <a:ext cx="1944216" cy="318679"/>
              </a:xfrm>
              <a:prstGeom prst="rect">
                <a:avLst/>
              </a:prstGeom>
            </p:spPr>
            <p:txBody>
              <a:bodyPr vert="horz" wrap="square" lIns="91440" tIns="45720" rIns="91440" bIns="45720" rtlCol="0">
                <a:normAutofit fontScale="92500" lnSpcReduction="10000"/>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SPOT BUY</a:t>
                </a:r>
                <a:endParaRPr kumimoji="0" lang="en-US" sz="1800" b="1" i="1" u="none" strike="noStrike" kern="0" cap="none" spc="0" normalizeH="0" baseline="0" noProof="0">
                  <a:ln>
                    <a:noFill/>
                  </a:ln>
                  <a:solidFill>
                    <a:srgbClr val="B3B3B3">
                      <a:lumMod val="75000"/>
                    </a:srgbClr>
                  </a:solidFill>
                  <a:effectLst/>
                  <a:uLnTx/>
                  <a:uFillTx/>
                  <a:ea typeface="ＭＳ Ｐゴシック" charset="0"/>
                </a:endParaRPr>
              </a:p>
            </p:txBody>
          </p:sp>
          <p:pic>
            <p:nvPicPr>
              <p:cNvPr id="50" name="Picture 49">
                <a:extLst>
                  <a:ext uri="{FF2B5EF4-FFF2-40B4-BE49-F238E27FC236}">
                    <a16:creationId xmlns:a16="http://schemas.microsoft.com/office/drawing/2014/main" id="{6BFD7121-ADD8-4657-916F-5F436EA99820}"/>
                  </a:ext>
                </a:extLst>
              </p:cNvPr>
              <p:cNvPicPr>
                <a:picLocks noChangeAspect="1"/>
              </p:cNvPicPr>
              <p:nvPr/>
            </p:nvPicPr>
            <p:blipFill>
              <a:blip r:embed="rId8"/>
              <a:stretch>
                <a:fillRect/>
              </a:stretch>
            </p:blipFill>
            <p:spPr>
              <a:xfrm>
                <a:off x="1028029" y="3691054"/>
                <a:ext cx="1699235" cy="920156"/>
              </a:xfrm>
              <a:prstGeom prst="rect">
                <a:avLst/>
              </a:prstGeom>
            </p:spPr>
          </p:pic>
        </p:grpSp>
        <p:pic>
          <p:nvPicPr>
            <p:cNvPr id="44" name="Picture 43">
              <a:extLst>
                <a:ext uri="{FF2B5EF4-FFF2-40B4-BE49-F238E27FC236}">
                  <a16:creationId xmlns:a16="http://schemas.microsoft.com/office/drawing/2014/main" id="{373A0CBC-C84C-4A0C-A3E5-33BAD65DEBB3}"/>
                </a:ext>
              </a:extLst>
            </p:cNvPr>
            <p:cNvPicPr>
              <a:picLocks noChangeAspect="1"/>
            </p:cNvPicPr>
            <p:nvPr/>
          </p:nvPicPr>
          <p:blipFill>
            <a:blip r:embed="rId6"/>
            <a:stretch>
              <a:fillRect/>
            </a:stretch>
          </p:blipFill>
          <p:spPr>
            <a:xfrm>
              <a:off x="435036" y="5080403"/>
              <a:ext cx="1175021" cy="1175021"/>
            </a:xfrm>
            <a:prstGeom prst="rect">
              <a:avLst/>
            </a:prstGeom>
          </p:spPr>
        </p:pic>
        <p:sp>
          <p:nvSpPr>
            <p:cNvPr id="45" name="TextBox 44">
              <a:extLst>
                <a:ext uri="{FF2B5EF4-FFF2-40B4-BE49-F238E27FC236}">
                  <a16:creationId xmlns:a16="http://schemas.microsoft.com/office/drawing/2014/main" id="{D6E1DE30-8ED8-4AA1-BD78-C1BBF2F89883}"/>
                </a:ext>
              </a:extLst>
            </p:cNvPr>
            <p:cNvSpPr txBox="1"/>
            <p:nvPr/>
          </p:nvSpPr>
          <p:spPr>
            <a:xfrm>
              <a:off x="1597644" y="5129391"/>
              <a:ext cx="1073215" cy="1049083"/>
            </a:xfrm>
            <a:prstGeom prst="rect">
              <a:avLst/>
            </a:prstGeom>
          </p:spPr>
          <p:txBody>
            <a:bodyPr vert="horz" wrap="square" lIns="91440" tIns="45720" rIns="91440" bIns="45720" rtlCol="0">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SELF-</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SERVE </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RFQ</a:t>
              </a:r>
            </a:p>
          </p:txBody>
        </p:sp>
      </p:grpSp>
      <p:grpSp>
        <p:nvGrpSpPr>
          <p:cNvPr id="51" name="Group 50">
            <a:extLst>
              <a:ext uri="{FF2B5EF4-FFF2-40B4-BE49-F238E27FC236}">
                <a16:creationId xmlns:a16="http://schemas.microsoft.com/office/drawing/2014/main" id="{09E1E68E-D5E4-4277-9B5F-802A32B2D7B0}"/>
              </a:ext>
            </a:extLst>
          </p:cNvPr>
          <p:cNvGrpSpPr/>
          <p:nvPr/>
        </p:nvGrpSpPr>
        <p:grpSpPr>
          <a:xfrm>
            <a:off x="3980590" y="2698721"/>
            <a:ext cx="2861617" cy="4011504"/>
            <a:chOff x="3892884" y="2657856"/>
            <a:chExt cx="2520280" cy="4011504"/>
          </a:xfrm>
        </p:grpSpPr>
        <p:sp>
          <p:nvSpPr>
            <p:cNvPr id="52" name="Rounded Rectangle 10">
              <a:extLst>
                <a:ext uri="{FF2B5EF4-FFF2-40B4-BE49-F238E27FC236}">
                  <a16:creationId xmlns:a16="http://schemas.microsoft.com/office/drawing/2014/main" id="{114529F8-3D29-4062-8B32-C0C5BC349B04}"/>
                </a:ext>
              </a:extLst>
            </p:cNvPr>
            <p:cNvSpPr/>
            <p:nvPr/>
          </p:nvSpPr>
          <p:spPr>
            <a:xfrm>
              <a:off x="3892884" y="2657856"/>
              <a:ext cx="2520280" cy="4011504"/>
            </a:xfrm>
            <a:prstGeom prst="roundRect">
              <a:avLst/>
            </a:prstGeom>
            <a:solidFill>
              <a:srgbClr val="EEEEEE"/>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0000"/>
                </a:solidFill>
                <a:effectLst/>
                <a:uLnTx/>
                <a:uFillTx/>
                <a:ea typeface="+mn-ea"/>
                <a:cs typeface="+mn-cs"/>
              </a:endParaRPr>
            </a:p>
          </p:txBody>
        </p:sp>
        <p:pic>
          <p:nvPicPr>
            <p:cNvPr id="53" name="Picture 52">
              <a:extLst>
                <a:ext uri="{FF2B5EF4-FFF2-40B4-BE49-F238E27FC236}">
                  <a16:creationId xmlns:a16="http://schemas.microsoft.com/office/drawing/2014/main" id="{5A4FD97F-6B02-45F8-8D31-022D50E98FA1}"/>
                </a:ext>
              </a:extLst>
            </p:cNvPr>
            <p:cNvPicPr>
              <a:picLocks noChangeAspect="1"/>
            </p:cNvPicPr>
            <p:nvPr/>
          </p:nvPicPr>
          <p:blipFill rotWithShape="1">
            <a:blip r:embed="rId9"/>
            <a:srcRect t="20436"/>
            <a:stretch/>
          </p:blipFill>
          <p:spPr>
            <a:xfrm>
              <a:off x="4272460" y="2737617"/>
              <a:ext cx="1872208" cy="900559"/>
            </a:xfrm>
            <a:prstGeom prst="rect">
              <a:avLst/>
            </a:prstGeom>
          </p:spPr>
        </p:pic>
        <p:sp>
          <p:nvSpPr>
            <p:cNvPr id="54" name="TextBox 53">
              <a:extLst>
                <a:ext uri="{FF2B5EF4-FFF2-40B4-BE49-F238E27FC236}">
                  <a16:creationId xmlns:a16="http://schemas.microsoft.com/office/drawing/2014/main" id="{C5AD64F4-B0A7-46DD-B4E9-07A76BD356D6}"/>
                </a:ext>
              </a:extLst>
            </p:cNvPr>
            <p:cNvSpPr txBox="1"/>
            <p:nvPr/>
          </p:nvSpPr>
          <p:spPr>
            <a:xfrm>
              <a:off x="4175469" y="3679043"/>
              <a:ext cx="1944216" cy="318679"/>
            </a:xfrm>
            <a:prstGeom prst="rect">
              <a:avLst/>
            </a:prstGeom>
          </p:spPr>
          <p:txBody>
            <a:bodyPr vert="horz" wrap="square" lIns="91440" tIns="45720" rIns="91440" bIns="45720" rtlCol="0">
              <a:normAutofit fontScale="92500" lnSpcReduction="20000"/>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REQUEST FORMS</a:t>
              </a:r>
              <a:endParaRPr kumimoji="0" lang="en-US" sz="1800" b="1" i="1" u="none" strike="noStrike" kern="0" cap="none" spc="0" normalizeH="0" baseline="0" noProof="0">
                <a:ln>
                  <a:noFill/>
                </a:ln>
                <a:solidFill>
                  <a:srgbClr val="B3B3B3">
                    <a:lumMod val="75000"/>
                  </a:srgbClr>
                </a:solidFill>
                <a:effectLst/>
                <a:uLnTx/>
                <a:uFillTx/>
                <a:ea typeface="ＭＳ Ｐゴシック" charset="0"/>
              </a:endParaRPr>
            </a:p>
          </p:txBody>
        </p:sp>
        <p:pic>
          <p:nvPicPr>
            <p:cNvPr id="55" name="Picture 54">
              <a:extLst>
                <a:ext uri="{FF2B5EF4-FFF2-40B4-BE49-F238E27FC236}">
                  <a16:creationId xmlns:a16="http://schemas.microsoft.com/office/drawing/2014/main" id="{B2977107-9519-4683-8207-6FEE23CB4EFC}"/>
                </a:ext>
              </a:extLst>
            </p:cNvPr>
            <p:cNvPicPr>
              <a:picLocks noChangeAspect="1"/>
            </p:cNvPicPr>
            <p:nvPr/>
          </p:nvPicPr>
          <p:blipFill>
            <a:blip r:embed="rId6"/>
            <a:stretch>
              <a:fillRect/>
            </a:stretch>
          </p:blipFill>
          <p:spPr>
            <a:xfrm>
              <a:off x="4049770" y="5372237"/>
              <a:ext cx="1175021" cy="1175021"/>
            </a:xfrm>
            <a:prstGeom prst="rect">
              <a:avLst/>
            </a:prstGeom>
          </p:spPr>
        </p:pic>
        <p:sp>
          <p:nvSpPr>
            <p:cNvPr id="56" name="TextBox 55">
              <a:extLst>
                <a:ext uri="{FF2B5EF4-FFF2-40B4-BE49-F238E27FC236}">
                  <a16:creationId xmlns:a16="http://schemas.microsoft.com/office/drawing/2014/main" id="{BA7362C1-F248-4E12-A311-B7FA24A9BD67}"/>
                </a:ext>
              </a:extLst>
            </p:cNvPr>
            <p:cNvSpPr txBox="1"/>
            <p:nvPr/>
          </p:nvSpPr>
          <p:spPr>
            <a:xfrm>
              <a:off x="5224791" y="5421006"/>
              <a:ext cx="1073215" cy="1049083"/>
            </a:xfrm>
            <a:prstGeom prst="rect">
              <a:avLst/>
            </a:prstGeom>
          </p:spPr>
          <p:txBody>
            <a:bodyPr vert="horz" wrap="square" lIns="91440" tIns="45720" rIns="91440" bIns="45720" rtlCol="0">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LOW TOUCH</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fr-BE" sz="1800" b="1" i="1" u="none" strike="noStrike" kern="0" cap="none" spc="0" normalizeH="0" baseline="0" noProof="0">
                  <a:ln>
                    <a:noFill/>
                  </a:ln>
                  <a:solidFill>
                    <a:srgbClr val="B3B3B3">
                      <a:lumMod val="75000"/>
                    </a:srgbClr>
                  </a:solidFill>
                  <a:effectLst/>
                  <a:uLnTx/>
                  <a:uFillTx/>
                  <a:ea typeface="ＭＳ Ｐゴシック" charset="0"/>
                </a:rPr>
                <a:t>RFQ</a:t>
              </a:r>
            </a:p>
          </p:txBody>
        </p:sp>
      </p:grpSp>
      <p:pic>
        <p:nvPicPr>
          <p:cNvPr id="57" name="Picture 56">
            <a:extLst>
              <a:ext uri="{FF2B5EF4-FFF2-40B4-BE49-F238E27FC236}">
                <a16:creationId xmlns:a16="http://schemas.microsoft.com/office/drawing/2014/main" id="{E0F78E08-0142-4B12-88F6-18617B2ADD94}"/>
              </a:ext>
            </a:extLst>
          </p:cNvPr>
          <p:cNvPicPr>
            <a:picLocks noChangeAspect="1"/>
          </p:cNvPicPr>
          <p:nvPr/>
        </p:nvPicPr>
        <p:blipFill>
          <a:blip r:embed="rId10"/>
          <a:stretch>
            <a:fillRect/>
          </a:stretch>
        </p:blipFill>
        <p:spPr>
          <a:xfrm>
            <a:off x="826707" y="2849224"/>
            <a:ext cx="1863504" cy="875242"/>
          </a:xfrm>
          <a:prstGeom prst="rect">
            <a:avLst/>
          </a:prstGeom>
        </p:spPr>
      </p:pic>
      <p:sp>
        <p:nvSpPr>
          <p:cNvPr id="58" name="TextBox 57">
            <a:extLst>
              <a:ext uri="{FF2B5EF4-FFF2-40B4-BE49-F238E27FC236}">
                <a16:creationId xmlns:a16="http://schemas.microsoft.com/office/drawing/2014/main" id="{20DAF32C-08A1-40C6-A699-A6F22FB529E4}"/>
              </a:ext>
            </a:extLst>
          </p:cNvPr>
          <p:cNvSpPr txBox="1"/>
          <p:nvPr/>
        </p:nvSpPr>
        <p:spPr>
          <a:xfrm>
            <a:off x="523788" y="3812514"/>
            <a:ext cx="2232248" cy="543958"/>
          </a:xfrm>
          <a:prstGeom prst="rect">
            <a:avLst/>
          </a:prstGeom>
        </p:spPr>
        <p:txBody>
          <a:bodyPr vert="horz" wrap="square" lIns="91440" tIns="45720" rIns="91440" bIns="45720" rtlCol="0">
            <a:noAutofit/>
          </a:bodyPr>
          <a:lstStyle/>
          <a:p>
            <a:pPr algn="ctr" defTabSz="457200" fontAlgn="base">
              <a:spcBef>
                <a:spcPct val="0"/>
              </a:spcBef>
              <a:spcAft>
                <a:spcPct val="0"/>
              </a:spcAft>
            </a:pPr>
            <a:r>
              <a:rPr lang="fr-BE" sz="1600" b="1" i="1">
                <a:solidFill>
                  <a:srgbClr val="B3B3B3">
                    <a:lumMod val="75000"/>
                  </a:srgbClr>
                </a:solidFill>
                <a:ea typeface="ＭＳ Ｐゴシック" charset="0"/>
              </a:rPr>
              <a:t>SERVICE / FREE TEXT POs</a:t>
            </a:r>
          </a:p>
        </p:txBody>
      </p:sp>
      <p:sp>
        <p:nvSpPr>
          <p:cNvPr id="59" name="TextBox 58">
            <a:extLst>
              <a:ext uri="{FF2B5EF4-FFF2-40B4-BE49-F238E27FC236}">
                <a16:creationId xmlns:a16="http://schemas.microsoft.com/office/drawing/2014/main" id="{FCE9C872-C127-4414-B778-0FC801F04ECF}"/>
              </a:ext>
            </a:extLst>
          </p:cNvPr>
          <p:cNvSpPr txBox="1"/>
          <p:nvPr/>
        </p:nvSpPr>
        <p:spPr>
          <a:xfrm>
            <a:off x="1238749" y="2348100"/>
            <a:ext cx="1944216" cy="296624"/>
          </a:xfrm>
          <a:prstGeom prst="rect">
            <a:avLst/>
          </a:prstGeom>
        </p:spPr>
        <p:txBody>
          <a:bodyPr vert="horz" wrap="square" lIns="91440" tIns="45720" rIns="91440" bIns="45720" rtlCol="0">
            <a:normAutofit fontScale="85000" lnSpcReduction="20000"/>
          </a:bodyPr>
          <a:lstStyle/>
          <a:p>
            <a:pPr defTabSz="457200" fontAlgn="base">
              <a:spcBef>
                <a:spcPct val="0"/>
              </a:spcBef>
              <a:spcAft>
                <a:spcPct val="0"/>
              </a:spcAft>
            </a:pPr>
            <a:r>
              <a:rPr lang="en-GB" b="1">
                <a:solidFill>
                  <a:srgbClr val="F40000"/>
                </a:solidFill>
                <a:ea typeface="ＭＳ Ｐゴシック" charset="0"/>
              </a:rPr>
              <a:t>Highest Touch</a:t>
            </a:r>
          </a:p>
        </p:txBody>
      </p:sp>
      <p:sp>
        <p:nvSpPr>
          <p:cNvPr id="60" name="TextBox 59">
            <a:extLst>
              <a:ext uri="{FF2B5EF4-FFF2-40B4-BE49-F238E27FC236}">
                <a16:creationId xmlns:a16="http://schemas.microsoft.com/office/drawing/2014/main" id="{B213F497-345E-4B37-8F2F-1A48EC23F3F4}"/>
              </a:ext>
            </a:extLst>
          </p:cNvPr>
          <p:cNvSpPr txBox="1"/>
          <p:nvPr/>
        </p:nvSpPr>
        <p:spPr>
          <a:xfrm>
            <a:off x="4433105" y="2348100"/>
            <a:ext cx="1944216" cy="296624"/>
          </a:xfrm>
          <a:prstGeom prst="rect">
            <a:avLst/>
          </a:prstGeom>
        </p:spPr>
        <p:txBody>
          <a:bodyPr vert="horz" wrap="square" lIns="91440" tIns="45720" rIns="91440" bIns="45720" rtlCol="0">
            <a:normAutofit fontScale="85000" lnSpcReduction="20000"/>
          </a:bodyPr>
          <a:lstStyle/>
          <a:p>
            <a:pPr algn="ctr" defTabSz="457200" fontAlgn="base">
              <a:spcBef>
                <a:spcPct val="0"/>
              </a:spcBef>
              <a:spcAft>
                <a:spcPct val="0"/>
              </a:spcAft>
            </a:pPr>
            <a:r>
              <a:rPr lang="en-GB" b="1">
                <a:solidFill>
                  <a:srgbClr val="FFC000"/>
                </a:solidFill>
                <a:ea typeface="ＭＳ Ｐゴシック" charset="0"/>
              </a:rPr>
              <a:t>Lower Touch</a:t>
            </a:r>
          </a:p>
        </p:txBody>
      </p:sp>
      <p:sp>
        <p:nvSpPr>
          <p:cNvPr id="61" name="TextBox 60">
            <a:extLst>
              <a:ext uri="{FF2B5EF4-FFF2-40B4-BE49-F238E27FC236}">
                <a16:creationId xmlns:a16="http://schemas.microsoft.com/office/drawing/2014/main" id="{75106D66-354D-4328-9822-DCF3B951160B}"/>
              </a:ext>
            </a:extLst>
          </p:cNvPr>
          <p:cNvSpPr txBox="1"/>
          <p:nvPr/>
        </p:nvSpPr>
        <p:spPr>
          <a:xfrm>
            <a:off x="7892705" y="2356040"/>
            <a:ext cx="1944216" cy="296624"/>
          </a:xfrm>
          <a:prstGeom prst="rect">
            <a:avLst/>
          </a:prstGeom>
        </p:spPr>
        <p:txBody>
          <a:bodyPr vert="horz" wrap="square" lIns="91440" tIns="45720" rIns="91440" bIns="45720" rtlCol="0">
            <a:normAutofit fontScale="85000" lnSpcReduction="20000"/>
          </a:bodyPr>
          <a:lstStyle/>
          <a:p>
            <a:pPr algn="ctr" defTabSz="457200" fontAlgn="base">
              <a:spcBef>
                <a:spcPct val="0"/>
              </a:spcBef>
              <a:spcAft>
                <a:spcPct val="0"/>
              </a:spcAft>
            </a:pPr>
            <a:r>
              <a:rPr lang="en-GB" b="1">
                <a:solidFill>
                  <a:srgbClr val="00B050"/>
                </a:solidFill>
                <a:ea typeface="ＭＳ Ｐゴシック" charset="0"/>
              </a:rPr>
              <a:t>Lowest Touch</a:t>
            </a:r>
          </a:p>
        </p:txBody>
      </p:sp>
      <p:pic>
        <p:nvPicPr>
          <p:cNvPr id="62" name="Picture 61">
            <a:extLst>
              <a:ext uri="{FF2B5EF4-FFF2-40B4-BE49-F238E27FC236}">
                <a16:creationId xmlns:a16="http://schemas.microsoft.com/office/drawing/2014/main" id="{53642BE7-10AD-4D4F-B961-21B5458463E4}"/>
              </a:ext>
            </a:extLst>
          </p:cNvPr>
          <p:cNvPicPr>
            <a:picLocks noChangeAspect="1"/>
          </p:cNvPicPr>
          <p:nvPr/>
        </p:nvPicPr>
        <p:blipFill rotWithShape="1">
          <a:blip r:embed="rId11"/>
          <a:srcRect t="10617" r="20165"/>
          <a:stretch/>
        </p:blipFill>
        <p:spPr>
          <a:xfrm>
            <a:off x="4265820" y="4092584"/>
            <a:ext cx="1150318" cy="801692"/>
          </a:xfrm>
          <a:prstGeom prst="rect">
            <a:avLst/>
          </a:prstGeom>
        </p:spPr>
      </p:pic>
      <p:sp>
        <p:nvSpPr>
          <p:cNvPr id="63" name="Rectangle 62">
            <a:extLst>
              <a:ext uri="{FF2B5EF4-FFF2-40B4-BE49-F238E27FC236}">
                <a16:creationId xmlns:a16="http://schemas.microsoft.com/office/drawing/2014/main" id="{9CF7F254-ECA4-4347-9BC6-923E0335E98B}"/>
              </a:ext>
            </a:extLst>
          </p:cNvPr>
          <p:cNvSpPr/>
          <p:nvPr/>
        </p:nvSpPr>
        <p:spPr>
          <a:xfrm>
            <a:off x="4313912" y="4944107"/>
            <a:ext cx="2204450" cy="338554"/>
          </a:xfrm>
          <a:prstGeom prst="rect">
            <a:avLst/>
          </a:prstGeom>
        </p:spPr>
        <p:txBody>
          <a:bodyPr wrap="none">
            <a:spAutoFit/>
          </a:bodyPr>
          <a:lstStyle/>
          <a:p>
            <a:pPr algn="ctr" defTabSz="457200" fontAlgn="base">
              <a:spcBef>
                <a:spcPct val="0"/>
              </a:spcBef>
              <a:spcAft>
                <a:spcPct val="0"/>
              </a:spcAft>
            </a:pPr>
            <a:r>
              <a:rPr lang="fr-BE" sz="1600" b="1" i="1">
                <a:solidFill>
                  <a:srgbClr val="B3B3B3">
                    <a:lumMod val="75000"/>
                  </a:srgbClr>
                </a:solidFill>
                <a:ea typeface="ＭＳ Ｐゴシック" charset="0"/>
              </a:rPr>
              <a:t>STATIC CATALOGUES</a:t>
            </a:r>
            <a:endParaRPr lang="en-US" sz="1600" b="1" i="1">
              <a:solidFill>
                <a:srgbClr val="B3B3B3">
                  <a:lumMod val="75000"/>
                </a:srgbClr>
              </a:solidFill>
              <a:ea typeface="ＭＳ Ｐゴシック" charset="0"/>
            </a:endParaRPr>
          </a:p>
        </p:txBody>
      </p:sp>
      <p:sp>
        <p:nvSpPr>
          <p:cNvPr id="64" name="Freeform 57">
            <a:extLst>
              <a:ext uri="{FF2B5EF4-FFF2-40B4-BE49-F238E27FC236}">
                <a16:creationId xmlns:a16="http://schemas.microsoft.com/office/drawing/2014/main" id="{69B56351-7F21-AC49-AFAC-29A6C72F2E12}"/>
              </a:ext>
            </a:extLst>
          </p:cNvPr>
          <p:cNvSpPr>
            <a:spLocks noChangeAspect="1"/>
          </p:cNvSpPr>
          <p:nvPr>
            <p:custDataLst>
              <p:tags r:id="rId1"/>
            </p:custDataLst>
          </p:nvPr>
        </p:nvSpPr>
        <p:spPr bwMode="gray">
          <a:xfrm>
            <a:off x="155707" y="122237"/>
            <a:ext cx="1358900" cy="106085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65" name="Rectangle 65">
            <a:extLst>
              <a:ext uri="{FF2B5EF4-FFF2-40B4-BE49-F238E27FC236}">
                <a16:creationId xmlns:a16="http://schemas.microsoft.com/office/drawing/2014/main" id="{507C1872-DD91-4846-BA00-6AF049ABFE9E}"/>
              </a:ext>
            </a:extLst>
          </p:cNvPr>
          <p:cNvSpPr>
            <a:spLocks noChangeAspect="1" noChangeArrowheads="1"/>
          </p:cNvSpPr>
          <p:nvPr>
            <p:custDataLst>
              <p:tags r:id="rId2"/>
            </p:custDataLst>
          </p:nvPr>
        </p:nvSpPr>
        <p:spPr bwMode="gray">
          <a:xfrm>
            <a:off x="197884" y="416502"/>
            <a:ext cx="1316723"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Supplier Enablement</a:t>
            </a:r>
          </a:p>
        </p:txBody>
      </p:sp>
      <p:sp>
        <p:nvSpPr>
          <p:cNvPr id="66" name="Oval 69">
            <a:extLst>
              <a:ext uri="{FF2B5EF4-FFF2-40B4-BE49-F238E27FC236}">
                <a16:creationId xmlns:a16="http://schemas.microsoft.com/office/drawing/2014/main" id="{EA715D24-90EF-514A-9DEB-2A4D42A22CEC}"/>
              </a:ext>
            </a:extLst>
          </p:cNvPr>
          <p:cNvSpPr>
            <a:spLocks noChangeAspect="1" noChangeArrowheads="1"/>
          </p:cNvSpPr>
          <p:nvPr>
            <p:custDataLst>
              <p:tags r:id="rId3"/>
            </p:custDataLst>
          </p:nvPr>
        </p:nvSpPr>
        <p:spPr bwMode="gray">
          <a:xfrm>
            <a:off x="466106" y="24961"/>
            <a:ext cx="271286" cy="271286"/>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Tree>
    <p:extLst>
      <p:ext uri="{BB962C8B-B14F-4D97-AF65-F5344CB8AC3E}">
        <p14:creationId xmlns:p14="http://schemas.microsoft.com/office/powerpoint/2010/main" val="396560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8CDCD-DF0F-074A-9A17-991E86ED6E0A}"/>
              </a:ext>
            </a:extLst>
          </p:cNvPr>
          <p:cNvSpPr>
            <a:spLocks noGrp="1"/>
          </p:cNvSpPr>
          <p:nvPr>
            <p:ph type="title"/>
          </p:nvPr>
        </p:nvSpPr>
        <p:spPr>
          <a:xfrm>
            <a:off x="1556784" y="759599"/>
            <a:ext cx="8310816" cy="530847"/>
          </a:xfrm>
        </p:spPr>
        <p:txBody>
          <a:bodyPr/>
          <a:lstStyle/>
          <a:p>
            <a:r>
              <a:rPr lang="en-US"/>
              <a:t>Spend Analytics Analysis</a:t>
            </a:r>
          </a:p>
        </p:txBody>
      </p:sp>
      <p:sp>
        <p:nvSpPr>
          <p:cNvPr id="4" name="Title 1">
            <a:extLst>
              <a:ext uri="{FF2B5EF4-FFF2-40B4-BE49-F238E27FC236}">
                <a16:creationId xmlns:a16="http://schemas.microsoft.com/office/drawing/2014/main" id="{3B98816D-E048-6545-A7CD-2FC6EDEE5FAA}"/>
              </a:ext>
            </a:extLst>
          </p:cNvPr>
          <p:cNvSpPr txBox="1">
            <a:spLocks/>
          </p:cNvSpPr>
          <p:nvPr/>
        </p:nvSpPr>
        <p:spPr>
          <a:xfrm>
            <a:off x="976396" y="1629067"/>
            <a:ext cx="10583987" cy="91878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mn-lt"/>
                <a:ea typeface="+mj-ea"/>
                <a:cs typeface="+mj-cs"/>
              </a:rPr>
              <a:t>Analysing spend will identify which suppliers to target for content enablement and what spend could be tactically sourced</a:t>
            </a:r>
          </a:p>
        </p:txBody>
      </p:sp>
      <p:sp>
        <p:nvSpPr>
          <p:cNvPr id="5" name="TextBox 4">
            <a:extLst>
              <a:ext uri="{FF2B5EF4-FFF2-40B4-BE49-F238E27FC236}">
                <a16:creationId xmlns:a16="http://schemas.microsoft.com/office/drawing/2014/main" id="{E8E526AA-BA17-F84B-9CA3-40E803549A9A}"/>
              </a:ext>
            </a:extLst>
          </p:cNvPr>
          <p:cNvSpPr txBox="1"/>
          <p:nvPr/>
        </p:nvSpPr>
        <p:spPr>
          <a:xfrm>
            <a:off x="1201567" y="3866993"/>
            <a:ext cx="93293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2</a:t>
            </a:r>
            <a:r>
              <a:rPr kumimoji="0" lang="en-GB" sz="1100" b="0" i="0" u="none" strike="noStrike" kern="1200" cap="none" spc="0" normalizeH="0" baseline="30000" noProof="0">
                <a:ln>
                  <a:noFill/>
                </a:ln>
                <a:solidFill>
                  <a:prstClr val="black"/>
                </a:solidFill>
                <a:effectLst/>
                <a:uLnTx/>
                <a:uFillTx/>
                <a:ea typeface="+mn-ea"/>
                <a:cs typeface="+mn-cs"/>
              </a:rPr>
              <a:t>nd</a:t>
            </a:r>
            <a:r>
              <a:rPr kumimoji="0" lang="en-GB" sz="1100" b="0" i="0" u="none" strike="noStrike" kern="1200" cap="none" spc="0" normalizeH="0" baseline="0" noProof="0">
                <a:ln>
                  <a:noFill/>
                </a:ln>
                <a:solidFill>
                  <a:prstClr val="black"/>
                </a:solidFill>
                <a:effectLst/>
                <a:uLnTx/>
                <a:uFillTx/>
                <a:ea typeface="+mn-ea"/>
                <a:cs typeface="+mn-cs"/>
              </a:rPr>
              <a:t> Tier</a:t>
            </a:r>
          </a:p>
        </p:txBody>
      </p:sp>
      <p:sp>
        <p:nvSpPr>
          <p:cNvPr id="6" name="TextBox 5">
            <a:extLst>
              <a:ext uri="{FF2B5EF4-FFF2-40B4-BE49-F238E27FC236}">
                <a16:creationId xmlns:a16="http://schemas.microsoft.com/office/drawing/2014/main" id="{D04FE364-B34D-8C4C-AC6C-5542CB166C73}"/>
              </a:ext>
            </a:extLst>
          </p:cNvPr>
          <p:cNvSpPr txBox="1"/>
          <p:nvPr/>
        </p:nvSpPr>
        <p:spPr>
          <a:xfrm>
            <a:off x="1201567" y="4486971"/>
            <a:ext cx="101261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Transactional</a:t>
            </a:r>
          </a:p>
        </p:txBody>
      </p:sp>
      <p:sp>
        <p:nvSpPr>
          <p:cNvPr id="7" name="TextBox 6">
            <a:extLst>
              <a:ext uri="{FF2B5EF4-FFF2-40B4-BE49-F238E27FC236}">
                <a16:creationId xmlns:a16="http://schemas.microsoft.com/office/drawing/2014/main" id="{C3F48E93-3B6A-4449-BBBB-05E02FD8F215}"/>
              </a:ext>
            </a:extLst>
          </p:cNvPr>
          <p:cNvSpPr txBox="1"/>
          <p:nvPr/>
        </p:nvSpPr>
        <p:spPr>
          <a:xfrm>
            <a:off x="1316312" y="5133291"/>
            <a:ext cx="9535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Non-Critical</a:t>
            </a:r>
          </a:p>
        </p:txBody>
      </p:sp>
      <p:sp>
        <p:nvSpPr>
          <p:cNvPr id="8" name="TextBox 7">
            <a:extLst>
              <a:ext uri="{FF2B5EF4-FFF2-40B4-BE49-F238E27FC236}">
                <a16:creationId xmlns:a16="http://schemas.microsoft.com/office/drawing/2014/main" id="{EA020A0B-D3AB-924B-9DA8-0A74CFB2847A}"/>
              </a:ext>
            </a:extLst>
          </p:cNvPr>
          <p:cNvSpPr txBox="1"/>
          <p:nvPr/>
        </p:nvSpPr>
        <p:spPr>
          <a:xfrm>
            <a:off x="7206987" y="5572498"/>
            <a:ext cx="93293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High</a:t>
            </a:r>
          </a:p>
        </p:txBody>
      </p:sp>
      <p:sp>
        <p:nvSpPr>
          <p:cNvPr id="9" name="TextBox 8">
            <a:extLst>
              <a:ext uri="{FF2B5EF4-FFF2-40B4-BE49-F238E27FC236}">
                <a16:creationId xmlns:a16="http://schemas.microsoft.com/office/drawing/2014/main" id="{36AC0837-8869-864C-8D61-3DB5A48D2DFF}"/>
              </a:ext>
            </a:extLst>
          </p:cNvPr>
          <p:cNvSpPr txBox="1"/>
          <p:nvPr/>
        </p:nvSpPr>
        <p:spPr>
          <a:xfrm>
            <a:off x="5636221" y="5557946"/>
            <a:ext cx="93293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Medium</a:t>
            </a:r>
          </a:p>
        </p:txBody>
      </p:sp>
      <p:sp>
        <p:nvSpPr>
          <p:cNvPr id="10" name="TextBox 9">
            <a:extLst>
              <a:ext uri="{FF2B5EF4-FFF2-40B4-BE49-F238E27FC236}">
                <a16:creationId xmlns:a16="http://schemas.microsoft.com/office/drawing/2014/main" id="{662D5523-451D-EF48-A8C4-8C1D693970B3}"/>
              </a:ext>
            </a:extLst>
          </p:cNvPr>
          <p:cNvSpPr txBox="1"/>
          <p:nvPr/>
        </p:nvSpPr>
        <p:spPr>
          <a:xfrm>
            <a:off x="4048292" y="5580449"/>
            <a:ext cx="95359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Low</a:t>
            </a:r>
          </a:p>
        </p:txBody>
      </p:sp>
      <p:sp>
        <p:nvSpPr>
          <p:cNvPr id="11" name="TextBox 10">
            <a:extLst>
              <a:ext uri="{FF2B5EF4-FFF2-40B4-BE49-F238E27FC236}">
                <a16:creationId xmlns:a16="http://schemas.microsoft.com/office/drawing/2014/main" id="{B59636A2-2DB6-524B-A8B8-68F6E77BEFBB}"/>
              </a:ext>
            </a:extLst>
          </p:cNvPr>
          <p:cNvSpPr txBox="1"/>
          <p:nvPr/>
        </p:nvSpPr>
        <p:spPr>
          <a:xfrm>
            <a:off x="2560426" y="5594191"/>
            <a:ext cx="953592"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Non-Critical</a:t>
            </a:r>
          </a:p>
        </p:txBody>
      </p:sp>
      <p:grpSp>
        <p:nvGrpSpPr>
          <p:cNvPr id="12" name="Group 11">
            <a:extLst>
              <a:ext uri="{FF2B5EF4-FFF2-40B4-BE49-F238E27FC236}">
                <a16:creationId xmlns:a16="http://schemas.microsoft.com/office/drawing/2014/main" id="{3D4B8A0A-550F-AB49-A688-64587AEF79F7}"/>
              </a:ext>
            </a:extLst>
          </p:cNvPr>
          <p:cNvGrpSpPr/>
          <p:nvPr/>
        </p:nvGrpSpPr>
        <p:grpSpPr>
          <a:xfrm>
            <a:off x="2278768" y="2840012"/>
            <a:ext cx="6153411" cy="2725778"/>
            <a:chOff x="1662720" y="1538844"/>
            <a:chExt cx="5944951" cy="2516665"/>
          </a:xfrm>
        </p:grpSpPr>
        <p:sp>
          <p:nvSpPr>
            <p:cNvPr id="13" name="Rectangle 12">
              <a:extLst>
                <a:ext uri="{FF2B5EF4-FFF2-40B4-BE49-F238E27FC236}">
                  <a16:creationId xmlns:a16="http://schemas.microsoft.com/office/drawing/2014/main" id="{D22B9812-4E6E-2345-8322-3766A9D1FCC4}"/>
                </a:ext>
              </a:extLst>
            </p:cNvPr>
            <p:cNvSpPr/>
            <p:nvPr/>
          </p:nvSpPr>
          <p:spPr>
            <a:xfrm>
              <a:off x="1662720" y="1538844"/>
              <a:ext cx="2962516" cy="629645"/>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3300"/>
                </a:solidFill>
                <a:effectLst/>
                <a:uLnTx/>
                <a:uFillTx/>
                <a:ea typeface="+mn-ea"/>
                <a:cs typeface="Arial" panose="020B0604020202020204" pitchFamily="34" charset="0"/>
              </a:endParaRPr>
            </a:p>
          </p:txBody>
        </p:sp>
        <p:sp>
          <p:nvSpPr>
            <p:cNvPr id="14" name="Rectangle 13">
              <a:extLst>
                <a:ext uri="{FF2B5EF4-FFF2-40B4-BE49-F238E27FC236}">
                  <a16:creationId xmlns:a16="http://schemas.microsoft.com/office/drawing/2014/main" id="{831A8198-21F8-7249-9EF5-397C61079039}"/>
                </a:ext>
              </a:extLst>
            </p:cNvPr>
            <p:cNvSpPr/>
            <p:nvPr/>
          </p:nvSpPr>
          <p:spPr>
            <a:xfrm>
              <a:off x="1662720" y="3425864"/>
              <a:ext cx="5943286" cy="629645"/>
            </a:xfrm>
            <a:prstGeom prst="rect">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3300"/>
                </a:solidFill>
                <a:effectLst/>
                <a:uLnTx/>
                <a:uFillTx/>
                <a:ea typeface="+mn-ea"/>
                <a:cs typeface="Arial" panose="020B0604020202020204" pitchFamily="34" charset="0"/>
              </a:endParaRPr>
            </a:p>
          </p:txBody>
        </p:sp>
        <p:sp>
          <p:nvSpPr>
            <p:cNvPr id="15" name="Rectangle 14">
              <a:extLst>
                <a:ext uri="{FF2B5EF4-FFF2-40B4-BE49-F238E27FC236}">
                  <a16:creationId xmlns:a16="http://schemas.microsoft.com/office/drawing/2014/main" id="{AA67F91D-BBA1-BB41-895F-95398CD14E40}"/>
                </a:ext>
              </a:extLst>
            </p:cNvPr>
            <p:cNvSpPr/>
            <p:nvPr/>
          </p:nvSpPr>
          <p:spPr>
            <a:xfrm>
              <a:off x="1662720" y="2169446"/>
              <a:ext cx="2967129" cy="1246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3300"/>
                </a:solidFill>
                <a:effectLst/>
                <a:uLnTx/>
                <a:uFillTx/>
                <a:ea typeface="+mn-ea"/>
                <a:cs typeface="Arial" panose="020B0604020202020204" pitchFamily="34" charset="0"/>
              </a:endParaRPr>
            </a:p>
          </p:txBody>
        </p:sp>
        <p:grpSp>
          <p:nvGrpSpPr>
            <p:cNvPr id="16" name="Group 15">
              <a:extLst>
                <a:ext uri="{FF2B5EF4-FFF2-40B4-BE49-F238E27FC236}">
                  <a16:creationId xmlns:a16="http://schemas.microsoft.com/office/drawing/2014/main" id="{CEFE8782-F224-8044-9FFE-8FE0DC21C25D}"/>
                </a:ext>
              </a:extLst>
            </p:cNvPr>
            <p:cNvGrpSpPr/>
            <p:nvPr/>
          </p:nvGrpSpPr>
          <p:grpSpPr>
            <a:xfrm>
              <a:off x="4629698" y="1538845"/>
              <a:ext cx="2976309" cy="1877259"/>
              <a:chOff x="1501526" y="1801510"/>
              <a:chExt cx="3516405" cy="2288756"/>
            </a:xfrm>
          </p:grpSpPr>
          <p:sp>
            <p:nvSpPr>
              <p:cNvPr id="24" name="Rectangle 23">
                <a:extLst>
                  <a:ext uri="{FF2B5EF4-FFF2-40B4-BE49-F238E27FC236}">
                    <a16:creationId xmlns:a16="http://schemas.microsoft.com/office/drawing/2014/main" id="{7AC61A30-065E-6646-A86A-86A3812FAC21}"/>
                  </a:ext>
                </a:extLst>
              </p:cNvPr>
              <p:cNvSpPr/>
              <p:nvPr/>
            </p:nvSpPr>
            <p:spPr>
              <a:xfrm>
                <a:off x="1511538" y="1801510"/>
                <a:ext cx="1760838" cy="1506156"/>
              </a:xfrm>
              <a:prstGeom prst="rect">
                <a:avLst/>
              </a:prstGeom>
              <a:solidFill>
                <a:srgbClr val="00A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3300"/>
                  </a:solidFill>
                  <a:effectLst/>
                  <a:uLnTx/>
                  <a:uFillTx/>
                  <a:ea typeface="+mn-ea"/>
                  <a:cs typeface="Arial" panose="020B0604020202020204" pitchFamily="34" charset="0"/>
                </a:endParaRPr>
              </a:p>
            </p:txBody>
          </p:sp>
          <p:sp>
            <p:nvSpPr>
              <p:cNvPr id="25" name="Rectangle 24">
                <a:extLst>
                  <a:ext uri="{FF2B5EF4-FFF2-40B4-BE49-F238E27FC236}">
                    <a16:creationId xmlns:a16="http://schemas.microsoft.com/office/drawing/2014/main" id="{A80E1ADA-312B-1B4B-B63D-AA362713BFDC}"/>
                  </a:ext>
                </a:extLst>
              </p:cNvPr>
              <p:cNvSpPr/>
              <p:nvPr/>
            </p:nvSpPr>
            <p:spPr>
              <a:xfrm>
                <a:off x="1501526" y="3322602"/>
                <a:ext cx="3516405" cy="7676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3300"/>
                  </a:solidFill>
                  <a:effectLst/>
                  <a:uLnTx/>
                  <a:uFillTx/>
                  <a:ea typeface="+mn-ea"/>
                  <a:cs typeface="Arial" panose="020B0604020202020204" pitchFamily="34" charset="0"/>
                </a:endParaRPr>
              </a:p>
            </p:txBody>
          </p:sp>
        </p:grpSp>
        <p:sp>
          <p:nvSpPr>
            <p:cNvPr id="17" name="Rectangle 16">
              <a:extLst>
                <a:ext uri="{FF2B5EF4-FFF2-40B4-BE49-F238E27FC236}">
                  <a16:creationId xmlns:a16="http://schemas.microsoft.com/office/drawing/2014/main" id="{E8120B3F-75D1-E843-9951-725EF3F1D975}"/>
                </a:ext>
              </a:extLst>
            </p:cNvPr>
            <p:cNvSpPr/>
            <p:nvPr/>
          </p:nvSpPr>
          <p:spPr>
            <a:xfrm>
              <a:off x="6117286" y="1538844"/>
              <a:ext cx="1490385" cy="12353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003300"/>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240B0F8A-012E-7143-959B-DE106404C924}"/>
                </a:ext>
              </a:extLst>
            </p:cNvPr>
            <p:cNvSpPr txBox="1"/>
            <p:nvPr/>
          </p:nvSpPr>
          <p:spPr>
            <a:xfrm>
              <a:off x="6383729" y="1738711"/>
              <a:ext cx="1138612" cy="340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Priority 1</a:t>
              </a:r>
            </a:p>
          </p:txBody>
        </p:sp>
        <p:sp>
          <p:nvSpPr>
            <p:cNvPr id="19" name="TextBox 18">
              <a:extLst>
                <a:ext uri="{FF2B5EF4-FFF2-40B4-BE49-F238E27FC236}">
                  <a16:creationId xmlns:a16="http://schemas.microsoft.com/office/drawing/2014/main" id="{E686440E-D1F9-334A-B935-CEAE45B779F6}"/>
                </a:ext>
              </a:extLst>
            </p:cNvPr>
            <p:cNvSpPr txBox="1"/>
            <p:nvPr/>
          </p:nvSpPr>
          <p:spPr>
            <a:xfrm>
              <a:off x="4905806" y="1751617"/>
              <a:ext cx="1074150" cy="340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Priority 2</a:t>
              </a:r>
            </a:p>
          </p:txBody>
        </p:sp>
        <p:sp>
          <p:nvSpPr>
            <p:cNvPr id="20" name="TextBox 19">
              <a:extLst>
                <a:ext uri="{FF2B5EF4-FFF2-40B4-BE49-F238E27FC236}">
                  <a16:creationId xmlns:a16="http://schemas.microsoft.com/office/drawing/2014/main" id="{158E060F-4B8D-B54E-9E51-FC725056C188}"/>
                </a:ext>
              </a:extLst>
            </p:cNvPr>
            <p:cNvSpPr txBox="1"/>
            <p:nvPr/>
          </p:nvSpPr>
          <p:spPr>
            <a:xfrm>
              <a:off x="4768476" y="2925237"/>
              <a:ext cx="1242656" cy="340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Priority 3</a:t>
              </a:r>
            </a:p>
          </p:txBody>
        </p:sp>
        <p:sp>
          <p:nvSpPr>
            <p:cNvPr id="21" name="TextBox 20">
              <a:extLst>
                <a:ext uri="{FF2B5EF4-FFF2-40B4-BE49-F238E27FC236}">
                  <a16:creationId xmlns:a16="http://schemas.microsoft.com/office/drawing/2014/main" id="{6CE81F6A-8D1C-2448-937F-5B06D9E665DA}"/>
                </a:ext>
              </a:extLst>
            </p:cNvPr>
            <p:cNvSpPr txBox="1"/>
            <p:nvPr/>
          </p:nvSpPr>
          <p:spPr>
            <a:xfrm>
              <a:off x="2033363" y="1598444"/>
              <a:ext cx="2337952" cy="340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Already Contracted</a:t>
              </a:r>
            </a:p>
          </p:txBody>
        </p:sp>
        <p:sp>
          <p:nvSpPr>
            <p:cNvPr id="22" name="TextBox 21">
              <a:extLst>
                <a:ext uri="{FF2B5EF4-FFF2-40B4-BE49-F238E27FC236}">
                  <a16:creationId xmlns:a16="http://schemas.microsoft.com/office/drawing/2014/main" id="{2953CC94-E0AD-EF4C-B797-EAFEA04B49AF}"/>
                </a:ext>
              </a:extLst>
            </p:cNvPr>
            <p:cNvSpPr txBox="1"/>
            <p:nvPr/>
          </p:nvSpPr>
          <p:spPr>
            <a:xfrm>
              <a:off x="1975001" y="2359789"/>
              <a:ext cx="2337952" cy="340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Tactical Sourcing</a:t>
              </a:r>
            </a:p>
          </p:txBody>
        </p:sp>
        <p:sp>
          <p:nvSpPr>
            <p:cNvPr id="23" name="TextBox 22">
              <a:extLst>
                <a:ext uri="{FF2B5EF4-FFF2-40B4-BE49-F238E27FC236}">
                  <a16:creationId xmlns:a16="http://schemas.microsoft.com/office/drawing/2014/main" id="{9649827C-E22C-6A4F-BADA-B27BA75FF88E}"/>
                </a:ext>
              </a:extLst>
            </p:cNvPr>
            <p:cNvSpPr txBox="1"/>
            <p:nvPr/>
          </p:nvSpPr>
          <p:spPr>
            <a:xfrm>
              <a:off x="2486164" y="3445892"/>
              <a:ext cx="4381168" cy="340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Low Value – Low Automation Potential</a:t>
              </a:r>
            </a:p>
          </p:txBody>
        </p:sp>
      </p:grpSp>
      <p:sp>
        <p:nvSpPr>
          <p:cNvPr id="26" name="TextBox 25">
            <a:extLst>
              <a:ext uri="{FF2B5EF4-FFF2-40B4-BE49-F238E27FC236}">
                <a16:creationId xmlns:a16="http://schemas.microsoft.com/office/drawing/2014/main" id="{9CC4C5EB-FBD0-7A48-9C26-B1D4C9736533}"/>
              </a:ext>
            </a:extLst>
          </p:cNvPr>
          <p:cNvSpPr txBox="1"/>
          <p:nvPr/>
        </p:nvSpPr>
        <p:spPr>
          <a:xfrm>
            <a:off x="5398484" y="3435456"/>
            <a:ext cx="14084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Spend = £X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Suppliers =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Transactions = X%</a:t>
            </a:r>
          </a:p>
        </p:txBody>
      </p:sp>
      <p:sp>
        <p:nvSpPr>
          <p:cNvPr id="27" name="TextBox 26">
            <a:extLst>
              <a:ext uri="{FF2B5EF4-FFF2-40B4-BE49-F238E27FC236}">
                <a16:creationId xmlns:a16="http://schemas.microsoft.com/office/drawing/2014/main" id="{803CF0B9-5529-8941-88EE-E3827B9F50A6}"/>
              </a:ext>
            </a:extLst>
          </p:cNvPr>
          <p:cNvSpPr txBox="1"/>
          <p:nvPr/>
        </p:nvSpPr>
        <p:spPr>
          <a:xfrm>
            <a:off x="6929337" y="3432026"/>
            <a:ext cx="141452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Spend =  £X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Suppliers =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Transactions = X%</a:t>
            </a:r>
          </a:p>
        </p:txBody>
      </p:sp>
      <p:sp>
        <p:nvSpPr>
          <p:cNvPr id="28" name="TextBox 27">
            <a:extLst>
              <a:ext uri="{FF2B5EF4-FFF2-40B4-BE49-F238E27FC236}">
                <a16:creationId xmlns:a16="http://schemas.microsoft.com/office/drawing/2014/main" id="{0042C61C-32FC-304C-8E33-2A2B481DD5DA}"/>
              </a:ext>
            </a:extLst>
          </p:cNvPr>
          <p:cNvSpPr txBox="1"/>
          <p:nvPr/>
        </p:nvSpPr>
        <p:spPr>
          <a:xfrm>
            <a:off x="2909500" y="4135335"/>
            <a:ext cx="136414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Spend =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Suppliers =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Transactions = X%</a:t>
            </a:r>
          </a:p>
        </p:txBody>
      </p:sp>
      <p:sp>
        <p:nvSpPr>
          <p:cNvPr id="29" name="TextBox 28">
            <a:extLst>
              <a:ext uri="{FF2B5EF4-FFF2-40B4-BE49-F238E27FC236}">
                <a16:creationId xmlns:a16="http://schemas.microsoft.com/office/drawing/2014/main" id="{CC4BC60C-B4F9-9449-A27F-8C7182C7EE49}"/>
              </a:ext>
            </a:extLst>
          </p:cNvPr>
          <p:cNvSpPr txBox="1"/>
          <p:nvPr/>
        </p:nvSpPr>
        <p:spPr>
          <a:xfrm>
            <a:off x="6779658" y="4284272"/>
            <a:ext cx="141052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Spend = £X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Suppliers = X</a:t>
            </a:r>
            <a:br>
              <a:rPr kumimoji="0" lang="en-GB" sz="1000" b="0" i="0" u="none" strike="noStrike" kern="1200" cap="none" spc="0" normalizeH="0" baseline="0" noProof="0">
                <a:ln>
                  <a:noFill/>
                </a:ln>
                <a:solidFill>
                  <a:prstClr val="black"/>
                </a:solidFill>
                <a:effectLst/>
                <a:uLnTx/>
                <a:uFillTx/>
                <a:ea typeface="+mn-ea"/>
                <a:cs typeface="+mn-cs"/>
              </a:rPr>
            </a:br>
            <a:r>
              <a:rPr kumimoji="0" lang="en-GB" sz="1000" b="0" i="0" u="none" strike="noStrike" kern="1200" cap="none" spc="0" normalizeH="0" baseline="0" noProof="0">
                <a:ln>
                  <a:noFill/>
                </a:ln>
                <a:solidFill>
                  <a:prstClr val="black"/>
                </a:solidFill>
                <a:effectLst/>
                <a:uLnTx/>
                <a:uFillTx/>
                <a:ea typeface="+mn-ea"/>
                <a:cs typeface="+mn-cs"/>
              </a:rPr>
              <a:t>Transactions = X%</a:t>
            </a:r>
          </a:p>
        </p:txBody>
      </p:sp>
      <p:sp>
        <p:nvSpPr>
          <p:cNvPr id="30" name="TextBox 29">
            <a:extLst>
              <a:ext uri="{FF2B5EF4-FFF2-40B4-BE49-F238E27FC236}">
                <a16:creationId xmlns:a16="http://schemas.microsoft.com/office/drawing/2014/main" id="{873B1AC2-4BE6-AE4A-92B5-ED9E9D51BA86}"/>
              </a:ext>
            </a:extLst>
          </p:cNvPr>
          <p:cNvSpPr txBox="1"/>
          <p:nvPr/>
        </p:nvSpPr>
        <p:spPr>
          <a:xfrm>
            <a:off x="2203952" y="3215960"/>
            <a:ext cx="328947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Spend = £X (X%)  Suppliers = X  Transactions = X%</a:t>
            </a:r>
          </a:p>
        </p:txBody>
      </p:sp>
      <p:sp>
        <p:nvSpPr>
          <p:cNvPr id="31" name="TextBox 30">
            <a:extLst>
              <a:ext uri="{FF2B5EF4-FFF2-40B4-BE49-F238E27FC236}">
                <a16:creationId xmlns:a16="http://schemas.microsoft.com/office/drawing/2014/main" id="{33605ABB-C51C-3943-AA41-753E4E107DCD}"/>
              </a:ext>
            </a:extLst>
          </p:cNvPr>
          <p:cNvSpPr txBox="1"/>
          <p:nvPr/>
        </p:nvSpPr>
        <p:spPr>
          <a:xfrm>
            <a:off x="3742708" y="5266171"/>
            <a:ext cx="35524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Spend = £X (X%)  Suppliers = X  Transactions = X%</a:t>
            </a:r>
          </a:p>
        </p:txBody>
      </p:sp>
      <p:sp>
        <p:nvSpPr>
          <p:cNvPr id="32" name="TextBox 31">
            <a:extLst>
              <a:ext uri="{FF2B5EF4-FFF2-40B4-BE49-F238E27FC236}">
                <a16:creationId xmlns:a16="http://schemas.microsoft.com/office/drawing/2014/main" id="{6C2B597A-5C00-B444-A1AB-FE1E35C03FF0}"/>
              </a:ext>
            </a:extLst>
          </p:cNvPr>
          <p:cNvSpPr txBox="1"/>
          <p:nvPr/>
        </p:nvSpPr>
        <p:spPr>
          <a:xfrm>
            <a:off x="1258338" y="2961557"/>
            <a:ext cx="932935"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ea typeface="+mn-ea"/>
                <a:cs typeface="+mn-cs"/>
              </a:rPr>
              <a:t>Procurement Managed</a:t>
            </a:r>
          </a:p>
        </p:txBody>
      </p:sp>
      <p:sp>
        <p:nvSpPr>
          <p:cNvPr id="34" name="TextBox 33">
            <a:extLst>
              <a:ext uri="{FF2B5EF4-FFF2-40B4-BE49-F238E27FC236}">
                <a16:creationId xmlns:a16="http://schemas.microsoft.com/office/drawing/2014/main" id="{741C273C-2FDC-9144-9281-8BF7FA2C1D25}"/>
              </a:ext>
            </a:extLst>
          </p:cNvPr>
          <p:cNvSpPr txBox="1"/>
          <p:nvPr/>
        </p:nvSpPr>
        <p:spPr>
          <a:xfrm rot="16200000">
            <a:off x="-444423" y="3892190"/>
            <a:ext cx="22303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Strategic Importance</a:t>
            </a:r>
            <a:endParaRPr kumimoji="0" lang="en-GB" sz="1000" b="0" i="0" u="none" strike="noStrike" kern="1200" cap="none" spc="0" normalizeH="0" baseline="0" noProof="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(Annual Value of PO’s)</a:t>
            </a:r>
          </a:p>
        </p:txBody>
      </p:sp>
      <p:sp>
        <p:nvSpPr>
          <p:cNvPr id="35" name="TextBox 34">
            <a:extLst>
              <a:ext uri="{FF2B5EF4-FFF2-40B4-BE49-F238E27FC236}">
                <a16:creationId xmlns:a16="http://schemas.microsoft.com/office/drawing/2014/main" id="{8C83FFF1-559C-8B45-93A7-1254CB9EACE5}"/>
              </a:ext>
            </a:extLst>
          </p:cNvPr>
          <p:cNvSpPr txBox="1"/>
          <p:nvPr/>
        </p:nvSpPr>
        <p:spPr>
          <a:xfrm>
            <a:off x="3337573" y="5840558"/>
            <a:ext cx="39838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ea typeface="+mn-ea"/>
                <a:cs typeface="+mn-cs"/>
              </a:rPr>
              <a:t>Automation Potential</a:t>
            </a:r>
            <a:endParaRPr kumimoji="0" lang="en-GB" sz="1000" b="0" i="0" u="none" strike="noStrike" kern="1200" cap="none" spc="0" normalizeH="0" baseline="0" noProof="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ea typeface="+mn-ea"/>
                <a:cs typeface="+mn-cs"/>
              </a:rPr>
              <a:t> ( Number of Transactions Per Year)</a:t>
            </a:r>
          </a:p>
        </p:txBody>
      </p:sp>
      <p:sp>
        <p:nvSpPr>
          <p:cNvPr id="36" name="TextBox 35">
            <a:extLst>
              <a:ext uri="{FF2B5EF4-FFF2-40B4-BE49-F238E27FC236}">
                <a16:creationId xmlns:a16="http://schemas.microsoft.com/office/drawing/2014/main" id="{0CDF197E-CD15-684F-AFBB-4022E3A526C7}"/>
              </a:ext>
            </a:extLst>
          </p:cNvPr>
          <p:cNvSpPr txBox="1"/>
          <p:nvPr/>
        </p:nvSpPr>
        <p:spPr>
          <a:xfrm>
            <a:off x="7295144" y="5762017"/>
            <a:ext cx="812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ea typeface="+mn-ea"/>
                <a:cs typeface="+mn-cs"/>
              </a:rPr>
              <a:t>&gt;= 250</a:t>
            </a:r>
          </a:p>
        </p:txBody>
      </p:sp>
      <p:sp>
        <p:nvSpPr>
          <p:cNvPr id="37" name="TextBox 36">
            <a:extLst>
              <a:ext uri="{FF2B5EF4-FFF2-40B4-BE49-F238E27FC236}">
                <a16:creationId xmlns:a16="http://schemas.microsoft.com/office/drawing/2014/main" id="{589F2628-7B94-F245-8EFC-00556492775F}"/>
              </a:ext>
            </a:extLst>
          </p:cNvPr>
          <p:cNvSpPr txBox="1"/>
          <p:nvPr/>
        </p:nvSpPr>
        <p:spPr>
          <a:xfrm>
            <a:off x="5762686" y="5732836"/>
            <a:ext cx="812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ea typeface="+mn-ea"/>
                <a:cs typeface="+mn-cs"/>
              </a:rPr>
              <a:t>&gt;= 100</a:t>
            </a:r>
          </a:p>
        </p:txBody>
      </p:sp>
      <p:sp>
        <p:nvSpPr>
          <p:cNvPr id="38" name="TextBox 37">
            <a:extLst>
              <a:ext uri="{FF2B5EF4-FFF2-40B4-BE49-F238E27FC236}">
                <a16:creationId xmlns:a16="http://schemas.microsoft.com/office/drawing/2014/main" id="{834C8F2F-DB72-E94F-BF9B-3A57CB67DD0A}"/>
              </a:ext>
            </a:extLst>
          </p:cNvPr>
          <p:cNvSpPr txBox="1"/>
          <p:nvPr/>
        </p:nvSpPr>
        <p:spPr>
          <a:xfrm>
            <a:off x="4109982" y="5762017"/>
            <a:ext cx="812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ea typeface="+mn-ea"/>
                <a:cs typeface="+mn-cs"/>
              </a:rPr>
              <a:t>&gt;= 50</a:t>
            </a:r>
          </a:p>
        </p:txBody>
      </p:sp>
      <p:sp>
        <p:nvSpPr>
          <p:cNvPr id="39" name="TextBox 38">
            <a:extLst>
              <a:ext uri="{FF2B5EF4-FFF2-40B4-BE49-F238E27FC236}">
                <a16:creationId xmlns:a16="http://schemas.microsoft.com/office/drawing/2014/main" id="{6D88DBE9-E74E-C548-B15A-9184997638B1}"/>
              </a:ext>
            </a:extLst>
          </p:cNvPr>
          <p:cNvSpPr txBox="1"/>
          <p:nvPr/>
        </p:nvSpPr>
        <p:spPr>
          <a:xfrm>
            <a:off x="2617523" y="5786447"/>
            <a:ext cx="812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ea typeface="+mn-ea"/>
                <a:cs typeface="+mn-cs"/>
              </a:rPr>
              <a:t>Under 50</a:t>
            </a:r>
          </a:p>
        </p:txBody>
      </p:sp>
      <p:sp>
        <p:nvSpPr>
          <p:cNvPr id="40" name="TextBox 39">
            <a:extLst>
              <a:ext uri="{FF2B5EF4-FFF2-40B4-BE49-F238E27FC236}">
                <a16:creationId xmlns:a16="http://schemas.microsoft.com/office/drawing/2014/main" id="{DE0EEC3C-6F45-3742-BFA8-DD7BF9B5D959}"/>
              </a:ext>
            </a:extLst>
          </p:cNvPr>
          <p:cNvSpPr txBox="1"/>
          <p:nvPr/>
        </p:nvSpPr>
        <p:spPr>
          <a:xfrm>
            <a:off x="5877219" y="2924643"/>
            <a:ext cx="207609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0000"/>
                </a:solidFill>
                <a:effectLst/>
                <a:uLnTx/>
                <a:uFillTx/>
                <a:ea typeface="+mn-ea"/>
                <a:cs typeface="+mn-cs"/>
              </a:rPr>
              <a:t>Content Enablement</a:t>
            </a:r>
          </a:p>
        </p:txBody>
      </p:sp>
      <p:sp>
        <p:nvSpPr>
          <p:cNvPr id="41" name="TextBox 40">
            <a:extLst>
              <a:ext uri="{FF2B5EF4-FFF2-40B4-BE49-F238E27FC236}">
                <a16:creationId xmlns:a16="http://schemas.microsoft.com/office/drawing/2014/main" id="{D189E7BB-2CF3-FD4D-A9FC-5AE46690114B}"/>
              </a:ext>
            </a:extLst>
          </p:cNvPr>
          <p:cNvSpPr txBox="1"/>
          <p:nvPr/>
        </p:nvSpPr>
        <p:spPr>
          <a:xfrm>
            <a:off x="8656583" y="3828299"/>
            <a:ext cx="29038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ea typeface="+mn-ea"/>
                <a:cs typeface="+mn-cs"/>
              </a:rPr>
              <a:t>Key Inputs: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ea typeface="+mn-ea"/>
                <a:cs typeface="+mn-cs"/>
              </a:rPr>
              <a:t>Spend data by supplier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ea typeface="+mn-ea"/>
                <a:cs typeface="+mn-cs"/>
              </a:rPr>
              <a:t>PO &amp; invoice transactional data</a:t>
            </a:r>
          </a:p>
        </p:txBody>
      </p:sp>
      <p:sp>
        <p:nvSpPr>
          <p:cNvPr id="43" name="Freeform 57">
            <a:extLst>
              <a:ext uri="{FF2B5EF4-FFF2-40B4-BE49-F238E27FC236}">
                <a16:creationId xmlns:a16="http://schemas.microsoft.com/office/drawing/2014/main" id="{2F4F6524-7637-A94D-9D43-BE10D56D7F65}"/>
              </a:ext>
            </a:extLst>
          </p:cNvPr>
          <p:cNvSpPr>
            <a:spLocks noChangeAspect="1"/>
          </p:cNvSpPr>
          <p:nvPr>
            <p:custDataLst>
              <p:tags r:id="rId1"/>
            </p:custDataLst>
          </p:nvPr>
        </p:nvSpPr>
        <p:spPr bwMode="gray">
          <a:xfrm>
            <a:off x="155707" y="122237"/>
            <a:ext cx="1358900" cy="106085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44" name="Rectangle 65">
            <a:extLst>
              <a:ext uri="{FF2B5EF4-FFF2-40B4-BE49-F238E27FC236}">
                <a16:creationId xmlns:a16="http://schemas.microsoft.com/office/drawing/2014/main" id="{CB655D2B-A310-EE43-A877-5927A5708C28}"/>
              </a:ext>
            </a:extLst>
          </p:cNvPr>
          <p:cNvSpPr>
            <a:spLocks noChangeAspect="1" noChangeArrowheads="1"/>
          </p:cNvSpPr>
          <p:nvPr>
            <p:custDataLst>
              <p:tags r:id="rId2"/>
            </p:custDataLst>
          </p:nvPr>
        </p:nvSpPr>
        <p:spPr bwMode="gray">
          <a:xfrm>
            <a:off x="197884" y="416502"/>
            <a:ext cx="1316723"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Supplier Enablement</a:t>
            </a:r>
          </a:p>
        </p:txBody>
      </p:sp>
      <p:sp>
        <p:nvSpPr>
          <p:cNvPr id="45" name="Oval 69">
            <a:extLst>
              <a:ext uri="{FF2B5EF4-FFF2-40B4-BE49-F238E27FC236}">
                <a16:creationId xmlns:a16="http://schemas.microsoft.com/office/drawing/2014/main" id="{67D6675A-7A2E-C347-8670-B09E7B3CF76E}"/>
              </a:ext>
            </a:extLst>
          </p:cNvPr>
          <p:cNvSpPr>
            <a:spLocks noChangeAspect="1" noChangeArrowheads="1"/>
          </p:cNvSpPr>
          <p:nvPr>
            <p:custDataLst>
              <p:tags r:id="rId3"/>
            </p:custDataLst>
          </p:nvPr>
        </p:nvSpPr>
        <p:spPr bwMode="gray">
          <a:xfrm>
            <a:off x="466106" y="24961"/>
            <a:ext cx="271286" cy="271286"/>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Tree>
    <p:extLst>
      <p:ext uri="{BB962C8B-B14F-4D97-AF65-F5344CB8AC3E}">
        <p14:creationId xmlns:p14="http://schemas.microsoft.com/office/powerpoint/2010/main" val="65454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E6F4-76AE-4F19-8A3B-DC741319712B}"/>
              </a:ext>
            </a:extLst>
          </p:cNvPr>
          <p:cNvSpPr>
            <a:spLocks noGrp="1"/>
          </p:cNvSpPr>
          <p:nvPr>
            <p:ph type="title"/>
          </p:nvPr>
        </p:nvSpPr>
        <p:spPr>
          <a:xfrm>
            <a:off x="1556784" y="759600"/>
            <a:ext cx="8310816" cy="591812"/>
          </a:xfrm>
        </p:spPr>
        <p:txBody>
          <a:bodyPr/>
          <a:lstStyle/>
          <a:p>
            <a:r>
              <a:rPr lang="en-GB"/>
              <a:t>Velux Taxonomy</a:t>
            </a:r>
          </a:p>
        </p:txBody>
      </p:sp>
      <p:sp>
        <p:nvSpPr>
          <p:cNvPr id="10" name="Content Placeholder 2">
            <a:extLst>
              <a:ext uri="{FF2B5EF4-FFF2-40B4-BE49-F238E27FC236}">
                <a16:creationId xmlns:a16="http://schemas.microsoft.com/office/drawing/2014/main" id="{0F261DAA-286E-46A1-A902-27C2948A4FC9}"/>
              </a:ext>
            </a:extLst>
          </p:cNvPr>
          <p:cNvSpPr>
            <a:spLocks noGrp="1"/>
          </p:cNvSpPr>
          <p:nvPr>
            <p:ph idx="1"/>
          </p:nvPr>
        </p:nvSpPr>
        <p:spPr>
          <a:xfrm>
            <a:off x="358869" y="1663700"/>
            <a:ext cx="4987831" cy="3642335"/>
          </a:xfrm>
        </p:spPr>
        <p:txBody>
          <a:bodyPr vert="horz" lIns="0" tIns="0" rIns="0" bIns="0" rtlCol="0" anchor="t">
            <a:noAutofit/>
          </a:bodyPr>
          <a:lstStyle/>
          <a:p>
            <a:r>
              <a:rPr lang="en-US"/>
              <a:t>The recommendation for Ariba Guided Buying is to have 9-12 level one categories.</a:t>
            </a:r>
          </a:p>
          <a:p>
            <a:endParaRPr lang="en-US"/>
          </a:p>
          <a:p>
            <a:r>
              <a:rPr lang="en-US"/>
              <a:t>Velux currently has 10 indirect categories with a further 8 direct categories.</a:t>
            </a:r>
          </a:p>
        </p:txBody>
      </p:sp>
      <p:sp>
        <p:nvSpPr>
          <p:cNvPr id="12" name="Slide Number Placeholder 4">
            <a:extLst>
              <a:ext uri="{FF2B5EF4-FFF2-40B4-BE49-F238E27FC236}">
                <a16:creationId xmlns:a16="http://schemas.microsoft.com/office/drawing/2014/main" id="{85D44BDE-31B9-4D16-ADCA-DE32CB55E19E}"/>
              </a:ext>
            </a:extLst>
          </p:cNvPr>
          <p:cNvSpPr>
            <a:spLocks noGrp="1"/>
          </p:cNvSpPr>
          <p:nvPr>
            <p:ph type="sldNum" sz="quarter" idx="12"/>
          </p:nvPr>
        </p:nvSpPr>
        <p:spPr/>
        <p:txBody>
          <a:bodyPr/>
          <a:lstStyle/>
          <a:p>
            <a:pPr>
              <a:spcAft>
                <a:spcPts val="600"/>
              </a:spcAft>
            </a:pPr>
            <a:fld id="{02B5E496-C20A-4259-82D6-EE90691934EF}" type="slidenum">
              <a:rPr lang="en-GB" noProof="0" smtClean="0"/>
              <a:pPr>
                <a:spcAft>
                  <a:spcPts val="600"/>
                </a:spcAft>
              </a:pPr>
              <a:t>9</a:t>
            </a:fld>
            <a:endParaRPr lang="en-GB" noProof="0"/>
          </a:p>
        </p:txBody>
      </p:sp>
      <p:sp>
        <p:nvSpPr>
          <p:cNvPr id="14" name="Footer Placeholder 6">
            <a:extLst>
              <a:ext uri="{FF2B5EF4-FFF2-40B4-BE49-F238E27FC236}">
                <a16:creationId xmlns:a16="http://schemas.microsoft.com/office/drawing/2014/main" id="{3AAE1A7E-F1DD-4EBE-AE2B-952F32A6D3EA}"/>
              </a:ext>
            </a:extLst>
          </p:cNvPr>
          <p:cNvSpPr>
            <a:spLocks noGrp="1"/>
          </p:cNvSpPr>
          <p:nvPr>
            <p:ph type="ftr" sz="quarter" idx="14"/>
          </p:nvPr>
        </p:nvSpPr>
        <p:spPr/>
        <p:txBody>
          <a:bodyPr/>
          <a:lstStyle/>
          <a:p>
            <a:endParaRPr lang="en-GB"/>
          </a:p>
        </p:txBody>
      </p:sp>
      <p:graphicFrame>
        <p:nvGraphicFramePr>
          <p:cNvPr id="5" name="Table 4">
            <a:extLst>
              <a:ext uri="{FF2B5EF4-FFF2-40B4-BE49-F238E27FC236}">
                <a16:creationId xmlns:a16="http://schemas.microsoft.com/office/drawing/2014/main" id="{93919A91-6271-4994-A325-F14D36F757B3}"/>
              </a:ext>
            </a:extLst>
          </p:cNvPr>
          <p:cNvGraphicFramePr>
            <a:graphicFrameLocks noGrp="1"/>
          </p:cNvGraphicFramePr>
          <p:nvPr>
            <p:extLst>
              <p:ext uri="{D42A27DB-BD31-4B8C-83A1-F6EECF244321}">
                <p14:modId xmlns:p14="http://schemas.microsoft.com/office/powerpoint/2010/main" val="1643291102"/>
              </p:ext>
            </p:extLst>
          </p:nvPr>
        </p:nvGraphicFramePr>
        <p:xfrm>
          <a:off x="5643562" y="1666874"/>
          <a:ext cx="6411515" cy="3757045"/>
        </p:xfrm>
        <a:graphic>
          <a:graphicData uri="http://schemas.openxmlformats.org/drawingml/2006/table">
            <a:tbl>
              <a:tblPr firstRow="1" bandRow="1">
                <a:tableStyleId>{5C22544A-7EE6-4342-B048-85BDC9FD1C3A}</a:tableStyleId>
              </a:tblPr>
              <a:tblGrid>
                <a:gridCol w="3536156">
                  <a:extLst>
                    <a:ext uri="{9D8B030D-6E8A-4147-A177-3AD203B41FA5}">
                      <a16:colId xmlns:a16="http://schemas.microsoft.com/office/drawing/2014/main" val="2917415185"/>
                    </a:ext>
                  </a:extLst>
                </a:gridCol>
                <a:gridCol w="2875359">
                  <a:extLst>
                    <a:ext uri="{9D8B030D-6E8A-4147-A177-3AD203B41FA5}">
                      <a16:colId xmlns:a16="http://schemas.microsoft.com/office/drawing/2014/main" val="3016927046"/>
                    </a:ext>
                  </a:extLst>
                </a:gridCol>
              </a:tblGrid>
              <a:tr h="188253">
                <a:tc>
                  <a:txBody>
                    <a:bodyPr/>
                    <a:lstStyle/>
                    <a:p>
                      <a:r>
                        <a:rPr lang="en-GB" sz="1600">
                          <a:effectLst/>
                        </a:rPr>
                        <a:t>Level One</a:t>
                      </a:r>
                      <a:endParaRPr lang="en-GB" sz="1600" b="1">
                        <a:solidFill>
                          <a:srgbClr val="FFFFFF"/>
                        </a:solidFill>
                        <a:effectLst/>
                        <a:latin typeface="Calibri" panose="020F0502020204030204" pitchFamily="34" charset="0"/>
                      </a:endParaRPr>
                    </a:p>
                  </a:txBody>
                  <a:tcPr marL="0" marR="0" marT="0" marB="0" anchor="ctr"/>
                </a:tc>
                <a:tc>
                  <a:txBody>
                    <a:bodyPr/>
                    <a:lstStyle/>
                    <a:p>
                      <a:r>
                        <a:rPr lang="en-GB" sz="1600">
                          <a:effectLst/>
                        </a:rPr>
                        <a:t>Content Options</a:t>
                      </a:r>
                      <a:endParaRPr lang="en-GB" sz="1600" b="1">
                        <a:solidFill>
                          <a:srgbClr val="FFFFFF"/>
                        </a:solidFill>
                        <a:effectLst/>
                        <a:latin typeface="Calibri" panose="020F0502020204030204" pitchFamily="34" charset="0"/>
                      </a:endParaRPr>
                    </a:p>
                  </a:txBody>
                  <a:tcPr marL="0" marR="0" marT="0" marB="0" anchor="ctr"/>
                </a:tc>
                <a:extLst>
                  <a:ext uri="{0D108BD9-81ED-4DB2-BD59-A6C34878D82A}">
                    <a16:rowId xmlns:a16="http://schemas.microsoft.com/office/drawing/2014/main" val="4473439"/>
                  </a:ext>
                </a:extLst>
              </a:tr>
              <a:tr h="642278">
                <a:tc>
                  <a:txBody>
                    <a:bodyPr/>
                    <a:lstStyle/>
                    <a:p>
                      <a:r>
                        <a:rPr lang="en-GB" sz="1600">
                          <a:effectLst/>
                        </a:rPr>
                        <a:t>FACILITIES MANAGEMENT</a:t>
                      </a:r>
                      <a:endParaRPr lang="en-GB" sz="1600">
                        <a:effectLst/>
                        <a:latin typeface="Calibri" panose="020F0502020204030204" pitchFamily="34" charset="0"/>
                      </a:endParaRPr>
                    </a:p>
                  </a:txBody>
                  <a:tcPr marL="0" marR="0" marT="0" marB="0" anchor="ctr"/>
                </a:tc>
                <a:tc>
                  <a:txBody>
                    <a:bodyPr/>
                    <a:lstStyle/>
                    <a:p>
                      <a:r>
                        <a:rPr lang="en-GB" sz="1600">
                          <a:effectLst/>
                        </a:rPr>
                        <a:t>Punchout</a:t>
                      </a:r>
                      <a:br>
                        <a:rPr lang="en-GB" sz="1600">
                          <a:effectLst/>
                        </a:rPr>
                      </a:br>
                      <a:r>
                        <a:rPr lang="en-GB" sz="1600">
                          <a:effectLst/>
                        </a:rPr>
                        <a:t>Supplier Managed Catalogue</a:t>
                      </a:r>
                      <a:br>
                        <a:rPr lang="en-GB" sz="1600">
                          <a:effectLst/>
                        </a:rPr>
                      </a:br>
                      <a:r>
                        <a:rPr lang="en-GB" sz="1600">
                          <a:effectLst/>
                        </a:rPr>
                        <a:t>Partial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4114304896"/>
                  </a:ext>
                </a:extLst>
              </a:tr>
              <a:tr h="188253">
                <a:tc>
                  <a:txBody>
                    <a:bodyPr/>
                    <a:lstStyle/>
                    <a:p>
                      <a:r>
                        <a:rPr lang="en-GB" sz="1600">
                          <a:effectLst/>
                        </a:rPr>
                        <a:t>HUMAN RESOURCES</a:t>
                      </a:r>
                      <a:endParaRPr lang="en-GB" sz="1600">
                        <a:effectLst/>
                        <a:latin typeface="Calibri" panose="020F0502020204030204" pitchFamily="34" charset="0"/>
                      </a:endParaRPr>
                    </a:p>
                  </a:txBody>
                  <a:tcPr marL="0" marR="0" marT="0" marB="0" anchor="ctr"/>
                </a:tc>
                <a:tc>
                  <a:txBody>
                    <a:bodyPr/>
                    <a:lstStyle/>
                    <a:p>
                      <a:r>
                        <a:rPr lang="en-GB" sz="1600">
                          <a:effectLst/>
                        </a:rPr>
                        <a:t>Partial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1202589245"/>
                  </a:ext>
                </a:extLst>
              </a:tr>
              <a:tr h="343285">
                <a:tc>
                  <a:txBody>
                    <a:bodyPr/>
                    <a:lstStyle/>
                    <a:p>
                      <a:r>
                        <a:rPr lang="en-GB" sz="1600">
                          <a:effectLst/>
                        </a:rPr>
                        <a:t>IT / TELECOM</a:t>
                      </a:r>
                      <a:endParaRPr lang="en-GB" sz="1600">
                        <a:effectLst/>
                        <a:latin typeface="Calibri" panose="020F0502020204030204" pitchFamily="34" charset="0"/>
                      </a:endParaRPr>
                    </a:p>
                  </a:txBody>
                  <a:tcPr marL="0" marR="0" marT="0" marB="0" anchor="ctr"/>
                </a:tc>
                <a:tc>
                  <a:txBody>
                    <a:bodyPr/>
                    <a:lstStyle/>
                    <a:p>
                      <a:r>
                        <a:rPr lang="en-GB" sz="1600">
                          <a:effectLst/>
                        </a:rPr>
                        <a:t>Punchout</a:t>
                      </a:r>
                      <a:br>
                        <a:rPr lang="en-GB" sz="1600">
                          <a:effectLst/>
                        </a:rPr>
                      </a:br>
                      <a:r>
                        <a:rPr lang="en-GB" sz="1600">
                          <a:effectLst/>
                        </a:rPr>
                        <a:t>Partial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32498783"/>
                  </a:ext>
                </a:extLst>
              </a:tr>
              <a:tr h="188253">
                <a:tc>
                  <a:txBody>
                    <a:bodyPr/>
                    <a:lstStyle/>
                    <a:p>
                      <a:r>
                        <a:rPr lang="en-GB" sz="1600">
                          <a:effectLst/>
                        </a:rPr>
                        <a:t>LOGISTICS</a:t>
                      </a:r>
                      <a:endParaRPr lang="en-GB" sz="1600">
                        <a:effectLst/>
                        <a:latin typeface="Calibri" panose="020F0502020204030204" pitchFamily="34" charset="0"/>
                      </a:endParaRPr>
                    </a:p>
                  </a:txBody>
                  <a:tcPr marL="0" marR="0" marT="0" marB="0" anchor="ctr"/>
                </a:tc>
                <a:tc>
                  <a:txBody>
                    <a:bodyPr/>
                    <a:lstStyle/>
                    <a:p>
                      <a:r>
                        <a:rPr lang="en-GB" sz="1600">
                          <a:effectLst/>
                        </a:rPr>
                        <a:t>Partial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2827574386"/>
                  </a:ext>
                </a:extLst>
              </a:tr>
              <a:tr h="188253">
                <a:tc>
                  <a:txBody>
                    <a:bodyPr/>
                    <a:lstStyle/>
                    <a:p>
                      <a:r>
                        <a:rPr lang="en-GB" sz="1600">
                          <a:effectLst/>
                        </a:rPr>
                        <a:t>MARKETING</a:t>
                      </a:r>
                      <a:endParaRPr lang="en-GB" sz="1600">
                        <a:effectLst/>
                        <a:latin typeface="Calibri" panose="020F0502020204030204" pitchFamily="34" charset="0"/>
                      </a:endParaRPr>
                    </a:p>
                  </a:txBody>
                  <a:tcPr marL="0" marR="0" marT="0" marB="0" anchor="ctr"/>
                </a:tc>
                <a:tc>
                  <a:txBody>
                    <a:bodyPr/>
                    <a:lstStyle/>
                    <a:p>
                      <a:r>
                        <a:rPr lang="en-GB" sz="1600">
                          <a:effectLst/>
                        </a:rPr>
                        <a:t>Partial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2522742774"/>
                  </a:ext>
                </a:extLst>
              </a:tr>
              <a:tr h="188253">
                <a:tc>
                  <a:txBody>
                    <a:bodyPr/>
                    <a:lstStyle/>
                    <a:p>
                      <a:r>
                        <a:rPr lang="en-GB" sz="1600">
                          <a:effectLst/>
                        </a:rPr>
                        <a:t>PROFESSIONAL SERVICES</a:t>
                      </a:r>
                      <a:endParaRPr lang="en-GB" sz="1600">
                        <a:effectLst/>
                        <a:latin typeface="Calibri" panose="020F0502020204030204" pitchFamily="34" charset="0"/>
                      </a:endParaRPr>
                    </a:p>
                  </a:txBody>
                  <a:tcPr marL="0" marR="0" marT="0" marB="0" anchor="ctr"/>
                </a:tc>
                <a:tc>
                  <a:txBody>
                    <a:bodyPr/>
                    <a:lstStyle/>
                    <a:p>
                      <a:r>
                        <a:rPr lang="en-GB" sz="1600">
                          <a:effectLst/>
                        </a:rPr>
                        <a:t>Partial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2253530077"/>
                  </a:ext>
                </a:extLst>
              </a:tr>
              <a:tr h="188253">
                <a:tc>
                  <a:txBody>
                    <a:bodyPr/>
                    <a:lstStyle/>
                    <a:p>
                      <a:r>
                        <a:rPr lang="en-GB" sz="1600">
                          <a:effectLst/>
                        </a:rPr>
                        <a:t>OPEX</a:t>
                      </a:r>
                      <a:endParaRPr lang="en-GB" sz="1600">
                        <a:effectLst/>
                        <a:latin typeface="Calibri" panose="020F0502020204030204" pitchFamily="34" charset="0"/>
                      </a:endParaRPr>
                    </a:p>
                  </a:txBody>
                  <a:tcPr marL="0" marR="0" marT="0" marB="0" anchor="ctr"/>
                </a:tc>
                <a:tc>
                  <a:txBody>
                    <a:bodyPr/>
                    <a:lstStyle/>
                    <a:p>
                      <a:pPr lvl="0">
                        <a:buNone/>
                      </a:pPr>
                      <a:r>
                        <a:rPr lang="en-GB" sz="1600" b="0" i="0" u="none" strike="noStrike" noProof="0">
                          <a:effectLst/>
                        </a:rPr>
                        <a:t>Supplier Managed Catalogue</a:t>
                      </a:r>
                      <a:endParaRPr lang="en-US"/>
                    </a:p>
                  </a:txBody>
                  <a:tcPr marL="0" marR="0" marT="0" marB="0" anchor="ctr"/>
                </a:tc>
                <a:extLst>
                  <a:ext uri="{0D108BD9-81ED-4DB2-BD59-A6C34878D82A}">
                    <a16:rowId xmlns:a16="http://schemas.microsoft.com/office/drawing/2014/main" val="18603617"/>
                  </a:ext>
                </a:extLst>
              </a:tr>
              <a:tr h="188253">
                <a:tc>
                  <a:txBody>
                    <a:bodyPr/>
                    <a:lstStyle/>
                    <a:p>
                      <a:r>
                        <a:rPr lang="en-GB" sz="1600">
                          <a:effectLst/>
                        </a:rPr>
                        <a:t>CAPEX</a:t>
                      </a:r>
                      <a:endParaRPr lang="en-GB" sz="1600">
                        <a:effectLst/>
                        <a:latin typeface="Calibri" panose="020F0502020204030204" pitchFamily="34" charset="0"/>
                      </a:endParaRPr>
                    </a:p>
                  </a:txBody>
                  <a:tcPr marL="0" marR="0" marT="0" marB="0" anchor="ctr"/>
                </a:tc>
                <a:tc>
                  <a:txBody>
                    <a:bodyPr/>
                    <a:lstStyle/>
                    <a:p>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3438561924"/>
                  </a:ext>
                </a:extLst>
              </a:tr>
              <a:tr h="343285">
                <a:tc>
                  <a:txBody>
                    <a:bodyPr/>
                    <a:lstStyle/>
                    <a:p>
                      <a:r>
                        <a:rPr lang="en-GB" sz="1600">
                          <a:effectLst/>
                        </a:rPr>
                        <a:t>MATERIAL HANDLING EQUIPMENT</a:t>
                      </a:r>
                      <a:endParaRPr lang="en-GB" sz="1600">
                        <a:effectLst/>
                        <a:latin typeface="Calibri" panose="020F0502020204030204" pitchFamily="34" charset="0"/>
                      </a:endParaRPr>
                    </a:p>
                  </a:txBody>
                  <a:tcPr marL="0" marR="0" marT="0" marB="0" anchor="ctr"/>
                </a:tc>
                <a:tc>
                  <a:txBody>
                    <a:bodyPr/>
                    <a:lstStyle/>
                    <a:p>
                      <a:r>
                        <a:rPr lang="en-GB" sz="1600">
                          <a:effectLst/>
                        </a:rPr>
                        <a:t>Supplier Managed Catalogue</a:t>
                      </a:r>
                      <a:endParaRPr lang="en-GB" sz="1600">
                        <a:effectLst/>
                        <a:latin typeface="Calibri" panose="020F0502020204030204" pitchFamily="34" charset="0"/>
                      </a:endParaRPr>
                    </a:p>
                  </a:txBody>
                  <a:tcPr marL="0" marR="0" marT="0" marB="0" anchor="ctr"/>
                </a:tc>
                <a:extLst>
                  <a:ext uri="{0D108BD9-81ED-4DB2-BD59-A6C34878D82A}">
                    <a16:rowId xmlns:a16="http://schemas.microsoft.com/office/drawing/2014/main" val="2231657827"/>
                  </a:ext>
                </a:extLst>
              </a:tr>
              <a:tr h="188253">
                <a:tc>
                  <a:txBody>
                    <a:bodyPr/>
                    <a:lstStyle/>
                    <a:p>
                      <a:r>
                        <a:rPr lang="en-GB" sz="1600">
                          <a:effectLst/>
                        </a:rPr>
                        <a:t>TRAVEL</a:t>
                      </a:r>
                      <a:endParaRPr lang="en-GB" sz="1600">
                        <a:effectLst/>
                        <a:latin typeface="Calibri" panose="020F0502020204030204" pitchFamily="34" charset="0"/>
                      </a:endParaRPr>
                    </a:p>
                  </a:txBody>
                  <a:tcPr marL="0" marR="0" marT="0" marB="0" anchor="ctr"/>
                </a:tc>
                <a:tc>
                  <a:txBody>
                    <a:bodyPr/>
                    <a:lstStyle/>
                    <a:p>
                      <a:r>
                        <a:rPr lang="en-GB" sz="1600">
                          <a:effectLst/>
                        </a:rPr>
                        <a:t>Partial Catalogue</a:t>
                      </a:r>
                    </a:p>
                    <a:p>
                      <a:pPr lvl="0">
                        <a:buNone/>
                      </a:pPr>
                      <a:r>
                        <a:rPr lang="en-GB" sz="1600">
                          <a:effectLst/>
                        </a:rPr>
                        <a:t>Forms</a:t>
                      </a:r>
                    </a:p>
                  </a:txBody>
                  <a:tcPr marL="0" marR="0" marT="0" marB="0" anchor="ctr"/>
                </a:tc>
                <a:extLst>
                  <a:ext uri="{0D108BD9-81ED-4DB2-BD59-A6C34878D82A}">
                    <a16:rowId xmlns:a16="http://schemas.microsoft.com/office/drawing/2014/main" val="554170499"/>
                  </a:ext>
                </a:extLst>
              </a:tr>
            </a:tbl>
          </a:graphicData>
        </a:graphic>
      </p:graphicFrame>
      <p:sp>
        <p:nvSpPr>
          <p:cNvPr id="7" name="Freeform 57">
            <a:extLst>
              <a:ext uri="{FF2B5EF4-FFF2-40B4-BE49-F238E27FC236}">
                <a16:creationId xmlns:a16="http://schemas.microsoft.com/office/drawing/2014/main" id="{405AF11C-0B5E-164F-A8CB-5F7C276E3725}"/>
              </a:ext>
            </a:extLst>
          </p:cNvPr>
          <p:cNvSpPr>
            <a:spLocks noChangeAspect="1"/>
          </p:cNvSpPr>
          <p:nvPr>
            <p:custDataLst>
              <p:tags r:id="rId1"/>
            </p:custDataLst>
          </p:nvPr>
        </p:nvSpPr>
        <p:spPr bwMode="gray">
          <a:xfrm>
            <a:off x="155707" y="122237"/>
            <a:ext cx="1358900" cy="1060851"/>
          </a:xfrm>
          <a:custGeom>
            <a:avLst/>
            <a:gdLst/>
            <a:ahLst/>
            <a:cxnLst>
              <a:cxn ang="0">
                <a:pos x="224" y="0"/>
              </a:cxn>
              <a:cxn ang="0">
                <a:pos x="647" y="0"/>
              </a:cxn>
              <a:cxn ang="0">
                <a:pos x="855" y="288"/>
              </a:cxn>
              <a:cxn ang="0">
                <a:pos x="647" y="575"/>
              </a:cxn>
              <a:cxn ang="0">
                <a:pos x="224" y="575"/>
              </a:cxn>
              <a:cxn ang="0">
                <a:pos x="0" y="288"/>
              </a:cxn>
              <a:cxn ang="0">
                <a:pos x="224" y="0"/>
              </a:cxn>
            </a:cxnLst>
            <a:rect l="0" t="0" r="r" b="b"/>
            <a:pathLst>
              <a:path w="856" h="576">
                <a:moveTo>
                  <a:pt x="224" y="0"/>
                </a:moveTo>
                <a:lnTo>
                  <a:pt x="647" y="0"/>
                </a:lnTo>
                <a:lnTo>
                  <a:pt x="855" y="288"/>
                </a:lnTo>
                <a:lnTo>
                  <a:pt x="647" y="575"/>
                </a:lnTo>
                <a:lnTo>
                  <a:pt x="224" y="575"/>
                </a:lnTo>
                <a:lnTo>
                  <a:pt x="0" y="288"/>
                </a:lnTo>
                <a:lnTo>
                  <a:pt x="224" y="0"/>
                </a:lnTo>
              </a:path>
            </a:pathLst>
          </a:custGeom>
          <a:solidFill>
            <a:schemeClr val="accent1"/>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54000" rIns="54000" bIns="54000" numCol="1" rtlCol="0" anchor="t" anchorCtr="0" compatLnSpc="1">
            <a:prstTxWarp prst="textNoShape">
              <a:avLst/>
            </a:prstTxWarp>
          </a:bodyPr>
          <a:lstStyle/>
          <a:p>
            <a:pPr marL="0" marR="0" lvl="0" indent="0" algn="l" defTabSz="914400" rtl="0" eaLnBrk="1" fontAlgn="auto" latinLnBrk="0" hangingPunct="1">
              <a:lnSpc>
                <a:spcPct val="100000"/>
              </a:lnSpc>
              <a:spcBef>
                <a:spcPct val="4000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Univers 45 Light"/>
              <a:ea typeface="+mn-ea"/>
              <a:cs typeface="+mn-cs"/>
            </a:endParaRPr>
          </a:p>
        </p:txBody>
      </p:sp>
      <p:sp>
        <p:nvSpPr>
          <p:cNvPr id="8" name="Rectangle 65">
            <a:extLst>
              <a:ext uri="{FF2B5EF4-FFF2-40B4-BE49-F238E27FC236}">
                <a16:creationId xmlns:a16="http://schemas.microsoft.com/office/drawing/2014/main" id="{99EDF78B-3582-734E-899D-4324CE2031E7}"/>
              </a:ext>
            </a:extLst>
          </p:cNvPr>
          <p:cNvSpPr>
            <a:spLocks noChangeAspect="1" noChangeArrowheads="1"/>
          </p:cNvSpPr>
          <p:nvPr>
            <p:custDataLst>
              <p:tags r:id="rId2"/>
            </p:custDataLst>
          </p:nvPr>
        </p:nvSpPr>
        <p:spPr bwMode="gray">
          <a:xfrm>
            <a:off x="197884" y="416502"/>
            <a:ext cx="1316723" cy="646331"/>
          </a:xfrm>
          <a:prstGeom prst="rect">
            <a:avLst/>
          </a:prstGeom>
          <a:noFill/>
          <a:ln w="9525">
            <a:noFill/>
            <a:miter lim="800000"/>
            <a:headEnd/>
            <a:tailEnd/>
          </a:ln>
        </p:spPr>
        <p:txBody>
          <a:bodyPr wrap="square" lIns="0" tIns="0" rIns="0" bIns="0">
            <a:spAutoFit/>
          </a:bodyPr>
          <a:lstStyle/>
          <a:p>
            <a:pPr marL="0" marR="0" lvl="0" indent="0" algn="ctr" defTabSz="787400" rtl="0" eaLnBrk="0" fontAlgn="auto" latinLnBrk="0" hangingPunct="0">
              <a:lnSpc>
                <a:spcPct val="100000"/>
              </a:lnSpc>
              <a:spcBef>
                <a:spcPct val="40000"/>
              </a:spcBef>
              <a:spcAft>
                <a:spcPts val="0"/>
              </a:spcAft>
              <a:buClrTx/>
              <a:buSzTx/>
              <a:buFontTx/>
              <a:buNone/>
              <a:tabLst/>
              <a:defRPr/>
            </a:pPr>
            <a:r>
              <a:rPr kumimoji="0" lang="en-GB" sz="1050" b="1" i="0" u="none" strike="noStrike" kern="0" cap="none" spc="0" normalizeH="0" baseline="0" noProof="0">
                <a:ln>
                  <a:noFill/>
                </a:ln>
                <a:solidFill>
                  <a:prstClr val="white"/>
                </a:solidFill>
                <a:effectLst/>
                <a:uLnTx/>
                <a:uFillTx/>
                <a:latin typeface="Arial" pitchFamily="34" charset="0"/>
                <a:ea typeface="+mn-ea"/>
                <a:cs typeface="Arial" pitchFamily="34" charset="0"/>
              </a:rPr>
              <a:t>Buying Channels, Data, Content &amp; Supplier Enablement</a:t>
            </a:r>
          </a:p>
        </p:txBody>
      </p:sp>
      <p:sp>
        <p:nvSpPr>
          <p:cNvPr id="9" name="Oval 69">
            <a:extLst>
              <a:ext uri="{FF2B5EF4-FFF2-40B4-BE49-F238E27FC236}">
                <a16:creationId xmlns:a16="http://schemas.microsoft.com/office/drawing/2014/main" id="{D6DDC8DB-A6A5-9447-B4A2-D5E058750202}"/>
              </a:ext>
            </a:extLst>
          </p:cNvPr>
          <p:cNvSpPr>
            <a:spLocks noChangeAspect="1" noChangeArrowheads="1"/>
          </p:cNvSpPr>
          <p:nvPr>
            <p:custDataLst>
              <p:tags r:id="rId3"/>
            </p:custDataLst>
          </p:nvPr>
        </p:nvSpPr>
        <p:spPr bwMode="gray">
          <a:xfrm>
            <a:off x="466106" y="24961"/>
            <a:ext cx="271286" cy="271286"/>
          </a:xfrm>
          <a:prstGeom prst="ellipse">
            <a:avLst/>
          </a:prstGeom>
          <a:solidFill>
            <a:schemeClr val="accent1"/>
          </a:solidFill>
          <a:ln w="9525">
            <a:solidFill>
              <a:srgbClr val="FFFFFF"/>
            </a:solidFill>
            <a:round/>
            <a:headEnd/>
            <a:tailEnd/>
          </a:ln>
          <a:effectLst>
            <a:outerShdw dist="35921" dir="2700000" algn="ctr" rotWithShape="0">
              <a:srgbClr val="0C2D83">
                <a:alpha val="50000"/>
              </a:srgbClr>
            </a:outerShdw>
          </a:effectLst>
        </p:spPr>
        <p:txBody>
          <a:bodyPr wrap="none" lIns="91405" tIns="45704" rIns="91405" bIns="4570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rial" pitchFamily="34" charset="0"/>
                <a:ea typeface="+mn-ea"/>
                <a:cs typeface="Arial" pitchFamily="34" charset="0"/>
              </a:rPr>
              <a:t>2</a:t>
            </a:r>
          </a:p>
        </p:txBody>
      </p:sp>
    </p:spTree>
    <p:extLst>
      <p:ext uri="{BB962C8B-B14F-4D97-AF65-F5344CB8AC3E}">
        <p14:creationId xmlns:p14="http://schemas.microsoft.com/office/powerpoint/2010/main" val="2810968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ATWORKEXPRESSIONTAG" val="Click to edit textbox&#10;Second level&#10;Third level"/>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3TykWz84EGO6tzExg0or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Ak8ag66c0Orn3qUTuw0kQ"/>
</p:tagLst>
</file>

<file path=ppt/tags/tag106.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GLQEybD1w0yGSQvk.rF5w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FJdjIDiGw0G0af6mCl6hk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qAk8ag66c0Orn3qUTuw0k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oRX3XQowE6GZMSEn6zw8g"/>
</p:tagLst>
</file>

<file path=ppt/tags/tag110.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GLQEybD1w0yGSQvk.rF5w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FJdjIDiGw0G0af6mCl6hk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FuhjXl6pV0W0Qu8KX9QxJ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114.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3wKGUG4YRUGiTcSBVfzSu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PjxeUG73Jk6l4dX6V3hdw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117.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nAArF.86EizwSnaPn1_i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owFCJ_Cd4EezlMD2vC3a5w"/>
</p:tagLst>
</file>

<file path=ppt/tags/tag119.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12.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GLQEybD1w0yGSQvk.rF5wg"/>
</p:tagLst>
</file>

<file path=ppt/tags/tag120.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zK5P1ab.kyTXU0wbe5sd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FuhjXl6pV0W0Qu8KX9QxJ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PjxeUG73Jk6l4dX6V3hdw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owFCJ_Cd4EezlMD2vC3a5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126.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YnKPjEOlXUCOaiBNvkid_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129.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NG7oCkw.UGfy_f7yzlo6Q"/>
</p:tagLst>
</file>

<file path=ppt/tags/tag13.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zK5P1ab.kyTXU0wbe5sdA"/>
</p:tagLst>
</file>

<file path=ppt/tags/tag14.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3wKGUG4YRUGiTcSBVfzSuw"/>
</p:tagLst>
</file>

<file path=ppt/tags/tag15.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16.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nAArF.86EizwSnaPn1_iA"/>
</p:tagLst>
</file>

<file path=ppt/tags/tag17.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uhjXl6pV0W0Qu8KX9QxJ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Click to edit titl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PjxeUG73Jk6l4dX6V3hdw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owFCJ_Cd4EezlMD2vC3a5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JdjIDiGw0G0af6mCl6hkA"/>
</p:tagLst>
</file>

<file path=ppt/tags/tag24.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NG7oCkw.UGfy_f7yzlo6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FuhjXl6pV0W0Qu8KX9QxJ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27.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3wKGUG4YRUGiTcSBVfzSu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PjxeUG73Jk6l4dX6V3hdw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30.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nAArF.86EizwSnaPn1_i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wFCJ_Cd4EezlMD2vC3a5w"/>
</p:tagLst>
</file>

<file path=ppt/tags/tag32.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JdjIDiGw0G0af6mCl6hkA"/>
</p:tagLst>
</file>

<file path=ppt/tags/tag3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35.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GLQEybD1w0yGSQvk.rF5wg"/>
</p:tagLst>
</file>

<file path=ppt/tags/tag36.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zK5P1ab.kyTXU0wbe5sd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ZHDh1HOTekmDVZk69e5z9g"/>
</p:tagLst>
</file>

<file path=ppt/tags/tag39.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3wKGUG4YRUGiTcSBVfzSu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dhKQyCtr006B0t16yoR4c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uhjXl6pV0W0Qu8KX9QxJ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moRX3XQowE6GZMSEn6zw8g"/>
</p:tagLst>
</file>

<file path=ppt/tags/tag42.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nAArF.86EizwSnaPn1_i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PjxeUG73Jk6l4dX6V3hdw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45.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48.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HDh1HOTekmDVZk69e5z9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51.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54.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57.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Ak8ag66c0Orn3qUTuw0kQ"/>
</p:tagLst>
</file>

<file path=ppt/tags/tag60.xml><?xml version="1.0" encoding="utf-8"?>
<p:tagLst xmlns:a="http://schemas.openxmlformats.org/drawingml/2006/main" xmlns:r="http://schemas.openxmlformats.org/officeDocument/2006/relationships" xmlns:p="http://schemas.openxmlformats.org/presentationml/2006/main">
  <p:tag name="TOP" val=" 207"/>
  <p:tag name="LEFT" val=" 143.875"/>
  <p:tag name="THINKCELLSHAPEDONOTDELETE" val="p2bl6RrvZC0yj8qgKw14VI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bl7XDR8SkkOxmWyz9tJVP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oRX3XQowE6GZMSEn6zw8g"/>
</p:tagLst>
</file>

<file path=ppt/tags/tag63.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nAArF.86EizwSnaPn1_i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PjxeUG73Jk6l4dX6V3hdw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iSf7jNdMTUCmnwbDVz7row"/>
</p:tagLst>
</file>

<file path=ppt/tags/tag66.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iSf7jNdMTUCmnwbDVz7row"/>
</p:tagLst>
</file>

<file path=ppt/tags/tag69.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cF2NeShb0SyAIU3l6Gsh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iSf7jNdMTUCmnwbDVz7row"/>
</p:tagLst>
</file>

<file path=ppt/tags/tag72.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WmdyTWxdB029irwIzOlwl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dYAgX41Oqk.7QVV2AP5Iv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w3TykWz84EGO6tzExg0or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w3TykWz84EGO6tzExg0orQ"/>
</p:tagLst>
</file>

<file path=ppt/tags/tag76.xml><?xml version="1.0" encoding="utf-8"?>
<p:tagLst xmlns:a="http://schemas.openxmlformats.org/drawingml/2006/main" xmlns:r="http://schemas.openxmlformats.org/officeDocument/2006/relationships" xmlns:p="http://schemas.openxmlformats.org/presentationml/2006/main">
  <p:tag name="LEFT" val=" 143.875"/>
  <p:tag name="TOP" val=" 207"/>
  <p:tag name="THINKCELLSHAPEDONOTDELETE" val="pazK5P1ab.kyTXU0wbe5sd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owFCJ_Cd4EezlMD2vC3a5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nKPjEOlXUCOaiBNvkid_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iSf7jNdMTUCmnwbDVz7ro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QY_VF4wJTkmsl2GyotRu6Q"/>
</p:tagLst>
</file>

<file path=ppt/theme/theme1.xml><?xml version="1.0" encoding="utf-8"?>
<a:theme xmlns:a="http://schemas.openxmlformats.org/drawingml/2006/main" name="VELUX 16-9">
  <a:themeElements>
    <a:clrScheme name="VELUX">
      <a:dk1>
        <a:srgbClr val="000000"/>
      </a:dk1>
      <a:lt1>
        <a:srgbClr val="FFFFFF"/>
      </a:lt1>
      <a:dk2>
        <a:srgbClr val="000000"/>
      </a:dk2>
      <a:lt2>
        <a:srgbClr val="737371"/>
      </a:lt2>
      <a:accent1>
        <a:srgbClr val="FF0000"/>
      </a:accent1>
      <a:accent2>
        <a:srgbClr val="A9CAE4"/>
      </a:accent2>
      <a:accent3>
        <a:srgbClr val="E0E0DD"/>
      </a:accent3>
      <a:accent4>
        <a:srgbClr val="737373"/>
      </a:accent4>
      <a:accent5>
        <a:srgbClr val="CA6A75"/>
      </a:accent5>
      <a:accent6>
        <a:srgbClr val="456B99"/>
      </a:accent6>
      <a:hlink>
        <a:srgbClr val="192E4F"/>
      </a:hlink>
      <a:folHlink>
        <a:srgbClr val="456B99"/>
      </a:folHlink>
    </a:clrScheme>
    <a:fontScheme name="Velux">
      <a:majorFont>
        <a:latin typeface="VeluxForOffice"/>
        <a:ea typeface=""/>
        <a:cs typeface=""/>
      </a:majorFont>
      <a:minorFont>
        <a:latin typeface="VeluxFor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9C6D0839-5C82-4412-8455-D88FA4817E22}" vid="{FE904CDF-4DD2-4192-AC45-8DC3D70787E5}"/>
    </a:ext>
  </a:extLst>
</a:theme>
</file>

<file path=ppt/theme/theme2.xml><?xml version="1.0" encoding="utf-8"?>
<a:theme xmlns:a="http://schemas.openxmlformats.org/drawingml/2006/main" name="excelerateds2p Theme">
  <a:themeElements>
    <a:clrScheme name="ES2P 2020 Branding">
      <a:dk1>
        <a:srgbClr val="6D6E71"/>
      </a:dk1>
      <a:lt1>
        <a:srgbClr val="FFFFFF"/>
      </a:lt1>
      <a:dk2>
        <a:srgbClr val="6D6E71"/>
      </a:dk2>
      <a:lt2>
        <a:srgbClr val="00FFCC"/>
      </a:lt2>
      <a:accent1>
        <a:srgbClr val="1A9AD7"/>
      </a:accent1>
      <a:accent2>
        <a:srgbClr val="6E2CE8"/>
      </a:accent2>
      <a:accent3>
        <a:srgbClr val="DDDEE4"/>
      </a:accent3>
      <a:accent4>
        <a:srgbClr val="153080"/>
      </a:accent4>
      <a:accent5>
        <a:srgbClr val="1A9AD7"/>
      </a:accent5>
      <a:accent6>
        <a:srgbClr val="EEBD28"/>
      </a:accent6>
      <a:hlink>
        <a:srgbClr val="00FFCC"/>
      </a:hlink>
      <a:folHlink>
        <a:srgbClr val="DDDEE4"/>
      </a:folHlink>
    </a:clrScheme>
    <a:fontScheme name="excelerateds2p Fonts">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celerateds2p and Cordis PowerPoint Template V1.0 November 2020" id="{22AAA25C-3441-4528-9C26-A52515D397F7}" vid="{304170BF-4E47-46C9-829C-61CD51B938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Status xmlns="33b1430b-7a85-415e-ab41-a817bdd2a6f4">00 Not Started</DocStatus>
    <TaxCatchAll xmlns="384448da-373e-4d0c-9cc9-47acafacb424" xsi:nil="true"/>
    <lcf76f155ced4ddcb4097134ff3c332f xmlns="33b1430b-7a85-415e-ab41-a817bdd2a6f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3BD8CA4151BC418BCDDDBA88251853" ma:contentTypeVersion="18" ma:contentTypeDescription="Create a new document." ma:contentTypeScope="" ma:versionID="5049e11571f4edd8164927623af57f8b">
  <xsd:schema xmlns:xsd="http://www.w3.org/2001/XMLSchema" xmlns:xs="http://www.w3.org/2001/XMLSchema" xmlns:p="http://schemas.microsoft.com/office/2006/metadata/properties" xmlns:ns2="33b1430b-7a85-415e-ab41-a817bdd2a6f4" xmlns:ns3="384448da-373e-4d0c-9cc9-47acafacb424" targetNamespace="http://schemas.microsoft.com/office/2006/metadata/properties" ma:root="true" ma:fieldsID="e616497c18ef0c3d47192e69eec009b3" ns2:_="" ns3:_="">
    <xsd:import namespace="33b1430b-7a85-415e-ab41-a817bdd2a6f4"/>
    <xsd:import namespace="384448da-373e-4d0c-9cc9-47acafacb4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DocStatu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b1430b-7a85-415e-ab41-a817bdd2a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ocStatus" ma:index="12" nillable="true" ma:displayName="Doc Status" ma:default="00 Not Started" ma:description="Please select the current status of the document" ma:format="Dropdown" ma:internalName="DocStatus">
      <xsd:simpleType>
        <xsd:restriction base="dms:Choice">
          <xsd:enumeration value="00 Not Started"/>
          <xsd:enumeration value="10 Draft"/>
          <xsd:enumeration value="12 To Review"/>
          <xsd:enumeration value="14 Rework Req"/>
          <xsd:enumeration value="20 Finished"/>
          <xsd:enumeration value="21 Archive"/>
          <xsd:enumeration value="30 Prospect"/>
          <xsd:enumeration value="31 Customer"/>
          <xsd:enumeration value="32 Lost"/>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81e337b-a752-4276-9bc4-a11d943b43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4448da-373e-4d0c-9cc9-47acafacb42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48bd5d-bfe7-4be1-b0c5-2066ffba83ad}" ma:internalName="TaxCatchAll" ma:showField="CatchAllData" ma:web="384448da-373e-4d0c-9cc9-47acafacb4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4EA74B-CE1B-4C8D-8A08-8504F8C16416}">
  <ds:schemaRefs>
    <ds:schemaRef ds:uri="http://schemas.microsoft.com/office/2006/documentManagement/types"/>
    <ds:schemaRef ds:uri="http://purl.org/dc/dcmitype/"/>
    <ds:schemaRef ds:uri="http://schemas.microsoft.com/office/2006/metadata/properti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384448da-373e-4d0c-9cc9-47acafacb424"/>
    <ds:schemaRef ds:uri="33b1430b-7a85-415e-ab41-a817bdd2a6f4"/>
  </ds:schemaRefs>
</ds:datastoreItem>
</file>

<file path=customXml/itemProps2.xml><?xml version="1.0" encoding="utf-8"?>
<ds:datastoreItem xmlns:ds="http://schemas.openxmlformats.org/officeDocument/2006/customXml" ds:itemID="{CF08F19C-8BC9-4367-96B1-1D70B7D9CF79}">
  <ds:schemaRefs>
    <ds:schemaRef ds:uri="http://schemas.microsoft.com/sharepoint/v3/contenttype/forms"/>
  </ds:schemaRefs>
</ds:datastoreItem>
</file>

<file path=customXml/itemProps3.xml><?xml version="1.0" encoding="utf-8"?>
<ds:datastoreItem xmlns:ds="http://schemas.openxmlformats.org/officeDocument/2006/customXml" ds:itemID="{30090918-813F-4095-A591-964BEC3CDD17}">
  <ds:schemaRefs>
    <ds:schemaRef ds:uri="33b1430b-7a85-415e-ab41-a817bdd2a6f4"/>
    <ds:schemaRef ds:uri="384448da-373e-4d0c-9cc9-47acafacb4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1700</TotalTime>
  <Words>7038</Words>
  <Application>Microsoft Office PowerPoint</Application>
  <PresentationFormat>Widescreen</PresentationFormat>
  <Paragraphs>1020</Paragraphs>
  <Slides>50</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Courier New</vt:lpstr>
      <vt:lpstr>Tahoma</vt:lpstr>
      <vt:lpstr>SAP Sans 2007 Light</vt:lpstr>
      <vt:lpstr>Univers 45 Light</vt:lpstr>
      <vt:lpstr>Wingdings</vt:lpstr>
      <vt:lpstr>Century Gothic</vt:lpstr>
      <vt:lpstr>Arial Unicode MS</vt:lpstr>
      <vt:lpstr>VeluxForOffice</vt:lpstr>
      <vt:lpstr>MS PGothic</vt:lpstr>
      <vt:lpstr>Calibri</vt:lpstr>
      <vt:lpstr>Arial</vt:lpstr>
      <vt:lpstr>Arial Black</vt:lpstr>
      <vt:lpstr>Calibri Light</vt:lpstr>
      <vt:lpstr>VELUX 16-9</vt:lpstr>
      <vt:lpstr>excelerateds2p Theme</vt:lpstr>
      <vt:lpstr>VELUX P2P Preparation</vt:lpstr>
      <vt:lpstr>CONTENT</vt:lpstr>
      <vt:lpstr>PowerPoint Presentation</vt:lpstr>
      <vt:lpstr>Key preparation components</vt:lpstr>
      <vt:lpstr>Procurement Strategy</vt:lpstr>
      <vt:lpstr>What is a buying channel?</vt:lpstr>
      <vt:lpstr>The concept of High and Low Touch Buying Channels </vt:lpstr>
      <vt:lpstr>Spend Analytics Analysis</vt:lpstr>
      <vt:lpstr>Velux Taxonomy</vt:lpstr>
      <vt:lpstr>PowerPoint Presentation</vt:lpstr>
      <vt:lpstr>SAP Ariba Content Enablement Options</vt:lpstr>
      <vt:lpstr>Ariba Network – Supplier Enablement  Multiple Options for Suppliers</vt:lpstr>
      <vt:lpstr>PowerPoint Presentation</vt:lpstr>
      <vt:lpstr>P2P Implementation Levels</vt:lpstr>
      <vt:lpstr>AN &amp; Invoicing Implementation Levels</vt:lpstr>
      <vt:lpstr>PowerPoint Presentation</vt:lpstr>
      <vt:lpstr>Change Management  Leveraging SDP S2C Change Understanding and Assets</vt:lpstr>
      <vt:lpstr>High Level Team Structure - Delivery</vt:lpstr>
      <vt:lpstr>Project Governance</vt:lpstr>
      <vt:lpstr>Setting up the project for success</vt:lpstr>
      <vt:lpstr>Scenarios</vt:lpstr>
      <vt:lpstr>Case 1</vt:lpstr>
      <vt:lpstr>Preferred service vendor identified below MDKK 1 – Low risk A Requestor has through Guided Buying identified Deloitte as a preferred vendor he/she would like to engage with. Deloitte will be preparing and facilitating a 3-day workshop.</vt:lpstr>
      <vt:lpstr>Preferred service vendor identified below MDKK 1 – Low risk </vt:lpstr>
      <vt:lpstr>Preferred service vendor identified below MDKK 1 – Low risk </vt:lpstr>
      <vt:lpstr>Case 2</vt:lpstr>
      <vt:lpstr>Preferred vendor identified – purchase requires new GDPR Annex A The Requestor has identified a Preferred Market Research agency for a consultancy service. The service requires an individual DPA just as the information shared with the vendor is especially confidential.</vt:lpstr>
      <vt:lpstr>Preferred vendor identified – purchase requires new GDPR Annex A </vt:lpstr>
      <vt:lpstr>Preferred vendor identified – purchase requires new GDPR Annex A </vt:lpstr>
      <vt:lpstr>Case 3</vt:lpstr>
      <vt:lpstr>No preferred vendor available – need to engage ad hoc low risk vendor The Requestor is searching for entertainment for his department event and does not find a preferred or qualified vendor within this space. The estimated cost is DKK 100,000 and he has (based on a Google search and conversation with the vendor) identified Social events as the right vendor </vt:lpstr>
      <vt:lpstr>No preferred vendor available – need to engage ad hoc low risk vendor </vt:lpstr>
      <vt:lpstr>No preferred vendor available – need to engage ad hoc low risk vendor </vt:lpstr>
      <vt:lpstr>No preferred vendor available – need to engage ad hoc low risk vendor </vt:lpstr>
      <vt:lpstr>Case 4</vt:lpstr>
      <vt:lpstr>No preferred vendor available – need to engage ad hoc risk vendor The Requestor is searching for an R&amp;D consultancy firm to get advice on a compound. The estimated cost is DKK 900.000 and confidentiality as well as IP rights are at risk. </vt:lpstr>
      <vt:lpstr>No preferred vendor available – need to engage ad hoc risk vendor </vt:lpstr>
      <vt:lpstr>Case 5</vt:lpstr>
      <vt:lpstr>Preferred Vendor available, additional risk assessment needed (Research) The Requestor knows already the Preferred Vendor and that it is applicable for the service needed – a new animal study to be conducted by the vendor. The estimated cost is DKK 900.000 and confidentiality as well as IP rights are at risk. </vt:lpstr>
      <vt:lpstr>Case 7</vt:lpstr>
      <vt:lpstr>No preferred vendor available – need to engage ad hoc risk vendor A number of internal requestors require over a period of time (i.e. a week) moving services from a preferred vendor. Today an internal request form is in place, where the responsible gathers all the requests over a period of a week and sends a total request to the vendor for services in the coming week.</vt:lpstr>
      <vt:lpstr>No preferred vendor available – need to engage ad hoc risk vendor </vt:lpstr>
      <vt:lpstr>No preferred vendor available – need to engage ad hoc risk vendor </vt:lpstr>
      <vt:lpstr>Focus Area</vt:lpstr>
      <vt:lpstr>Supplier Profile</vt:lpstr>
      <vt:lpstr>Self-Serve Guidance</vt:lpstr>
      <vt:lpstr>Low Value Purchases</vt:lpstr>
      <vt:lpstr>APPENDIX</vt:lpstr>
      <vt:lpstr>Design Principles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Digitalization strategy</dc:title>
  <dc:creator>Anna Nesterova</dc:creator>
  <cp:lastModifiedBy>Cameron Griffiths</cp:lastModifiedBy>
  <cp:revision>2</cp:revision>
  <dcterms:created xsi:type="dcterms:W3CDTF">2020-09-03T16:51:20Z</dcterms:created>
  <dcterms:modified xsi:type="dcterms:W3CDTF">2024-03-14T15:41:33Z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0x010100113BD8CA4151BC418BCDDDBA88251853</vt:lpwstr>
  </property>
  <property fmtid="{D5CDD505-2E9C-101B-9397-08002B2CF9AE}" pid="3" name="MediaServiceImageTags">
    <vt:lpwstr/>
  </property>
</Properties>
</file>